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9" r:id="rId3"/>
    <p:sldId id="260" r:id="rId4"/>
    <p:sldId id="261" r:id="rId5"/>
    <p:sldId id="262" r:id="rId6"/>
    <p:sldId id="263" r:id="rId7"/>
    <p:sldId id="264" r:id="rId8"/>
    <p:sldId id="265"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A41E9-655F-40F0-9B3E-28C5EBCC32E2}" type="datetimeFigureOut">
              <a:rPr lang="zh-CN" altLang="en-US" smtClean="0"/>
              <a:t>2019/12/19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C3FDA-95F4-4852-85A5-3995966145F6}" type="slidenum">
              <a:rPr lang="zh-CN" altLang="en-US" smtClean="0"/>
              <a:t>‹#›</a:t>
            </a:fld>
            <a:endParaRPr lang="zh-CN" altLang="en-US"/>
          </a:p>
        </p:txBody>
      </p:sp>
    </p:spTree>
    <p:extLst>
      <p:ext uri="{BB962C8B-B14F-4D97-AF65-F5344CB8AC3E}">
        <p14:creationId xmlns:p14="http://schemas.microsoft.com/office/powerpoint/2010/main" val="256891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8189B2-A626-4962-BE5F-AA86713D67CA}" type="slidenum">
              <a:rPr lang="zh-CN" altLang="en-US" smtClean="0"/>
              <a:t>1</a:t>
            </a:fld>
            <a:endParaRPr lang="zh-CN" altLang="en-US"/>
          </a:p>
        </p:txBody>
      </p:sp>
    </p:spTree>
    <p:extLst>
      <p:ext uri="{BB962C8B-B14F-4D97-AF65-F5344CB8AC3E}">
        <p14:creationId xmlns:p14="http://schemas.microsoft.com/office/powerpoint/2010/main" val="346326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CA4F96-CBFA-4A59-90E9-7B521C77EB4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FE38B6B-3757-4AD7-B054-6517ED041C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64905A6-A1DB-4122-9012-86B6D6082146}"/>
              </a:ext>
            </a:extLst>
          </p:cNvPr>
          <p:cNvSpPr>
            <a:spLocks noGrp="1"/>
          </p:cNvSpPr>
          <p:nvPr>
            <p:ph type="dt" sz="half" idx="10"/>
          </p:nvPr>
        </p:nvSpPr>
        <p:spPr/>
        <p:txBody>
          <a:bodyPr/>
          <a:lstStyle/>
          <a:p>
            <a:fld id="{50FB7A9A-FEFD-4D22-9094-A78C525F15E4}" type="datetimeFigureOut">
              <a:rPr lang="zh-CN" altLang="en-US" smtClean="0"/>
              <a:t>2019/12/19</a:t>
            </a:fld>
            <a:endParaRPr lang="zh-CN" altLang="en-US"/>
          </a:p>
        </p:txBody>
      </p:sp>
      <p:sp>
        <p:nvSpPr>
          <p:cNvPr id="5" name="页脚占位符 4">
            <a:extLst>
              <a:ext uri="{FF2B5EF4-FFF2-40B4-BE49-F238E27FC236}">
                <a16:creationId xmlns:a16="http://schemas.microsoft.com/office/drawing/2014/main" id="{0BFDE135-87B7-4E40-82C4-FC7D1812F1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2C6199E-F048-40CF-9225-14428DF0742D}"/>
              </a:ext>
            </a:extLst>
          </p:cNvPr>
          <p:cNvSpPr>
            <a:spLocks noGrp="1"/>
          </p:cNvSpPr>
          <p:nvPr>
            <p:ph type="sldNum" sz="quarter" idx="12"/>
          </p:nvPr>
        </p:nvSpPr>
        <p:spPr/>
        <p:txBody>
          <a:bodyPr/>
          <a:lstStyle/>
          <a:p>
            <a:fld id="{9DDC7C47-E445-4301-AEB2-1016F7E4695A}" type="slidenum">
              <a:rPr lang="zh-CN" altLang="en-US" smtClean="0"/>
              <a:t>‹#›</a:t>
            </a:fld>
            <a:endParaRPr lang="zh-CN" altLang="en-US"/>
          </a:p>
        </p:txBody>
      </p:sp>
    </p:spTree>
    <p:extLst>
      <p:ext uri="{BB962C8B-B14F-4D97-AF65-F5344CB8AC3E}">
        <p14:creationId xmlns:p14="http://schemas.microsoft.com/office/powerpoint/2010/main" val="3798437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EBBE89-BE84-49E7-A0E7-F9D6897DFF3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C7D84B5-A6E3-4334-9CF3-57502B8C382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C80D8-203F-4053-96BC-C3D613EA387A}"/>
              </a:ext>
            </a:extLst>
          </p:cNvPr>
          <p:cNvSpPr>
            <a:spLocks noGrp="1"/>
          </p:cNvSpPr>
          <p:nvPr>
            <p:ph type="dt" sz="half" idx="10"/>
          </p:nvPr>
        </p:nvSpPr>
        <p:spPr/>
        <p:txBody>
          <a:bodyPr/>
          <a:lstStyle/>
          <a:p>
            <a:fld id="{50FB7A9A-FEFD-4D22-9094-A78C525F15E4}" type="datetimeFigureOut">
              <a:rPr lang="zh-CN" altLang="en-US" smtClean="0"/>
              <a:t>2019/12/19</a:t>
            </a:fld>
            <a:endParaRPr lang="zh-CN" altLang="en-US"/>
          </a:p>
        </p:txBody>
      </p:sp>
      <p:sp>
        <p:nvSpPr>
          <p:cNvPr id="5" name="页脚占位符 4">
            <a:extLst>
              <a:ext uri="{FF2B5EF4-FFF2-40B4-BE49-F238E27FC236}">
                <a16:creationId xmlns:a16="http://schemas.microsoft.com/office/drawing/2014/main" id="{5328FC64-E447-4FE6-A7D2-7667BF3CBDA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DB6123D-B6E3-44CC-9EE9-CFAA18B290F0}"/>
              </a:ext>
            </a:extLst>
          </p:cNvPr>
          <p:cNvSpPr>
            <a:spLocks noGrp="1"/>
          </p:cNvSpPr>
          <p:nvPr>
            <p:ph type="sldNum" sz="quarter" idx="12"/>
          </p:nvPr>
        </p:nvSpPr>
        <p:spPr/>
        <p:txBody>
          <a:bodyPr/>
          <a:lstStyle/>
          <a:p>
            <a:fld id="{9DDC7C47-E445-4301-AEB2-1016F7E4695A}" type="slidenum">
              <a:rPr lang="zh-CN" altLang="en-US" smtClean="0"/>
              <a:t>‹#›</a:t>
            </a:fld>
            <a:endParaRPr lang="zh-CN" altLang="en-US"/>
          </a:p>
        </p:txBody>
      </p:sp>
    </p:spTree>
    <p:extLst>
      <p:ext uri="{BB962C8B-B14F-4D97-AF65-F5344CB8AC3E}">
        <p14:creationId xmlns:p14="http://schemas.microsoft.com/office/powerpoint/2010/main" val="3658424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7440635-B301-47DC-A58A-C9FF4D70878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2735674-0216-497C-AA15-475A0503F38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056FCAF-B231-4FCC-8DC8-989A9C40861F}"/>
              </a:ext>
            </a:extLst>
          </p:cNvPr>
          <p:cNvSpPr>
            <a:spLocks noGrp="1"/>
          </p:cNvSpPr>
          <p:nvPr>
            <p:ph type="dt" sz="half" idx="10"/>
          </p:nvPr>
        </p:nvSpPr>
        <p:spPr/>
        <p:txBody>
          <a:bodyPr/>
          <a:lstStyle/>
          <a:p>
            <a:fld id="{50FB7A9A-FEFD-4D22-9094-A78C525F15E4}" type="datetimeFigureOut">
              <a:rPr lang="zh-CN" altLang="en-US" smtClean="0"/>
              <a:t>2019/12/19</a:t>
            </a:fld>
            <a:endParaRPr lang="zh-CN" altLang="en-US"/>
          </a:p>
        </p:txBody>
      </p:sp>
      <p:sp>
        <p:nvSpPr>
          <p:cNvPr id="5" name="页脚占位符 4">
            <a:extLst>
              <a:ext uri="{FF2B5EF4-FFF2-40B4-BE49-F238E27FC236}">
                <a16:creationId xmlns:a16="http://schemas.microsoft.com/office/drawing/2014/main" id="{9ACB3F6C-17C4-4F08-B304-C089BE0538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58CDF1-A4DC-49EE-989D-D66CF29C7C52}"/>
              </a:ext>
            </a:extLst>
          </p:cNvPr>
          <p:cNvSpPr>
            <a:spLocks noGrp="1"/>
          </p:cNvSpPr>
          <p:nvPr>
            <p:ph type="sldNum" sz="quarter" idx="12"/>
          </p:nvPr>
        </p:nvSpPr>
        <p:spPr/>
        <p:txBody>
          <a:bodyPr/>
          <a:lstStyle/>
          <a:p>
            <a:fld id="{9DDC7C47-E445-4301-AEB2-1016F7E4695A}" type="slidenum">
              <a:rPr lang="zh-CN" altLang="en-US" smtClean="0"/>
              <a:t>‹#›</a:t>
            </a:fld>
            <a:endParaRPr lang="zh-CN" altLang="en-US"/>
          </a:p>
        </p:txBody>
      </p:sp>
    </p:spTree>
    <p:extLst>
      <p:ext uri="{BB962C8B-B14F-4D97-AF65-F5344CB8AC3E}">
        <p14:creationId xmlns:p14="http://schemas.microsoft.com/office/powerpoint/2010/main" val="146507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5E03B7-FEDA-40CB-BCC1-8EE9239EA7B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B30536B-7D8D-4796-81CE-41F334F6CCA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BC2B71B-1DBC-4A57-A561-C9EE9FF7F948}"/>
              </a:ext>
            </a:extLst>
          </p:cNvPr>
          <p:cNvSpPr>
            <a:spLocks noGrp="1"/>
          </p:cNvSpPr>
          <p:nvPr>
            <p:ph type="dt" sz="half" idx="10"/>
          </p:nvPr>
        </p:nvSpPr>
        <p:spPr/>
        <p:txBody>
          <a:bodyPr/>
          <a:lstStyle/>
          <a:p>
            <a:fld id="{50FB7A9A-FEFD-4D22-9094-A78C525F15E4}" type="datetimeFigureOut">
              <a:rPr lang="zh-CN" altLang="en-US" smtClean="0"/>
              <a:t>2019/12/19</a:t>
            </a:fld>
            <a:endParaRPr lang="zh-CN" altLang="en-US"/>
          </a:p>
        </p:txBody>
      </p:sp>
      <p:sp>
        <p:nvSpPr>
          <p:cNvPr id="5" name="页脚占位符 4">
            <a:extLst>
              <a:ext uri="{FF2B5EF4-FFF2-40B4-BE49-F238E27FC236}">
                <a16:creationId xmlns:a16="http://schemas.microsoft.com/office/drawing/2014/main" id="{0F86CCE7-42EF-4256-A4E4-0E392D8D26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5FF802-6A3D-4C1A-9FD8-1592BEA81C13}"/>
              </a:ext>
            </a:extLst>
          </p:cNvPr>
          <p:cNvSpPr>
            <a:spLocks noGrp="1"/>
          </p:cNvSpPr>
          <p:nvPr>
            <p:ph type="sldNum" sz="quarter" idx="12"/>
          </p:nvPr>
        </p:nvSpPr>
        <p:spPr/>
        <p:txBody>
          <a:bodyPr/>
          <a:lstStyle/>
          <a:p>
            <a:fld id="{9DDC7C47-E445-4301-AEB2-1016F7E4695A}" type="slidenum">
              <a:rPr lang="zh-CN" altLang="en-US" smtClean="0"/>
              <a:t>‹#›</a:t>
            </a:fld>
            <a:endParaRPr lang="zh-CN" altLang="en-US"/>
          </a:p>
        </p:txBody>
      </p:sp>
    </p:spTree>
    <p:extLst>
      <p:ext uri="{BB962C8B-B14F-4D97-AF65-F5344CB8AC3E}">
        <p14:creationId xmlns:p14="http://schemas.microsoft.com/office/powerpoint/2010/main" val="44718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58520-AA68-43FB-9C93-7BAD8B178D4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13DDFC-D7AD-4A73-B23D-7DAA426684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743EA3F-A706-44C6-9539-4134590FC99A}"/>
              </a:ext>
            </a:extLst>
          </p:cNvPr>
          <p:cNvSpPr>
            <a:spLocks noGrp="1"/>
          </p:cNvSpPr>
          <p:nvPr>
            <p:ph type="dt" sz="half" idx="10"/>
          </p:nvPr>
        </p:nvSpPr>
        <p:spPr/>
        <p:txBody>
          <a:bodyPr/>
          <a:lstStyle/>
          <a:p>
            <a:fld id="{50FB7A9A-FEFD-4D22-9094-A78C525F15E4}" type="datetimeFigureOut">
              <a:rPr lang="zh-CN" altLang="en-US" smtClean="0"/>
              <a:t>2019/12/19</a:t>
            </a:fld>
            <a:endParaRPr lang="zh-CN" altLang="en-US"/>
          </a:p>
        </p:txBody>
      </p:sp>
      <p:sp>
        <p:nvSpPr>
          <p:cNvPr id="5" name="页脚占位符 4">
            <a:extLst>
              <a:ext uri="{FF2B5EF4-FFF2-40B4-BE49-F238E27FC236}">
                <a16:creationId xmlns:a16="http://schemas.microsoft.com/office/drawing/2014/main" id="{B48DDB58-9399-47FB-BA15-FBB5FCDC571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D5F27D3-781C-42BA-9D08-E5500DF73AC5}"/>
              </a:ext>
            </a:extLst>
          </p:cNvPr>
          <p:cNvSpPr>
            <a:spLocks noGrp="1"/>
          </p:cNvSpPr>
          <p:nvPr>
            <p:ph type="sldNum" sz="quarter" idx="12"/>
          </p:nvPr>
        </p:nvSpPr>
        <p:spPr/>
        <p:txBody>
          <a:bodyPr/>
          <a:lstStyle/>
          <a:p>
            <a:fld id="{9DDC7C47-E445-4301-AEB2-1016F7E4695A}" type="slidenum">
              <a:rPr lang="zh-CN" altLang="en-US" smtClean="0"/>
              <a:t>‹#›</a:t>
            </a:fld>
            <a:endParaRPr lang="zh-CN" altLang="en-US"/>
          </a:p>
        </p:txBody>
      </p:sp>
    </p:spTree>
    <p:extLst>
      <p:ext uri="{BB962C8B-B14F-4D97-AF65-F5344CB8AC3E}">
        <p14:creationId xmlns:p14="http://schemas.microsoft.com/office/powerpoint/2010/main" val="504595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83A520-77C5-414D-A662-AD4A00169AC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DED89A1-1EEF-4193-AB60-79A0607BE07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4561B84-A54A-4408-9B9C-F642F2A84FD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16D3170A-A6A3-4F12-9A6F-06B10894C5ED}"/>
              </a:ext>
            </a:extLst>
          </p:cNvPr>
          <p:cNvSpPr>
            <a:spLocks noGrp="1"/>
          </p:cNvSpPr>
          <p:nvPr>
            <p:ph type="dt" sz="half" idx="10"/>
          </p:nvPr>
        </p:nvSpPr>
        <p:spPr/>
        <p:txBody>
          <a:bodyPr/>
          <a:lstStyle/>
          <a:p>
            <a:fld id="{50FB7A9A-FEFD-4D22-9094-A78C525F15E4}" type="datetimeFigureOut">
              <a:rPr lang="zh-CN" altLang="en-US" smtClean="0"/>
              <a:t>2019/12/19</a:t>
            </a:fld>
            <a:endParaRPr lang="zh-CN" altLang="en-US"/>
          </a:p>
        </p:txBody>
      </p:sp>
      <p:sp>
        <p:nvSpPr>
          <p:cNvPr id="6" name="页脚占位符 5">
            <a:extLst>
              <a:ext uri="{FF2B5EF4-FFF2-40B4-BE49-F238E27FC236}">
                <a16:creationId xmlns:a16="http://schemas.microsoft.com/office/drawing/2014/main" id="{F918CEB0-85EC-476C-96B5-FBFFE094328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C766A73-3741-45DA-8CE3-E79915E1C621}"/>
              </a:ext>
            </a:extLst>
          </p:cNvPr>
          <p:cNvSpPr>
            <a:spLocks noGrp="1"/>
          </p:cNvSpPr>
          <p:nvPr>
            <p:ph type="sldNum" sz="quarter" idx="12"/>
          </p:nvPr>
        </p:nvSpPr>
        <p:spPr/>
        <p:txBody>
          <a:bodyPr/>
          <a:lstStyle/>
          <a:p>
            <a:fld id="{9DDC7C47-E445-4301-AEB2-1016F7E4695A}" type="slidenum">
              <a:rPr lang="zh-CN" altLang="en-US" smtClean="0"/>
              <a:t>‹#›</a:t>
            </a:fld>
            <a:endParaRPr lang="zh-CN" altLang="en-US"/>
          </a:p>
        </p:txBody>
      </p:sp>
    </p:spTree>
    <p:extLst>
      <p:ext uri="{BB962C8B-B14F-4D97-AF65-F5344CB8AC3E}">
        <p14:creationId xmlns:p14="http://schemas.microsoft.com/office/powerpoint/2010/main" val="116662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0247A5-9B08-46AF-8BD8-DCDF546EE46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2846D7E-4518-46FF-8C18-E5B933264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39F8EEC-4C02-403E-8998-CB1D6136055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84A938E-5069-4175-9DD6-BB4BE4392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F9AB4FB-6F4A-4D26-AFCB-ACF16D89031A}"/>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9D8B033-BFCE-449F-92CF-7DF800E07215}"/>
              </a:ext>
            </a:extLst>
          </p:cNvPr>
          <p:cNvSpPr>
            <a:spLocks noGrp="1"/>
          </p:cNvSpPr>
          <p:nvPr>
            <p:ph type="dt" sz="half" idx="10"/>
          </p:nvPr>
        </p:nvSpPr>
        <p:spPr/>
        <p:txBody>
          <a:bodyPr/>
          <a:lstStyle/>
          <a:p>
            <a:fld id="{50FB7A9A-FEFD-4D22-9094-A78C525F15E4}" type="datetimeFigureOut">
              <a:rPr lang="zh-CN" altLang="en-US" smtClean="0"/>
              <a:t>2019/12/19</a:t>
            </a:fld>
            <a:endParaRPr lang="zh-CN" altLang="en-US"/>
          </a:p>
        </p:txBody>
      </p:sp>
      <p:sp>
        <p:nvSpPr>
          <p:cNvPr id="8" name="页脚占位符 7">
            <a:extLst>
              <a:ext uri="{FF2B5EF4-FFF2-40B4-BE49-F238E27FC236}">
                <a16:creationId xmlns:a16="http://schemas.microsoft.com/office/drawing/2014/main" id="{EEAFC565-30DD-4175-AAE9-2FA24C4257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AD4636B-9D62-4374-B143-286A81760262}"/>
              </a:ext>
            </a:extLst>
          </p:cNvPr>
          <p:cNvSpPr>
            <a:spLocks noGrp="1"/>
          </p:cNvSpPr>
          <p:nvPr>
            <p:ph type="sldNum" sz="quarter" idx="12"/>
          </p:nvPr>
        </p:nvSpPr>
        <p:spPr/>
        <p:txBody>
          <a:bodyPr/>
          <a:lstStyle/>
          <a:p>
            <a:fld id="{9DDC7C47-E445-4301-AEB2-1016F7E4695A}" type="slidenum">
              <a:rPr lang="zh-CN" altLang="en-US" smtClean="0"/>
              <a:t>‹#›</a:t>
            </a:fld>
            <a:endParaRPr lang="zh-CN" altLang="en-US"/>
          </a:p>
        </p:txBody>
      </p:sp>
    </p:spTree>
    <p:extLst>
      <p:ext uri="{BB962C8B-B14F-4D97-AF65-F5344CB8AC3E}">
        <p14:creationId xmlns:p14="http://schemas.microsoft.com/office/powerpoint/2010/main" val="5269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36D755-2580-47AE-BA4C-067E8CEF16F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886BF29-1DC5-4863-8974-DA14EDB8E107}"/>
              </a:ext>
            </a:extLst>
          </p:cNvPr>
          <p:cNvSpPr>
            <a:spLocks noGrp="1"/>
          </p:cNvSpPr>
          <p:nvPr>
            <p:ph type="dt" sz="half" idx="10"/>
          </p:nvPr>
        </p:nvSpPr>
        <p:spPr/>
        <p:txBody>
          <a:bodyPr/>
          <a:lstStyle/>
          <a:p>
            <a:fld id="{50FB7A9A-FEFD-4D22-9094-A78C525F15E4}" type="datetimeFigureOut">
              <a:rPr lang="zh-CN" altLang="en-US" smtClean="0"/>
              <a:t>2019/12/19</a:t>
            </a:fld>
            <a:endParaRPr lang="zh-CN" altLang="en-US"/>
          </a:p>
        </p:txBody>
      </p:sp>
      <p:sp>
        <p:nvSpPr>
          <p:cNvPr id="4" name="页脚占位符 3">
            <a:extLst>
              <a:ext uri="{FF2B5EF4-FFF2-40B4-BE49-F238E27FC236}">
                <a16:creationId xmlns:a16="http://schemas.microsoft.com/office/drawing/2014/main" id="{4A63DF74-3758-4950-A77C-AF04135A5F1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7ABAE6F-8CB5-4219-9F2F-83D7A20DCC6D}"/>
              </a:ext>
            </a:extLst>
          </p:cNvPr>
          <p:cNvSpPr>
            <a:spLocks noGrp="1"/>
          </p:cNvSpPr>
          <p:nvPr>
            <p:ph type="sldNum" sz="quarter" idx="12"/>
          </p:nvPr>
        </p:nvSpPr>
        <p:spPr/>
        <p:txBody>
          <a:bodyPr/>
          <a:lstStyle/>
          <a:p>
            <a:fld id="{9DDC7C47-E445-4301-AEB2-1016F7E4695A}" type="slidenum">
              <a:rPr lang="zh-CN" altLang="en-US" smtClean="0"/>
              <a:t>‹#›</a:t>
            </a:fld>
            <a:endParaRPr lang="zh-CN" altLang="en-US"/>
          </a:p>
        </p:txBody>
      </p:sp>
    </p:spTree>
    <p:extLst>
      <p:ext uri="{BB962C8B-B14F-4D97-AF65-F5344CB8AC3E}">
        <p14:creationId xmlns:p14="http://schemas.microsoft.com/office/powerpoint/2010/main" val="2341791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E7CD206-7827-4030-805E-3382A5701AFB}"/>
              </a:ext>
            </a:extLst>
          </p:cNvPr>
          <p:cNvSpPr>
            <a:spLocks noGrp="1"/>
          </p:cNvSpPr>
          <p:nvPr>
            <p:ph type="dt" sz="half" idx="10"/>
          </p:nvPr>
        </p:nvSpPr>
        <p:spPr/>
        <p:txBody>
          <a:bodyPr/>
          <a:lstStyle/>
          <a:p>
            <a:fld id="{50FB7A9A-FEFD-4D22-9094-A78C525F15E4}" type="datetimeFigureOut">
              <a:rPr lang="zh-CN" altLang="en-US" smtClean="0"/>
              <a:t>2019/12/19</a:t>
            </a:fld>
            <a:endParaRPr lang="zh-CN" altLang="en-US"/>
          </a:p>
        </p:txBody>
      </p:sp>
      <p:sp>
        <p:nvSpPr>
          <p:cNvPr id="3" name="页脚占位符 2">
            <a:extLst>
              <a:ext uri="{FF2B5EF4-FFF2-40B4-BE49-F238E27FC236}">
                <a16:creationId xmlns:a16="http://schemas.microsoft.com/office/drawing/2014/main" id="{8A24C079-D92E-4E9F-81D1-6F4A3C659F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5BBA60-5D93-486E-B312-FEBBCE54C5C6}"/>
              </a:ext>
            </a:extLst>
          </p:cNvPr>
          <p:cNvSpPr>
            <a:spLocks noGrp="1"/>
          </p:cNvSpPr>
          <p:nvPr>
            <p:ph type="sldNum" sz="quarter" idx="12"/>
          </p:nvPr>
        </p:nvSpPr>
        <p:spPr/>
        <p:txBody>
          <a:bodyPr/>
          <a:lstStyle/>
          <a:p>
            <a:fld id="{9DDC7C47-E445-4301-AEB2-1016F7E4695A}" type="slidenum">
              <a:rPr lang="zh-CN" altLang="en-US" smtClean="0"/>
              <a:t>‹#›</a:t>
            </a:fld>
            <a:endParaRPr lang="zh-CN" altLang="en-US"/>
          </a:p>
        </p:txBody>
      </p:sp>
    </p:spTree>
    <p:extLst>
      <p:ext uri="{BB962C8B-B14F-4D97-AF65-F5344CB8AC3E}">
        <p14:creationId xmlns:p14="http://schemas.microsoft.com/office/powerpoint/2010/main" val="170682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6A85BC-8419-4CF9-A974-781595C2C0E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45C77CF-7FAA-4063-96CA-01DFE7A8BD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E5478A0-B66A-4F68-ADCC-ABEB01D86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9B33706-FD5A-4A68-84F1-0238ED4FD0CB}"/>
              </a:ext>
            </a:extLst>
          </p:cNvPr>
          <p:cNvSpPr>
            <a:spLocks noGrp="1"/>
          </p:cNvSpPr>
          <p:nvPr>
            <p:ph type="dt" sz="half" idx="10"/>
          </p:nvPr>
        </p:nvSpPr>
        <p:spPr/>
        <p:txBody>
          <a:bodyPr/>
          <a:lstStyle/>
          <a:p>
            <a:fld id="{50FB7A9A-FEFD-4D22-9094-A78C525F15E4}" type="datetimeFigureOut">
              <a:rPr lang="zh-CN" altLang="en-US" smtClean="0"/>
              <a:t>2019/12/19</a:t>
            </a:fld>
            <a:endParaRPr lang="zh-CN" altLang="en-US"/>
          </a:p>
        </p:txBody>
      </p:sp>
      <p:sp>
        <p:nvSpPr>
          <p:cNvPr id="6" name="页脚占位符 5">
            <a:extLst>
              <a:ext uri="{FF2B5EF4-FFF2-40B4-BE49-F238E27FC236}">
                <a16:creationId xmlns:a16="http://schemas.microsoft.com/office/drawing/2014/main" id="{D5C5129C-FFC7-4E51-A6BC-74568D2BB1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1D5C145-67C6-439F-AAC5-D9199EF88044}"/>
              </a:ext>
            </a:extLst>
          </p:cNvPr>
          <p:cNvSpPr>
            <a:spLocks noGrp="1"/>
          </p:cNvSpPr>
          <p:nvPr>
            <p:ph type="sldNum" sz="quarter" idx="12"/>
          </p:nvPr>
        </p:nvSpPr>
        <p:spPr/>
        <p:txBody>
          <a:bodyPr/>
          <a:lstStyle/>
          <a:p>
            <a:fld id="{9DDC7C47-E445-4301-AEB2-1016F7E4695A}" type="slidenum">
              <a:rPr lang="zh-CN" altLang="en-US" smtClean="0"/>
              <a:t>‹#›</a:t>
            </a:fld>
            <a:endParaRPr lang="zh-CN" altLang="en-US"/>
          </a:p>
        </p:txBody>
      </p:sp>
    </p:spTree>
    <p:extLst>
      <p:ext uri="{BB962C8B-B14F-4D97-AF65-F5344CB8AC3E}">
        <p14:creationId xmlns:p14="http://schemas.microsoft.com/office/powerpoint/2010/main" val="138986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E3B90E-6F55-4DAD-8489-6283C58E3B1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27D1277-CC16-4FC7-8E81-BBA496759D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88EFA15-00A2-4F11-94D1-5B47306AE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FFC77BB-478E-4C05-87F1-EC0ACC8249A6}"/>
              </a:ext>
            </a:extLst>
          </p:cNvPr>
          <p:cNvSpPr>
            <a:spLocks noGrp="1"/>
          </p:cNvSpPr>
          <p:nvPr>
            <p:ph type="dt" sz="half" idx="10"/>
          </p:nvPr>
        </p:nvSpPr>
        <p:spPr/>
        <p:txBody>
          <a:bodyPr/>
          <a:lstStyle/>
          <a:p>
            <a:fld id="{50FB7A9A-FEFD-4D22-9094-A78C525F15E4}" type="datetimeFigureOut">
              <a:rPr lang="zh-CN" altLang="en-US" smtClean="0"/>
              <a:t>2019/12/19</a:t>
            </a:fld>
            <a:endParaRPr lang="zh-CN" altLang="en-US"/>
          </a:p>
        </p:txBody>
      </p:sp>
      <p:sp>
        <p:nvSpPr>
          <p:cNvPr id="6" name="页脚占位符 5">
            <a:extLst>
              <a:ext uri="{FF2B5EF4-FFF2-40B4-BE49-F238E27FC236}">
                <a16:creationId xmlns:a16="http://schemas.microsoft.com/office/drawing/2014/main" id="{222C9D8E-6C66-4F8F-BFC0-4B1C051420C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B6D455-1BD6-4A14-AB14-BA43D4BF3160}"/>
              </a:ext>
            </a:extLst>
          </p:cNvPr>
          <p:cNvSpPr>
            <a:spLocks noGrp="1"/>
          </p:cNvSpPr>
          <p:nvPr>
            <p:ph type="sldNum" sz="quarter" idx="12"/>
          </p:nvPr>
        </p:nvSpPr>
        <p:spPr/>
        <p:txBody>
          <a:bodyPr/>
          <a:lstStyle/>
          <a:p>
            <a:fld id="{9DDC7C47-E445-4301-AEB2-1016F7E4695A}" type="slidenum">
              <a:rPr lang="zh-CN" altLang="en-US" smtClean="0"/>
              <a:t>‹#›</a:t>
            </a:fld>
            <a:endParaRPr lang="zh-CN" altLang="en-US"/>
          </a:p>
        </p:txBody>
      </p:sp>
    </p:spTree>
    <p:extLst>
      <p:ext uri="{BB962C8B-B14F-4D97-AF65-F5344CB8AC3E}">
        <p14:creationId xmlns:p14="http://schemas.microsoft.com/office/powerpoint/2010/main" val="78025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4140492-25D6-4AFE-B34E-F91AF37A0C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CC78294-CBE0-446A-81F4-2A7722362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AA00CF6-B856-4838-8373-7D223CCDEB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B7A9A-FEFD-4D22-9094-A78C525F15E4}" type="datetimeFigureOut">
              <a:rPr lang="zh-CN" altLang="en-US" smtClean="0"/>
              <a:t>2019/12/19</a:t>
            </a:fld>
            <a:endParaRPr lang="zh-CN" altLang="en-US"/>
          </a:p>
        </p:txBody>
      </p:sp>
      <p:sp>
        <p:nvSpPr>
          <p:cNvPr id="5" name="页脚占位符 4">
            <a:extLst>
              <a:ext uri="{FF2B5EF4-FFF2-40B4-BE49-F238E27FC236}">
                <a16:creationId xmlns:a16="http://schemas.microsoft.com/office/drawing/2014/main" id="{88E03B5A-FEE1-4886-975C-E0F476ABB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EFE98A6-525C-44E4-A46B-321841286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C7C47-E445-4301-AEB2-1016F7E4695A}" type="slidenum">
              <a:rPr lang="zh-CN" altLang="en-US" smtClean="0"/>
              <a:t>‹#›</a:t>
            </a:fld>
            <a:endParaRPr lang="zh-CN" altLang="en-US"/>
          </a:p>
        </p:txBody>
      </p:sp>
    </p:spTree>
    <p:extLst>
      <p:ext uri="{BB962C8B-B14F-4D97-AF65-F5344CB8AC3E}">
        <p14:creationId xmlns:p14="http://schemas.microsoft.com/office/powerpoint/2010/main" val="1611226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2" Type="http://schemas.openxmlformats.org/officeDocument/2006/relationships/tags" Target="../tags/tag2.xml"/><Relationship Id="rId16"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tags" Target="../tags/tag11.xml"/><Relationship Id="rId7" Type="http://schemas.openxmlformats.org/officeDocument/2006/relationships/slideLayout" Target="../slideLayouts/slideLayout2.xml"/><Relationship Id="rId12" Type="http://schemas.openxmlformats.org/officeDocument/2006/relationships/image" Target="../media/image10.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9.png"/><Relationship Id="rId5" Type="http://schemas.openxmlformats.org/officeDocument/2006/relationships/tags" Target="../tags/tag13.xml"/><Relationship Id="rId10" Type="http://schemas.openxmlformats.org/officeDocument/2006/relationships/image" Target="../media/image4.png"/><Relationship Id="rId4" Type="http://schemas.openxmlformats.org/officeDocument/2006/relationships/tags" Target="../tags/tag1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F02AA2-CDCB-4714-A569-78C0FDF651AB}"/>
              </a:ext>
            </a:extLst>
          </p:cNvPr>
          <p:cNvSpPr>
            <a:spLocks noGrp="1"/>
          </p:cNvSpPr>
          <p:nvPr>
            <p:ph type="ctrTitle"/>
          </p:nvPr>
        </p:nvSpPr>
        <p:spPr>
          <a:xfrm>
            <a:off x="934452" y="1137091"/>
            <a:ext cx="10323094" cy="1247949"/>
          </a:xfrm>
        </p:spPr>
        <p:txBody>
          <a:bodyPr>
            <a:noAutofit/>
          </a:bodyPr>
          <a:lstStyle/>
          <a:p>
            <a:r>
              <a:rPr lang="en-US" altLang="zh-CN" sz="3600" dirty="0">
                <a:latin typeface="Microsoft JhengHei" panose="020B0604030504040204" pitchFamily="34" charset="-120"/>
                <a:ea typeface="Microsoft JhengHei" panose="020B0604030504040204" pitchFamily="34" charset="-120"/>
              </a:rPr>
              <a:t>Noise2Void - Learning Denoising from Single Noisy Images</a:t>
            </a:r>
            <a:endParaRPr lang="zh-CN" altLang="en-US" sz="3600" dirty="0">
              <a:latin typeface="Microsoft JhengHei" panose="020B0604030504040204" pitchFamily="34" charset="-120"/>
              <a:ea typeface="Microsoft JhengHei" panose="020B0604030504040204" pitchFamily="34" charset="-120"/>
            </a:endParaRPr>
          </a:p>
        </p:txBody>
      </p:sp>
      <p:sp>
        <p:nvSpPr>
          <p:cNvPr id="3" name="副标题 2">
            <a:extLst>
              <a:ext uri="{FF2B5EF4-FFF2-40B4-BE49-F238E27FC236}">
                <a16:creationId xmlns:a16="http://schemas.microsoft.com/office/drawing/2014/main" id="{BD245FFD-809F-4021-8083-01BB2C237AA5}"/>
              </a:ext>
            </a:extLst>
          </p:cNvPr>
          <p:cNvSpPr>
            <a:spLocks noGrp="1"/>
          </p:cNvSpPr>
          <p:nvPr>
            <p:ph type="subTitle" idx="1"/>
          </p:nvPr>
        </p:nvSpPr>
        <p:spPr>
          <a:xfrm>
            <a:off x="1523999" y="4472959"/>
            <a:ext cx="9144000" cy="419437"/>
          </a:xfrm>
        </p:spPr>
        <p:txBody>
          <a:bodyPr>
            <a:normAutofit lnSpcReduction="10000"/>
          </a:bodyPr>
          <a:lstStyle/>
          <a:p>
            <a:r>
              <a:rPr lang="en-US" altLang="zh-CN" dirty="0">
                <a:latin typeface="Microsoft JhengHei" panose="020B0604030504040204" pitchFamily="34" charset="-120"/>
                <a:ea typeface="Microsoft JhengHei" panose="020B0604030504040204" pitchFamily="34" charset="-120"/>
              </a:rPr>
              <a:t>CVPR 2019</a:t>
            </a:r>
            <a:endParaRPr lang="zh-CN" altLang="en-US" dirty="0">
              <a:latin typeface="Microsoft JhengHei" panose="020B0604030504040204" pitchFamily="34" charset="-120"/>
              <a:ea typeface="Microsoft JhengHei" panose="020B0604030504040204" pitchFamily="34" charset="-120"/>
            </a:endParaRPr>
          </a:p>
        </p:txBody>
      </p:sp>
      <p:pic>
        <p:nvPicPr>
          <p:cNvPr id="5" name="图片 4">
            <a:extLst>
              <a:ext uri="{FF2B5EF4-FFF2-40B4-BE49-F238E27FC236}">
                <a16:creationId xmlns:a16="http://schemas.microsoft.com/office/drawing/2014/main" id="{352B9D3C-5863-41F5-A5DA-5C5312CA3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352" y="2661094"/>
            <a:ext cx="5759295" cy="1535812"/>
          </a:xfrm>
          <a:prstGeom prst="rect">
            <a:avLst/>
          </a:prstGeom>
        </p:spPr>
      </p:pic>
    </p:spTree>
    <p:extLst>
      <p:ext uri="{BB962C8B-B14F-4D97-AF65-F5344CB8AC3E}">
        <p14:creationId xmlns:p14="http://schemas.microsoft.com/office/powerpoint/2010/main" val="123369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04F6B8-70E6-4E70-84E1-355493D1CA57}"/>
              </a:ext>
            </a:extLst>
          </p:cNvPr>
          <p:cNvSpPr>
            <a:spLocks noGrp="1"/>
          </p:cNvSpPr>
          <p:nvPr>
            <p:ph type="title"/>
          </p:nvPr>
        </p:nvSpPr>
        <p:spPr>
          <a:xfrm>
            <a:off x="838200" y="365125"/>
            <a:ext cx="10515600" cy="729750"/>
          </a:xfrm>
        </p:spPr>
        <p:txBody>
          <a:bodyPr>
            <a:normAutofit/>
          </a:bodyPr>
          <a:lstStyle/>
          <a:p>
            <a:r>
              <a:rPr lang="en-US" altLang="zh-CN" sz="3200" dirty="0">
                <a:latin typeface="Microsoft JhengHei" panose="020B0604030504040204" pitchFamily="34" charset="-120"/>
                <a:ea typeface="Microsoft JhengHei" panose="020B0604030504040204" pitchFamily="34" charset="-120"/>
              </a:rPr>
              <a:t>Traditional denoising model</a:t>
            </a:r>
            <a:endParaRPr lang="zh-CN" altLang="en-US" sz="3200" dirty="0">
              <a:latin typeface="Microsoft JhengHei" panose="020B0604030504040204" pitchFamily="34" charset="-120"/>
              <a:ea typeface="Microsoft JhengHei" panose="020B0604030504040204" pitchFamily="34" charset="-120"/>
            </a:endParaRPr>
          </a:p>
        </p:txBody>
      </p:sp>
      <p:sp>
        <p:nvSpPr>
          <p:cNvPr id="3" name="椭圆 2">
            <a:extLst>
              <a:ext uri="{FF2B5EF4-FFF2-40B4-BE49-F238E27FC236}">
                <a16:creationId xmlns:a16="http://schemas.microsoft.com/office/drawing/2014/main" id="{C9330208-A839-4010-B2EC-1926F43FF61E}"/>
              </a:ext>
            </a:extLst>
          </p:cNvPr>
          <p:cNvSpPr/>
          <p:nvPr/>
        </p:nvSpPr>
        <p:spPr>
          <a:xfrm>
            <a:off x="1010651" y="1628437"/>
            <a:ext cx="1572127" cy="729751"/>
          </a:xfrm>
          <a:prstGeom prst="ellipse">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Noisy images</a:t>
            </a:r>
            <a:endParaRPr lang="zh-CN" altLang="en-US" dirty="0"/>
          </a:p>
        </p:txBody>
      </p:sp>
      <p:sp>
        <p:nvSpPr>
          <p:cNvPr id="5" name="椭圆 4">
            <a:extLst>
              <a:ext uri="{FF2B5EF4-FFF2-40B4-BE49-F238E27FC236}">
                <a16:creationId xmlns:a16="http://schemas.microsoft.com/office/drawing/2014/main" id="{D9317742-C954-4F5C-A4CA-EE80D1104C63}"/>
              </a:ext>
            </a:extLst>
          </p:cNvPr>
          <p:cNvSpPr/>
          <p:nvPr/>
        </p:nvSpPr>
        <p:spPr>
          <a:xfrm>
            <a:off x="6408820" y="1628437"/>
            <a:ext cx="1572127" cy="729749"/>
          </a:xfrm>
          <a:prstGeom prst="ellipse">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Denoised images</a:t>
            </a:r>
            <a:endParaRPr lang="zh-CN" altLang="en-US" dirty="0"/>
          </a:p>
        </p:txBody>
      </p:sp>
      <p:sp>
        <p:nvSpPr>
          <p:cNvPr id="4" name="矩形: 圆角 3">
            <a:extLst>
              <a:ext uri="{FF2B5EF4-FFF2-40B4-BE49-F238E27FC236}">
                <a16:creationId xmlns:a16="http://schemas.microsoft.com/office/drawing/2014/main" id="{40393074-90F8-4D75-BD70-02B9CD7DFA3E}"/>
              </a:ext>
            </a:extLst>
          </p:cNvPr>
          <p:cNvSpPr/>
          <p:nvPr/>
        </p:nvSpPr>
        <p:spPr>
          <a:xfrm>
            <a:off x="3348789" y="1628436"/>
            <a:ext cx="2298031" cy="729750"/>
          </a:xfrm>
          <a:prstGeom prst="round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Denoiser </a:t>
            </a:r>
            <a:endParaRPr lang="zh-CN" altLang="en-US" dirty="0"/>
          </a:p>
        </p:txBody>
      </p:sp>
      <p:pic>
        <p:nvPicPr>
          <p:cNvPr id="7" name="图片 6">
            <a:extLst>
              <a:ext uri="{FF2B5EF4-FFF2-40B4-BE49-F238E27FC236}">
                <a16:creationId xmlns:a16="http://schemas.microsoft.com/office/drawing/2014/main" id="{A8EA977F-9FB4-4953-83FA-BFB00934FF7E}"/>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4453033" y="1322608"/>
            <a:ext cx="197416" cy="224135"/>
          </a:xfrm>
          <a:prstGeom prst="rect">
            <a:avLst/>
          </a:prstGeom>
        </p:spPr>
      </p:pic>
      <p:pic>
        <p:nvPicPr>
          <p:cNvPr id="10" name="图片 9">
            <a:extLst>
              <a:ext uri="{FF2B5EF4-FFF2-40B4-BE49-F238E27FC236}">
                <a16:creationId xmlns:a16="http://schemas.microsoft.com/office/drawing/2014/main" id="{0BAF4DD7-2CD8-47C3-80DF-F59DFFECA32B}"/>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1713685" y="1348098"/>
            <a:ext cx="166058" cy="148266"/>
          </a:xfrm>
          <a:prstGeom prst="rect">
            <a:avLst/>
          </a:prstGeom>
        </p:spPr>
      </p:pic>
      <p:cxnSp>
        <p:nvCxnSpPr>
          <p:cNvPr id="12" name="直接箭头连接符 11">
            <a:extLst>
              <a:ext uri="{FF2B5EF4-FFF2-40B4-BE49-F238E27FC236}">
                <a16:creationId xmlns:a16="http://schemas.microsoft.com/office/drawing/2014/main" id="{4B01E139-59C1-4B24-B763-B96F153EBBFF}"/>
              </a:ext>
            </a:extLst>
          </p:cNvPr>
          <p:cNvCxnSpPr>
            <a:cxnSpLocks/>
            <a:stCxn id="3" idx="6"/>
            <a:endCxn id="4" idx="1"/>
          </p:cNvCxnSpPr>
          <p:nvPr/>
        </p:nvCxnSpPr>
        <p:spPr>
          <a:xfrm flipV="1">
            <a:off x="2582778" y="1993311"/>
            <a:ext cx="766011" cy="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直接箭头连接符 14">
            <a:extLst>
              <a:ext uri="{FF2B5EF4-FFF2-40B4-BE49-F238E27FC236}">
                <a16:creationId xmlns:a16="http://schemas.microsoft.com/office/drawing/2014/main" id="{58C14AA8-3C1B-4525-B726-4B7144906774}"/>
              </a:ext>
            </a:extLst>
          </p:cNvPr>
          <p:cNvCxnSpPr>
            <a:cxnSpLocks/>
            <a:stCxn id="4" idx="3"/>
            <a:endCxn id="5" idx="2"/>
          </p:cNvCxnSpPr>
          <p:nvPr/>
        </p:nvCxnSpPr>
        <p:spPr>
          <a:xfrm>
            <a:off x="5646820" y="1993311"/>
            <a:ext cx="762000" cy="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18" name="图片 17">
            <a:extLst>
              <a:ext uri="{FF2B5EF4-FFF2-40B4-BE49-F238E27FC236}">
                <a16:creationId xmlns:a16="http://schemas.microsoft.com/office/drawing/2014/main" id="{A840B9B0-64C4-44C7-9C39-F51AA6C6D397}"/>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6996483" y="1310164"/>
            <a:ext cx="479138" cy="224135"/>
          </a:xfrm>
          <a:prstGeom prst="rect">
            <a:avLst/>
          </a:prstGeom>
        </p:spPr>
      </p:pic>
      <p:sp>
        <p:nvSpPr>
          <p:cNvPr id="19" name="椭圆 18">
            <a:extLst>
              <a:ext uri="{FF2B5EF4-FFF2-40B4-BE49-F238E27FC236}">
                <a16:creationId xmlns:a16="http://schemas.microsoft.com/office/drawing/2014/main" id="{B49CDC01-CD0B-4791-93DD-A937E641CBCC}"/>
              </a:ext>
            </a:extLst>
          </p:cNvPr>
          <p:cNvSpPr/>
          <p:nvPr/>
        </p:nvSpPr>
        <p:spPr>
          <a:xfrm>
            <a:off x="8823158" y="1628436"/>
            <a:ext cx="1572127" cy="729749"/>
          </a:xfrm>
          <a:prstGeom prst="ellipse">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Clean images</a:t>
            </a:r>
            <a:endParaRPr lang="zh-CN" altLang="en-US" dirty="0"/>
          </a:p>
        </p:txBody>
      </p:sp>
      <p:pic>
        <p:nvPicPr>
          <p:cNvPr id="21" name="图片 20">
            <a:extLst>
              <a:ext uri="{FF2B5EF4-FFF2-40B4-BE49-F238E27FC236}">
                <a16:creationId xmlns:a16="http://schemas.microsoft.com/office/drawing/2014/main" id="{89A4E6B4-A00B-4740-AA6F-330FB2B1563F}"/>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9651062" y="1362278"/>
            <a:ext cx="118579" cy="162667"/>
          </a:xfrm>
          <a:prstGeom prst="rect">
            <a:avLst/>
          </a:prstGeom>
        </p:spPr>
      </p:pic>
      <p:cxnSp>
        <p:nvCxnSpPr>
          <p:cNvPr id="24" name="连接符: 肘形 23">
            <a:extLst>
              <a:ext uri="{FF2B5EF4-FFF2-40B4-BE49-F238E27FC236}">
                <a16:creationId xmlns:a16="http://schemas.microsoft.com/office/drawing/2014/main" id="{7A9033BB-BE30-4F3F-9CF4-DE2E3D3B1DD3}"/>
              </a:ext>
            </a:extLst>
          </p:cNvPr>
          <p:cNvCxnSpPr>
            <a:cxnSpLocks/>
            <a:stCxn id="5" idx="6"/>
          </p:cNvCxnSpPr>
          <p:nvPr/>
        </p:nvCxnSpPr>
        <p:spPr>
          <a:xfrm>
            <a:off x="7980947" y="1993312"/>
            <a:ext cx="433138" cy="729747"/>
          </a:xfrm>
          <a:prstGeom prst="bentConnector2">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7" name="连接符: 肘形 26">
            <a:extLst>
              <a:ext uri="{FF2B5EF4-FFF2-40B4-BE49-F238E27FC236}">
                <a16:creationId xmlns:a16="http://schemas.microsoft.com/office/drawing/2014/main" id="{5B0D0C6F-A361-4E0B-8E5D-266E1DD89CEC}"/>
              </a:ext>
            </a:extLst>
          </p:cNvPr>
          <p:cNvCxnSpPr>
            <a:cxnSpLocks/>
            <a:stCxn id="19" idx="2"/>
          </p:cNvCxnSpPr>
          <p:nvPr/>
        </p:nvCxnSpPr>
        <p:spPr>
          <a:xfrm rot="10800000" flipV="1">
            <a:off x="8414086" y="1993310"/>
            <a:ext cx="409073" cy="729749"/>
          </a:xfrm>
          <a:prstGeom prst="bentConnector2">
            <a:avLst/>
          </a:prstGeom>
          <a:ln>
            <a:tailEnd type="triangle"/>
          </a:ln>
        </p:spPr>
        <p:style>
          <a:lnRef idx="1">
            <a:schemeClr val="accent3"/>
          </a:lnRef>
          <a:fillRef idx="0">
            <a:schemeClr val="accent3"/>
          </a:fillRef>
          <a:effectRef idx="0">
            <a:schemeClr val="accent3"/>
          </a:effectRef>
          <a:fontRef idx="minor">
            <a:schemeClr val="tx1"/>
          </a:fontRef>
        </p:style>
      </p:cxnSp>
      <p:pic>
        <p:nvPicPr>
          <p:cNvPr id="32" name="图片 31">
            <a:extLst>
              <a:ext uri="{FF2B5EF4-FFF2-40B4-BE49-F238E27FC236}">
                <a16:creationId xmlns:a16="http://schemas.microsoft.com/office/drawing/2014/main" id="{2DC74599-FFC2-4B93-BBC1-D592D03ACB2B}"/>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7838762" y="2835426"/>
            <a:ext cx="1150646" cy="252507"/>
          </a:xfrm>
          <a:prstGeom prst="rect">
            <a:avLst/>
          </a:prstGeom>
        </p:spPr>
      </p:pic>
      <p:pic>
        <p:nvPicPr>
          <p:cNvPr id="37" name="图片 36">
            <a:extLst>
              <a:ext uri="{FF2B5EF4-FFF2-40B4-BE49-F238E27FC236}">
                <a16:creationId xmlns:a16="http://schemas.microsoft.com/office/drawing/2014/main" id="{6BC134FB-2E34-4121-BB67-F92F417C4F91}"/>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1233396" y="3512743"/>
            <a:ext cx="623957" cy="205996"/>
          </a:xfrm>
          <a:prstGeom prst="rect">
            <a:avLst/>
          </a:prstGeom>
        </p:spPr>
      </p:pic>
      <p:sp>
        <p:nvSpPr>
          <p:cNvPr id="35" name="文本框 34">
            <a:extLst>
              <a:ext uri="{FF2B5EF4-FFF2-40B4-BE49-F238E27FC236}">
                <a16:creationId xmlns:a16="http://schemas.microsoft.com/office/drawing/2014/main" id="{BCE12E87-D51C-44D6-9E25-59E0FB5FD38D}"/>
              </a:ext>
            </a:extLst>
          </p:cNvPr>
          <p:cNvSpPr txBox="1"/>
          <p:nvPr/>
        </p:nvSpPr>
        <p:spPr>
          <a:xfrm>
            <a:off x="1879743" y="3397027"/>
            <a:ext cx="1982550" cy="400110"/>
          </a:xfrm>
          <a:prstGeom prst="rect">
            <a:avLst/>
          </a:prstGeom>
          <a:noFill/>
        </p:spPr>
        <p:txBody>
          <a:bodyPr wrap="square" rtlCol="0">
            <a:spAutoFit/>
          </a:bodyPr>
          <a:lstStyle/>
          <a:p>
            <a:r>
              <a:rPr lang="en-US" altLang="zh-CN" sz="2000" dirty="0"/>
              <a:t>loss</a:t>
            </a:r>
            <a:endParaRPr lang="zh-CN" altLang="en-US" dirty="0"/>
          </a:p>
        </p:txBody>
      </p:sp>
      <p:sp>
        <p:nvSpPr>
          <p:cNvPr id="38" name="文本框 37">
            <a:extLst>
              <a:ext uri="{FF2B5EF4-FFF2-40B4-BE49-F238E27FC236}">
                <a16:creationId xmlns:a16="http://schemas.microsoft.com/office/drawing/2014/main" id="{C4274FB2-DB0A-4009-852B-DBEEE95259DE}"/>
              </a:ext>
            </a:extLst>
          </p:cNvPr>
          <p:cNvSpPr txBox="1"/>
          <p:nvPr/>
        </p:nvSpPr>
        <p:spPr>
          <a:xfrm>
            <a:off x="1010651" y="3946357"/>
            <a:ext cx="10146633" cy="1169551"/>
          </a:xfrm>
          <a:prstGeom prst="rect">
            <a:avLst/>
          </a:prstGeom>
          <a:noFill/>
        </p:spPr>
        <p:txBody>
          <a:bodyPr wrap="square" rtlCol="0">
            <a:spAutoFit/>
          </a:bodyPr>
          <a:lstStyle/>
          <a:p>
            <a:pPr marL="342900" indent="-342900">
              <a:lnSpc>
                <a:spcPct val="125000"/>
              </a:lnSpc>
              <a:buFont typeface="Arial" panose="020B0604020202020204" pitchFamily="34" charset="0"/>
              <a:buChar char="•"/>
            </a:pPr>
            <a:r>
              <a:rPr lang="en-US" altLang="zh-CN" sz="2000" dirty="0"/>
              <a:t>By the property of L2 loss, minimizing MSE loss will make         be the average of clean images y conditional on x, which results in blurriness problem</a:t>
            </a:r>
          </a:p>
          <a:p>
            <a:pPr marL="342900" indent="-342900">
              <a:buFont typeface="Arial" panose="020B0604020202020204" pitchFamily="34" charset="0"/>
              <a:buChar char="•"/>
            </a:pPr>
            <a:endParaRPr lang="zh-CN" altLang="en-US" sz="2000" dirty="0"/>
          </a:p>
        </p:txBody>
      </p:sp>
      <p:pic>
        <p:nvPicPr>
          <p:cNvPr id="40" name="图片 39">
            <a:extLst>
              <a:ext uri="{FF2B5EF4-FFF2-40B4-BE49-F238E27FC236}">
                <a16:creationId xmlns:a16="http://schemas.microsoft.com/office/drawing/2014/main" id="{86BC0F19-3385-4527-8B47-169FC9944AEE}"/>
              </a:ext>
            </a:extLst>
          </p:cNvPr>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7726035" y="4083171"/>
            <a:ext cx="487523" cy="228057"/>
          </a:xfrm>
          <a:prstGeom prst="rect">
            <a:avLst/>
          </a:prstGeom>
        </p:spPr>
      </p:pic>
      <p:pic>
        <p:nvPicPr>
          <p:cNvPr id="44" name="图片 43">
            <a:extLst>
              <a:ext uri="{FF2B5EF4-FFF2-40B4-BE49-F238E27FC236}">
                <a16:creationId xmlns:a16="http://schemas.microsoft.com/office/drawing/2014/main" id="{D025062C-131F-4878-80C7-647BCAC87D9C}"/>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tretch>
            <a:fillRect/>
          </a:stretch>
        </p:blipFill>
        <p:spPr>
          <a:xfrm>
            <a:off x="4453033" y="4997096"/>
            <a:ext cx="3219809" cy="425143"/>
          </a:xfrm>
          <a:prstGeom prst="rect">
            <a:avLst/>
          </a:prstGeom>
        </p:spPr>
      </p:pic>
    </p:spTree>
    <p:extLst>
      <p:ext uri="{BB962C8B-B14F-4D97-AF65-F5344CB8AC3E}">
        <p14:creationId xmlns:p14="http://schemas.microsoft.com/office/powerpoint/2010/main" val="250869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04F6B8-70E6-4E70-84E1-355493D1CA57}"/>
              </a:ext>
            </a:extLst>
          </p:cNvPr>
          <p:cNvSpPr>
            <a:spLocks noGrp="1"/>
          </p:cNvSpPr>
          <p:nvPr>
            <p:ph type="title"/>
          </p:nvPr>
        </p:nvSpPr>
        <p:spPr>
          <a:xfrm>
            <a:off x="838200" y="365125"/>
            <a:ext cx="10515600" cy="729750"/>
          </a:xfrm>
        </p:spPr>
        <p:txBody>
          <a:bodyPr>
            <a:normAutofit/>
          </a:bodyPr>
          <a:lstStyle/>
          <a:p>
            <a:r>
              <a:rPr lang="en-US" altLang="zh-CN" sz="3200" dirty="0">
                <a:latin typeface="Microsoft JhengHei" panose="020B0604030504040204" pitchFamily="34" charset="-120"/>
                <a:ea typeface="Microsoft JhengHei" panose="020B0604030504040204" pitchFamily="34" charset="-120"/>
              </a:rPr>
              <a:t>Noise2Noise</a:t>
            </a:r>
            <a:endParaRPr lang="zh-CN" altLang="en-US" sz="3200" dirty="0">
              <a:latin typeface="Microsoft JhengHei" panose="020B0604030504040204" pitchFamily="34" charset="-120"/>
              <a:ea typeface="Microsoft JhengHei" panose="020B0604030504040204" pitchFamily="34" charset="-120"/>
            </a:endParaRPr>
          </a:p>
        </p:txBody>
      </p:sp>
      <p:sp>
        <p:nvSpPr>
          <p:cNvPr id="3" name="椭圆 2">
            <a:extLst>
              <a:ext uri="{FF2B5EF4-FFF2-40B4-BE49-F238E27FC236}">
                <a16:creationId xmlns:a16="http://schemas.microsoft.com/office/drawing/2014/main" id="{C9330208-A839-4010-B2EC-1926F43FF61E}"/>
              </a:ext>
            </a:extLst>
          </p:cNvPr>
          <p:cNvSpPr/>
          <p:nvPr/>
        </p:nvSpPr>
        <p:spPr>
          <a:xfrm>
            <a:off x="1010651" y="1628437"/>
            <a:ext cx="1572127" cy="729751"/>
          </a:xfrm>
          <a:prstGeom prst="ellipse">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Noisy images</a:t>
            </a:r>
            <a:endParaRPr lang="zh-CN" altLang="en-US" dirty="0"/>
          </a:p>
        </p:txBody>
      </p:sp>
      <p:sp>
        <p:nvSpPr>
          <p:cNvPr id="5" name="椭圆 4">
            <a:extLst>
              <a:ext uri="{FF2B5EF4-FFF2-40B4-BE49-F238E27FC236}">
                <a16:creationId xmlns:a16="http://schemas.microsoft.com/office/drawing/2014/main" id="{D9317742-C954-4F5C-A4CA-EE80D1104C63}"/>
              </a:ext>
            </a:extLst>
          </p:cNvPr>
          <p:cNvSpPr/>
          <p:nvPr/>
        </p:nvSpPr>
        <p:spPr>
          <a:xfrm>
            <a:off x="6408820" y="1628437"/>
            <a:ext cx="1572127" cy="729749"/>
          </a:xfrm>
          <a:prstGeom prst="ellipse">
            <a:avLst/>
          </a:prstGeo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Denoised images</a:t>
            </a:r>
            <a:endParaRPr lang="zh-CN" altLang="en-US" dirty="0"/>
          </a:p>
        </p:txBody>
      </p:sp>
      <p:sp>
        <p:nvSpPr>
          <p:cNvPr id="4" name="矩形: 圆角 3">
            <a:extLst>
              <a:ext uri="{FF2B5EF4-FFF2-40B4-BE49-F238E27FC236}">
                <a16:creationId xmlns:a16="http://schemas.microsoft.com/office/drawing/2014/main" id="{40393074-90F8-4D75-BD70-02B9CD7DFA3E}"/>
              </a:ext>
            </a:extLst>
          </p:cNvPr>
          <p:cNvSpPr/>
          <p:nvPr/>
        </p:nvSpPr>
        <p:spPr>
          <a:xfrm>
            <a:off x="3348789" y="1628436"/>
            <a:ext cx="2298031" cy="729750"/>
          </a:xfrm>
          <a:prstGeom prst="round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t>Denoiser </a:t>
            </a:r>
            <a:endParaRPr lang="zh-CN" altLang="en-US" dirty="0"/>
          </a:p>
        </p:txBody>
      </p:sp>
      <p:pic>
        <p:nvPicPr>
          <p:cNvPr id="7" name="图片 6">
            <a:extLst>
              <a:ext uri="{FF2B5EF4-FFF2-40B4-BE49-F238E27FC236}">
                <a16:creationId xmlns:a16="http://schemas.microsoft.com/office/drawing/2014/main" id="{A8EA977F-9FB4-4953-83FA-BFB00934FF7E}"/>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453033" y="1322608"/>
            <a:ext cx="197416" cy="224135"/>
          </a:xfrm>
          <a:prstGeom prst="rect">
            <a:avLst/>
          </a:prstGeom>
        </p:spPr>
      </p:pic>
      <p:pic>
        <p:nvPicPr>
          <p:cNvPr id="10" name="图片 9">
            <a:extLst>
              <a:ext uri="{FF2B5EF4-FFF2-40B4-BE49-F238E27FC236}">
                <a16:creationId xmlns:a16="http://schemas.microsoft.com/office/drawing/2014/main" id="{0BAF4DD7-2CD8-47C3-80DF-F59DFFECA32B}"/>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1713685" y="1348098"/>
            <a:ext cx="166058" cy="148266"/>
          </a:xfrm>
          <a:prstGeom prst="rect">
            <a:avLst/>
          </a:prstGeom>
        </p:spPr>
      </p:pic>
      <p:cxnSp>
        <p:nvCxnSpPr>
          <p:cNvPr id="12" name="直接箭头连接符 11">
            <a:extLst>
              <a:ext uri="{FF2B5EF4-FFF2-40B4-BE49-F238E27FC236}">
                <a16:creationId xmlns:a16="http://schemas.microsoft.com/office/drawing/2014/main" id="{4B01E139-59C1-4B24-B763-B96F153EBBFF}"/>
              </a:ext>
            </a:extLst>
          </p:cNvPr>
          <p:cNvCxnSpPr>
            <a:cxnSpLocks/>
            <a:stCxn id="3" idx="6"/>
            <a:endCxn id="4" idx="1"/>
          </p:cNvCxnSpPr>
          <p:nvPr/>
        </p:nvCxnSpPr>
        <p:spPr>
          <a:xfrm flipV="1">
            <a:off x="2582778" y="1993311"/>
            <a:ext cx="766011" cy="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直接箭头连接符 14">
            <a:extLst>
              <a:ext uri="{FF2B5EF4-FFF2-40B4-BE49-F238E27FC236}">
                <a16:creationId xmlns:a16="http://schemas.microsoft.com/office/drawing/2014/main" id="{58C14AA8-3C1B-4525-B726-4B7144906774}"/>
              </a:ext>
            </a:extLst>
          </p:cNvPr>
          <p:cNvCxnSpPr>
            <a:cxnSpLocks/>
            <a:stCxn id="4" idx="3"/>
            <a:endCxn id="5" idx="2"/>
          </p:cNvCxnSpPr>
          <p:nvPr/>
        </p:nvCxnSpPr>
        <p:spPr>
          <a:xfrm>
            <a:off x="5646820" y="1993311"/>
            <a:ext cx="762000" cy="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18" name="图片 17">
            <a:extLst>
              <a:ext uri="{FF2B5EF4-FFF2-40B4-BE49-F238E27FC236}">
                <a16:creationId xmlns:a16="http://schemas.microsoft.com/office/drawing/2014/main" id="{A840B9B0-64C4-44C7-9C39-F51AA6C6D397}"/>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6996483" y="1310164"/>
            <a:ext cx="479138" cy="224135"/>
          </a:xfrm>
          <a:prstGeom prst="rect">
            <a:avLst/>
          </a:prstGeom>
        </p:spPr>
      </p:pic>
      <p:sp>
        <p:nvSpPr>
          <p:cNvPr id="19" name="椭圆 18">
            <a:extLst>
              <a:ext uri="{FF2B5EF4-FFF2-40B4-BE49-F238E27FC236}">
                <a16:creationId xmlns:a16="http://schemas.microsoft.com/office/drawing/2014/main" id="{B49CDC01-CD0B-4791-93DD-A937E641CBCC}"/>
              </a:ext>
            </a:extLst>
          </p:cNvPr>
          <p:cNvSpPr/>
          <p:nvPr/>
        </p:nvSpPr>
        <p:spPr>
          <a:xfrm>
            <a:off x="8823158" y="1628436"/>
            <a:ext cx="1716505" cy="729749"/>
          </a:xfrm>
          <a:prstGeom prst="ellipse">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New noisy images</a:t>
            </a:r>
            <a:endParaRPr lang="zh-CN" altLang="en-US" dirty="0"/>
          </a:p>
        </p:txBody>
      </p:sp>
      <p:pic>
        <p:nvPicPr>
          <p:cNvPr id="13" name="图片 12">
            <a:extLst>
              <a:ext uri="{FF2B5EF4-FFF2-40B4-BE49-F238E27FC236}">
                <a16:creationId xmlns:a16="http://schemas.microsoft.com/office/drawing/2014/main" id="{79CFB655-8C64-4AD3-A88F-D0C78A13DD9E}"/>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9622120" y="1307781"/>
            <a:ext cx="118579" cy="226518"/>
          </a:xfrm>
          <a:prstGeom prst="rect">
            <a:avLst/>
          </a:prstGeom>
        </p:spPr>
      </p:pic>
      <p:cxnSp>
        <p:nvCxnSpPr>
          <p:cNvPr id="24" name="连接符: 肘形 23">
            <a:extLst>
              <a:ext uri="{FF2B5EF4-FFF2-40B4-BE49-F238E27FC236}">
                <a16:creationId xmlns:a16="http://schemas.microsoft.com/office/drawing/2014/main" id="{7A9033BB-BE30-4F3F-9CF4-DE2E3D3B1DD3}"/>
              </a:ext>
            </a:extLst>
          </p:cNvPr>
          <p:cNvCxnSpPr>
            <a:cxnSpLocks/>
            <a:stCxn id="5" idx="6"/>
          </p:cNvCxnSpPr>
          <p:nvPr/>
        </p:nvCxnSpPr>
        <p:spPr>
          <a:xfrm>
            <a:off x="7980947" y="1993312"/>
            <a:ext cx="433138" cy="729747"/>
          </a:xfrm>
          <a:prstGeom prst="bentConnector2">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7" name="连接符: 肘形 26">
            <a:extLst>
              <a:ext uri="{FF2B5EF4-FFF2-40B4-BE49-F238E27FC236}">
                <a16:creationId xmlns:a16="http://schemas.microsoft.com/office/drawing/2014/main" id="{5B0D0C6F-A361-4E0B-8E5D-266E1DD89CEC}"/>
              </a:ext>
            </a:extLst>
          </p:cNvPr>
          <p:cNvCxnSpPr>
            <a:cxnSpLocks/>
            <a:stCxn id="19" idx="2"/>
          </p:cNvCxnSpPr>
          <p:nvPr/>
        </p:nvCxnSpPr>
        <p:spPr>
          <a:xfrm rot="10800000" flipV="1">
            <a:off x="8414090" y="1993311"/>
            <a:ext cx="409069" cy="729748"/>
          </a:xfrm>
          <a:prstGeom prst="bentConnector2">
            <a:avLst/>
          </a:prstGeom>
          <a:ln>
            <a:tailEnd type="triangle"/>
          </a:ln>
        </p:spPr>
        <p:style>
          <a:lnRef idx="1">
            <a:schemeClr val="accent3"/>
          </a:lnRef>
          <a:fillRef idx="0">
            <a:schemeClr val="accent3"/>
          </a:fillRef>
          <a:effectRef idx="0">
            <a:schemeClr val="accent3"/>
          </a:effectRef>
          <a:fontRef idx="minor">
            <a:schemeClr val="tx1"/>
          </a:fontRef>
        </p:style>
      </p:cxnSp>
      <p:pic>
        <p:nvPicPr>
          <p:cNvPr id="16" name="图片 15">
            <a:extLst>
              <a:ext uri="{FF2B5EF4-FFF2-40B4-BE49-F238E27FC236}">
                <a16:creationId xmlns:a16="http://schemas.microsoft.com/office/drawing/2014/main" id="{6B1B3BE3-A2EA-4567-8855-8953A53F2C25}"/>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7838762" y="2835427"/>
            <a:ext cx="1150646" cy="252507"/>
          </a:xfrm>
          <a:prstGeom prst="rect">
            <a:avLst/>
          </a:prstGeom>
        </p:spPr>
      </p:pic>
      <p:pic>
        <p:nvPicPr>
          <p:cNvPr id="37" name="图片 36">
            <a:extLst>
              <a:ext uri="{FF2B5EF4-FFF2-40B4-BE49-F238E27FC236}">
                <a16:creationId xmlns:a16="http://schemas.microsoft.com/office/drawing/2014/main" id="{6BC134FB-2E34-4121-BB67-F92F417C4F91}"/>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1233396" y="3512743"/>
            <a:ext cx="623957" cy="205996"/>
          </a:xfrm>
          <a:prstGeom prst="rect">
            <a:avLst/>
          </a:prstGeom>
        </p:spPr>
      </p:pic>
      <p:sp>
        <p:nvSpPr>
          <p:cNvPr id="35" name="文本框 34">
            <a:extLst>
              <a:ext uri="{FF2B5EF4-FFF2-40B4-BE49-F238E27FC236}">
                <a16:creationId xmlns:a16="http://schemas.microsoft.com/office/drawing/2014/main" id="{BCE12E87-D51C-44D6-9E25-59E0FB5FD38D}"/>
              </a:ext>
            </a:extLst>
          </p:cNvPr>
          <p:cNvSpPr txBox="1"/>
          <p:nvPr/>
        </p:nvSpPr>
        <p:spPr>
          <a:xfrm>
            <a:off x="1879743" y="3397027"/>
            <a:ext cx="1982550" cy="400110"/>
          </a:xfrm>
          <a:prstGeom prst="rect">
            <a:avLst/>
          </a:prstGeom>
          <a:noFill/>
        </p:spPr>
        <p:txBody>
          <a:bodyPr wrap="square" rtlCol="0">
            <a:spAutoFit/>
          </a:bodyPr>
          <a:lstStyle/>
          <a:p>
            <a:r>
              <a:rPr lang="en-US" altLang="zh-CN" sz="2000" dirty="0"/>
              <a:t>loss</a:t>
            </a:r>
            <a:endParaRPr lang="zh-CN" altLang="en-US" dirty="0"/>
          </a:p>
        </p:txBody>
      </p:sp>
      <p:sp>
        <p:nvSpPr>
          <p:cNvPr id="38" name="文本框 37">
            <a:extLst>
              <a:ext uri="{FF2B5EF4-FFF2-40B4-BE49-F238E27FC236}">
                <a16:creationId xmlns:a16="http://schemas.microsoft.com/office/drawing/2014/main" id="{C4274FB2-DB0A-4009-852B-DBEEE95259DE}"/>
              </a:ext>
            </a:extLst>
          </p:cNvPr>
          <p:cNvSpPr txBox="1"/>
          <p:nvPr/>
        </p:nvSpPr>
        <p:spPr>
          <a:xfrm>
            <a:off x="838200" y="3942270"/>
            <a:ext cx="10146633" cy="2373022"/>
          </a:xfrm>
          <a:prstGeom prst="rect">
            <a:avLst/>
          </a:prstGeom>
          <a:noFill/>
        </p:spPr>
        <p:txBody>
          <a:bodyPr wrap="square" rtlCol="0">
            <a:spAutoFit/>
          </a:bodyPr>
          <a:lstStyle/>
          <a:p>
            <a:pPr marL="342900" indent="-342900">
              <a:lnSpc>
                <a:spcPct val="125000"/>
              </a:lnSpc>
              <a:buFont typeface="Arial" panose="020B0604020202020204" pitchFamily="34" charset="0"/>
              <a:buChar char="•"/>
            </a:pPr>
            <a:r>
              <a:rPr lang="en-US" altLang="zh-CN" sz="2000" dirty="0"/>
              <a:t>However, this property of L2 loss also ensures that, adding some zero-mean noise to clean images will not change the optimization goal</a:t>
            </a:r>
          </a:p>
          <a:p>
            <a:pPr marL="342900" indent="-342900">
              <a:lnSpc>
                <a:spcPct val="125000"/>
              </a:lnSpc>
              <a:buFont typeface="Arial" panose="020B0604020202020204" pitchFamily="34" charset="0"/>
              <a:buChar char="•"/>
            </a:pPr>
            <a:r>
              <a:rPr lang="en-US" altLang="zh-CN" sz="2000" dirty="0"/>
              <a:t>Therefore we can train the network to transfer noise to noise, while achieving the same </a:t>
            </a:r>
          </a:p>
          <a:p>
            <a:pPr>
              <a:lnSpc>
                <a:spcPct val="125000"/>
              </a:lnSpc>
            </a:pPr>
            <a:r>
              <a:rPr lang="en-US" altLang="zh-CN" sz="2000" dirty="0"/>
              <a:t>     result as noise2clean</a:t>
            </a:r>
          </a:p>
          <a:p>
            <a:pPr marL="342900" indent="-342900">
              <a:lnSpc>
                <a:spcPct val="125000"/>
              </a:lnSpc>
              <a:buFont typeface="Arial" panose="020B0604020202020204" pitchFamily="34" charset="0"/>
              <a:buChar char="•"/>
            </a:pPr>
            <a:r>
              <a:rPr lang="en-US" altLang="zh-CN" sz="2000" dirty="0"/>
              <a:t>Note that two group noisy images must have the same content and </a:t>
            </a:r>
            <a:r>
              <a:rPr lang="en-US" altLang="zh-CN" sz="2000" b="1" dirty="0"/>
              <a:t>independent</a:t>
            </a:r>
            <a:r>
              <a:rPr lang="en-US" altLang="zh-CN" sz="2000" dirty="0"/>
              <a:t> noise</a:t>
            </a:r>
          </a:p>
          <a:p>
            <a:pPr marL="342900" indent="-342900">
              <a:lnSpc>
                <a:spcPct val="125000"/>
              </a:lnSpc>
              <a:buFont typeface="Arial" panose="020B0604020202020204" pitchFamily="34" charset="0"/>
              <a:buChar char="•"/>
            </a:pPr>
            <a:r>
              <a:rPr lang="en-US" altLang="zh-CN" sz="2000" dirty="0"/>
              <a:t>what if we don’t have these new independent noisy images?</a:t>
            </a:r>
          </a:p>
        </p:txBody>
      </p:sp>
    </p:spTree>
    <p:extLst>
      <p:ext uri="{BB962C8B-B14F-4D97-AF65-F5344CB8AC3E}">
        <p14:creationId xmlns:p14="http://schemas.microsoft.com/office/powerpoint/2010/main" val="164395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04F6B8-70E6-4E70-84E1-355493D1CA57}"/>
              </a:ext>
            </a:extLst>
          </p:cNvPr>
          <p:cNvSpPr>
            <a:spLocks noGrp="1"/>
          </p:cNvSpPr>
          <p:nvPr>
            <p:ph type="title"/>
          </p:nvPr>
        </p:nvSpPr>
        <p:spPr>
          <a:xfrm>
            <a:off x="838200" y="365125"/>
            <a:ext cx="10515600" cy="729750"/>
          </a:xfrm>
        </p:spPr>
        <p:txBody>
          <a:bodyPr>
            <a:normAutofit/>
          </a:bodyPr>
          <a:lstStyle/>
          <a:p>
            <a:r>
              <a:rPr lang="en-US" altLang="zh-CN" sz="3200" dirty="0">
                <a:latin typeface="Microsoft JhengHei" panose="020B0604030504040204" pitchFamily="34" charset="-120"/>
                <a:ea typeface="Microsoft JhengHei" panose="020B0604030504040204" pitchFamily="34" charset="-120"/>
              </a:rPr>
              <a:t>Noise2Void</a:t>
            </a:r>
            <a:endParaRPr lang="zh-CN" altLang="en-US" sz="3200" dirty="0">
              <a:latin typeface="Microsoft JhengHei" panose="020B0604030504040204" pitchFamily="34" charset="-120"/>
              <a:ea typeface="Microsoft JhengHei" panose="020B0604030504040204" pitchFamily="34" charset="-120"/>
            </a:endParaRPr>
          </a:p>
        </p:txBody>
      </p:sp>
      <p:pic>
        <p:nvPicPr>
          <p:cNvPr id="8" name="图片 7">
            <a:extLst>
              <a:ext uri="{FF2B5EF4-FFF2-40B4-BE49-F238E27FC236}">
                <a16:creationId xmlns:a16="http://schemas.microsoft.com/office/drawing/2014/main" id="{0E28D91A-FAA3-4C91-83B8-9D2595123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610" y="1094875"/>
            <a:ext cx="4959643" cy="2888657"/>
          </a:xfrm>
          <a:prstGeom prst="rect">
            <a:avLst/>
          </a:prstGeom>
        </p:spPr>
      </p:pic>
      <p:sp>
        <p:nvSpPr>
          <p:cNvPr id="9" name="文本框 8">
            <a:extLst>
              <a:ext uri="{FF2B5EF4-FFF2-40B4-BE49-F238E27FC236}">
                <a16:creationId xmlns:a16="http://schemas.microsoft.com/office/drawing/2014/main" id="{7530DE43-7E61-4534-BB5D-7FA108A88C79}"/>
              </a:ext>
            </a:extLst>
          </p:cNvPr>
          <p:cNvSpPr txBox="1"/>
          <p:nvPr/>
        </p:nvSpPr>
        <p:spPr>
          <a:xfrm>
            <a:off x="838200" y="4119853"/>
            <a:ext cx="9216189" cy="2373022"/>
          </a:xfrm>
          <a:prstGeom prst="rect">
            <a:avLst/>
          </a:prstGeom>
          <a:noFill/>
        </p:spPr>
        <p:txBody>
          <a:bodyPr wrap="square" rtlCol="0">
            <a:spAutoFit/>
          </a:bodyPr>
          <a:lstStyle/>
          <a:p>
            <a:pPr marL="285750" indent="-285750">
              <a:lnSpc>
                <a:spcPct val="125000"/>
              </a:lnSpc>
              <a:buFont typeface="Arial" panose="020B0604020202020204" pitchFamily="34" charset="0"/>
              <a:buChar char="•"/>
            </a:pPr>
            <a:r>
              <a:rPr lang="en-US" altLang="zh-CN" sz="2000" dirty="0"/>
              <a:t>If we don’t have new noisy images, we can only set the input image as training target. But the network will learn the identity function by simply picking the center pixel from its receptive field</a:t>
            </a:r>
          </a:p>
          <a:p>
            <a:pPr marL="285750" indent="-285750">
              <a:lnSpc>
                <a:spcPct val="125000"/>
              </a:lnSpc>
              <a:buFont typeface="Arial" panose="020B0604020202020204" pitchFamily="34" charset="0"/>
              <a:buChar char="•"/>
            </a:pPr>
            <a:r>
              <a:rPr lang="en-US" altLang="zh-CN" sz="2000" dirty="0"/>
              <a:t>Now we remove the center pixel from the receptive field</a:t>
            </a:r>
          </a:p>
          <a:p>
            <a:pPr marL="285750" indent="-285750">
              <a:lnSpc>
                <a:spcPct val="125000"/>
              </a:lnSpc>
              <a:buFont typeface="Arial" panose="020B0604020202020204" pitchFamily="34" charset="0"/>
              <a:buChar char="•"/>
            </a:pPr>
            <a:r>
              <a:rPr lang="en-US" altLang="zh-CN" sz="2000" dirty="0"/>
              <a:t>Assuming noises in different pixels are independent, then the input-output- independence is satisfied again!</a:t>
            </a:r>
            <a:endParaRPr lang="zh-CN" altLang="en-US" sz="2000" dirty="0"/>
          </a:p>
        </p:txBody>
      </p:sp>
    </p:spTree>
    <p:extLst>
      <p:ext uri="{BB962C8B-B14F-4D97-AF65-F5344CB8AC3E}">
        <p14:creationId xmlns:p14="http://schemas.microsoft.com/office/powerpoint/2010/main" val="400275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04F6B8-70E6-4E70-84E1-355493D1CA57}"/>
              </a:ext>
            </a:extLst>
          </p:cNvPr>
          <p:cNvSpPr>
            <a:spLocks noGrp="1"/>
          </p:cNvSpPr>
          <p:nvPr>
            <p:ph type="title"/>
          </p:nvPr>
        </p:nvSpPr>
        <p:spPr>
          <a:xfrm>
            <a:off x="838200" y="365125"/>
            <a:ext cx="10515600" cy="729750"/>
          </a:xfrm>
        </p:spPr>
        <p:txBody>
          <a:bodyPr>
            <a:normAutofit/>
          </a:bodyPr>
          <a:lstStyle/>
          <a:p>
            <a:r>
              <a:rPr lang="en-US" altLang="zh-CN" sz="3200" dirty="0">
                <a:latin typeface="Microsoft JhengHei" panose="020B0604030504040204" pitchFamily="34" charset="-120"/>
                <a:ea typeface="Microsoft JhengHei" panose="020B0604030504040204" pitchFamily="34" charset="-120"/>
              </a:rPr>
              <a:t>Implementation Details</a:t>
            </a:r>
            <a:endParaRPr lang="zh-CN" altLang="en-US" sz="3200" dirty="0">
              <a:latin typeface="Microsoft JhengHei" panose="020B0604030504040204" pitchFamily="34" charset="-120"/>
              <a:ea typeface="Microsoft JhengHei" panose="020B0604030504040204" pitchFamily="34" charset="-120"/>
            </a:endParaRPr>
          </a:p>
        </p:txBody>
      </p:sp>
      <p:sp>
        <p:nvSpPr>
          <p:cNvPr id="9" name="文本框 8">
            <a:extLst>
              <a:ext uri="{FF2B5EF4-FFF2-40B4-BE49-F238E27FC236}">
                <a16:creationId xmlns:a16="http://schemas.microsoft.com/office/drawing/2014/main" id="{7530DE43-7E61-4534-BB5D-7FA108A88C79}"/>
              </a:ext>
            </a:extLst>
          </p:cNvPr>
          <p:cNvSpPr txBox="1"/>
          <p:nvPr/>
        </p:nvSpPr>
        <p:spPr>
          <a:xfrm>
            <a:off x="838200" y="3429000"/>
            <a:ext cx="9216189" cy="2757743"/>
          </a:xfrm>
          <a:prstGeom prst="rect">
            <a:avLst/>
          </a:prstGeom>
          <a:noFill/>
        </p:spPr>
        <p:txBody>
          <a:bodyPr wrap="square" rtlCol="0">
            <a:spAutoFit/>
          </a:bodyPr>
          <a:lstStyle/>
          <a:p>
            <a:pPr marL="457200" indent="-457200">
              <a:lnSpc>
                <a:spcPct val="125000"/>
              </a:lnSpc>
              <a:buFont typeface="+mj-lt"/>
              <a:buAutoNum type="alphaLcParenR"/>
            </a:pPr>
            <a:r>
              <a:rPr lang="en-US" altLang="zh-CN" sz="2000" dirty="0"/>
              <a:t>The noisy image</a:t>
            </a:r>
          </a:p>
          <a:p>
            <a:pPr marL="457200" indent="-457200">
              <a:lnSpc>
                <a:spcPct val="125000"/>
              </a:lnSpc>
              <a:buFont typeface="+mj-lt"/>
              <a:buAutoNum type="alphaLcParenR"/>
            </a:pPr>
            <a:r>
              <a:rPr lang="en-US" altLang="zh-CN" sz="2000" dirty="0"/>
              <a:t>The receptive field of a pixel. During N2V training, a randomly selected pixel is chosen (blue rectangle) and its intensity copied over to create a blind-spot</a:t>
            </a:r>
          </a:p>
          <a:p>
            <a:pPr marL="457200" indent="-457200">
              <a:lnSpc>
                <a:spcPct val="125000"/>
              </a:lnSpc>
              <a:buFont typeface="+mj-lt"/>
              <a:buAutoNum type="alphaLcParenR"/>
            </a:pPr>
            <a:r>
              <a:rPr lang="en-US" altLang="zh-CN" sz="2000" dirty="0"/>
              <a:t>The modified patch is used as input and unmodified pixel value is used as target</a:t>
            </a:r>
          </a:p>
          <a:p>
            <a:pPr>
              <a:lnSpc>
                <a:spcPct val="125000"/>
              </a:lnSpc>
            </a:pPr>
            <a:r>
              <a:rPr lang="en-US" altLang="zh-CN" sz="2000" dirty="0"/>
              <a:t>In</a:t>
            </a:r>
            <a:r>
              <a:rPr lang="zh-CN" altLang="en-US" sz="2000" dirty="0"/>
              <a:t> </a:t>
            </a:r>
            <a:r>
              <a:rPr lang="en-US" altLang="zh-CN" sz="2000" dirty="0"/>
              <a:t>practice, we crop patches larger than the receptive field and randomly select several blind-spot to modify and calculate the loss.</a:t>
            </a:r>
          </a:p>
        </p:txBody>
      </p:sp>
      <p:pic>
        <p:nvPicPr>
          <p:cNvPr id="4" name="图片 3">
            <a:extLst>
              <a:ext uri="{FF2B5EF4-FFF2-40B4-BE49-F238E27FC236}">
                <a16:creationId xmlns:a16="http://schemas.microsoft.com/office/drawing/2014/main" id="{28A9C109-C4F3-4B34-9262-8090F9160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722" y="1094875"/>
            <a:ext cx="5748555" cy="1988300"/>
          </a:xfrm>
          <a:prstGeom prst="rect">
            <a:avLst/>
          </a:prstGeom>
        </p:spPr>
      </p:pic>
    </p:spTree>
    <p:extLst>
      <p:ext uri="{BB962C8B-B14F-4D97-AF65-F5344CB8AC3E}">
        <p14:creationId xmlns:p14="http://schemas.microsoft.com/office/powerpoint/2010/main" val="290595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04F6B8-70E6-4E70-84E1-355493D1CA57}"/>
              </a:ext>
            </a:extLst>
          </p:cNvPr>
          <p:cNvSpPr>
            <a:spLocks noGrp="1"/>
          </p:cNvSpPr>
          <p:nvPr>
            <p:ph type="title"/>
          </p:nvPr>
        </p:nvSpPr>
        <p:spPr>
          <a:xfrm>
            <a:off x="838200" y="365125"/>
            <a:ext cx="10515600" cy="729750"/>
          </a:xfrm>
        </p:spPr>
        <p:txBody>
          <a:bodyPr>
            <a:normAutofit/>
          </a:bodyPr>
          <a:lstStyle/>
          <a:p>
            <a:r>
              <a:rPr lang="en-US" altLang="zh-CN" sz="3200" dirty="0">
                <a:latin typeface="Microsoft JhengHei" panose="020B0604030504040204" pitchFamily="34" charset="-120"/>
                <a:ea typeface="Microsoft JhengHei" panose="020B0604030504040204" pitchFamily="34" charset="-120"/>
              </a:rPr>
              <a:t>Experiments</a:t>
            </a:r>
            <a:endParaRPr lang="zh-CN" altLang="en-US" sz="3200" dirty="0">
              <a:latin typeface="Microsoft JhengHei" panose="020B0604030504040204" pitchFamily="34" charset="-120"/>
              <a:ea typeface="Microsoft JhengHei" panose="020B0604030504040204" pitchFamily="34" charset="-120"/>
            </a:endParaRPr>
          </a:p>
        </p:txBody>
      </p:sp>
      <p:pic>
        <p:nvPicPr>
          <p:cNvPr id="4" name="图片 3">
            <a:extLst>
              <a:ext uri="{FF2B5EF4-FFF2-40B4-BE49-F238E27FC236}">
                <a16:creationId xmlns:a16="http://schemas.microsoft.com/office/drawing/2014/main" id="{EFAA950D-7A85-4273-B3FE-88FBBC6CB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534" y="1094875"/>
            <a:ext cx="7598931" cy="5398000"/>
          </a:xfrm>
          <a:prstGeom prst="rect">
            <a:avLst/>
          </a:prstGeom>
        </p:spPr>
      </p:pic>
    </p:spTree>
    <p:extLst>
      <p:ext uri="{BB962C8B-B14F-4D97-AF65-F5344CB8AC3E}">
        <p14:creationId xmlns:p14="http://schemas.microsoft.com/office/powerpoint/2010/main" val="3145048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04F6B8-70E6-4E70-84E1-355493D1CA57}"/>
              </a:ext>
            </a:extLst>
          </p:cNvPr>
          <p:cNvSpPr>
            <a:spLocks noGrp="1"/>
          </p:cNvSpPr>
          <p:nvPr>
            <p:ph type="title"/>
          </p:nvPr>
        </p:nvSpPr>
        <p:spPr>
          <a:xfrm>
            <a:off x="838200" y="365125"/>
            <a:ext cx="10515600" cy="729750"/>
          </a:xfrm>
        </p:spPr>
        <p:txBody>
          <a:bodyPr>
            <a:normAutofit/>
          </a:bodyPr>
          <a:lstStyle/>
          <a:p>
            <a:r>
              <a:rPr lang="en-US" altLang="zh-CN" sz="3200" dirty="0">
                <a:latin typeface="Microsoft JhengHei" panose="020B0604030504040204" pitchFamily="34" charset="-120"/>
                <a:ea typeface="Microsoft JhengHei" panose="020B0604030504040204" pitchFamily="34" charset="-120"/>
              </a:rPr>
              <a:t>Errors and Limitations</a:t>
            </a:r>
            <a:endParaRPr lang="zh-CN" altLang="en-US" sz="3200" dirty="0">
              <a:latin typeface="Microsoft JhengHei" panose="020B0604030504040204" pitchFamily="34" charset="-120"/>
              <a:ea typeface="Microsoft JhengHei" panose="020B0604030504040204" pitchFamily="34" charset="-120"/>
            </a:endParaRPr>
          </a:p>
        </p:txBody>
      </p:sp>
      <p:pic>
        <p:nvPicPr>
          <p:cNvPr id="5" name="图片 4">
            <a:extLst>
              <a:ext uri="{FF2B5EF4-FFF2-40B4-BE49-F238E27FC236}">
                <a16:creationId xmlns:a16="http://schemas.microsoft.com/office/drawing/2014/main" id="{1971189D-3BF5-476A-AD34-D624599D7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81408"/>
            <a:ext cx="5018300" cy="3303414"/>
          </a:xfrm>
          <a:prstGeom prst="rect">
            <a:avLst/>
          </a:prstGeom>
        </p:spPr>
      </p:pic>
      <p:pic>
        <p:nvPicPr>
          <p:cNvPr id="9" name="图片 8">
            <a:extLst>
              <a:ext uri="{FF2B5EF4-FFF2-40B4-BE49-F238E27FC236}">
                <a16:creationId xmlns:a16="http://schemas.microsoft.com/office/drawing/2014/main" id="{869D92C8-80B1-42D6-8107-30C27993E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501" y="1581408"/>
            <a:ext cx="4923769" cy="3279484"/>
          </a:xfrm>
          <a:prstGeom prst="rect">
            <a:avLst/>
          </a:prstGeom>
        </p:spPr>
      </p:pic>
    </p:spTree>
    <p:extLst>
      <p:ext uri="{BB962C8B-B14F-4D97-AF65-F5344CB8AC3E}">
        <p14:creationId xmlns:p14="http://schemas.microsoft.com/office/powerpoint/2010/main" val="2413220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04F6B8-70E6-4E70-84E1-355493D1CA57}"/>
              </a:ext>
            </a:extLst>
          </p:cNvPr>
          <p:cNvSpPr>
            <a:spLocks noGrp="1"/>
          </p:cNvSpPr>
          <p:nvPr>
            <p:ph type="title"/>
          </p:nvPr>
        </p:nvSpPr>
        <p:spPr>
          <a:xfrm>
            <a:off x="838200" y="365125"/>
            <a:ext cx="10515600" cy="729750"/>
          </a:xfrm>
        </p:spPr>
        <p:txBody>
          <a:bodyPr>
            <a:normAutofit/>
          </a:bodyPr>
          <a:lstStyle/>
          <a:p>
            <a:r>
              <a:rPr lang="en-US" altLang="zh-CN" sz="3200" dirty="0">
                <a:latin typeface="Microsoft JhengHei" panose="020B0604030504040204" pitchFamily="34" charset="-120"/>
                <a:ea typeface="Microsoft JhengHei" panose="020B0604030504040204" pitchFamily="34" charset="-120"/>
              </a:rPr>
              <a:t>Comments</a:t>
            </a:r>
            <a:endParaRPr lang="zh-CN" altLang="en-US" sz="3200" dirty="0">
              <a:latin typeface="Microsoft JhengHei" panose="020B0604030504040204" pitchFamily="34" charset="-120"/>
              <a:ea typeface="Microsoft JhengHei" panose="020B0604030504040204" pitchFamily="34" charset="-120"/>
            </a:endParaRPr>
          </a:p>
        </p:txBody>
      </p:sp>
      <p:sp>
        <p:nvSpPr>
          <p:cNvPr id="3" name="内容占位符 2">
            <a:extLst>
              <a:ext uri="{FF2B5EF4-FFF2-40B4-BE49-F238E27FC236}">
                <a16:creationId xmlns:a16="http://schemas.microsoft.com/office/drawing/2014/main" id="{12F1135B-F53B-4513-921F-BBEC98001BA1}"/>
              </a:ext>
            </a:extLst>
          </p:cNvPr>
          <p:cNvSpPr>
            <a:spLocks noGrp="1"/>
          </p:cNvSpPr>
          <p:nvPr>
            <p:ph idx="1"/>
          </p:nvPr>
        </p:nvSpPr>
        <p:spPr>
          <a:xfrm>
            <a:off x="838200" y="1299411"/>
            <a:ext cx="10515600" cy="4877552"/>
          </a:xfrm>
        </p:spPr>
        <p:txBody>
          <a:bodyPr>
            <a:normAutofit/>
          </a:bodyPr>
          <a:lstStyle/>
          <a:p>
            <a:pPr marL="457200" lvl="1" indent="0">
              <a:lnSpc>
                <a:spcPct val="110000"/>
              </a:lnSpc>
              <a:spcAft>
                <a:spcPts val="1200"/>
              </a:spcAft>
              <a:buNone/>
            </a:pPr>
            <a:r>
              <a:rPr lang="en-US" altLang="zh-CN" sz="2800" dirty="0">
                <a:latin typeface="Microsoft JhengHei" panose="020B0604030504040204" pitchFamily="34" charset="-120"/>
                <a:ea typeface="Microsoft JhengHei" panose="020B0604030504040204" pitchFamily="34" charset="-120"/>
              </a:rPr>
              <a:t>Pros</a:t>
            </a:r>
          </a:p>
          <a:p>
            <a:pPr lvl="1">
              <a:lnSpc>
                <a:spcPct val="110000"/>
              </a:lnSpc>
              <a:spcAft>
                <a:spcPts val="1200"/>
              </a:spcAft>
            </a:pPr>
            <a:r>
              <a:rPr lang="en-US" altLang="zh-CN" dirty="0">
                <a:latin typeface="Microsoft JhengHei" panose="020B0604030504040204" pitchFamily="34" charset="-120"/>
                <a:ea typeface="Microsoft JhengHei" panose="020B0604030504040204" pitchFamily="34" charset="-120"/>
              </a:rPr>
              <a:t>interesting and novel idea</a:t>
            </a:r>
          </a:p>
          <a:p>
            <a:pPr lvl="1">
              <a:lnSpc>
                <a:spcPct val="110000"/>
              </a:lnSpc>
              <a:spcAft>
                <a:spcPts val="1200"/>
              </a:spcAft>
            </a:pPr>
            <a:r>
              <a:rPr lang="en-US" altLang="zh-CN" dirty="0">
                <a:latin typeface="Microsoft JhengHei" panose="020B0604030504040204" pitchFamily="34" charset="-120"/>
                <a:ea typeface="Microsoft JhengHei" panose="020B0604030504040204" pitchFamily="34" charset="-120"/>
              </a:rPr>
              <a:t>can be used when clean images are unavailable</a:t>
            </a:r>
          </a:p>
          <a:p>
            <a:pPr marL="457200" lvl="1" indent="0">
              <a:lnSpc>
                <a:spcPct val="110000"/>
              </a:lnSpc>
              <a:spcAft>
                <a:spcPts val="1200"/>
              </a:spcAft>
              <a:buNone/>
            </a:pPr>
            <a:endParaRPr lang="en-US" altLang="zh-CN" dirty="0">
              <a:latin typeface="Microsoft JhengHei" panose="020B0604030504040204" pitchFamily="34" charset="-120"/>
              <a:ea typeface="Microsoft JhengHei" panose="020B0604030504040204" pitchFamily="34" charset="-120"/>
            </a:endParaRPr>
          </a:p>
          <a:p>
            <a:pPr marL="457200" lvl="1" indent="0">
              <a:lnSpc>
                <a:spcPct val="110000"/>
              </a:lnSpc>
              <a:spcAft>
                <a:spcPts val="1200"/>
              </a:spcAft>
              <a:buNone/>
            </a:pPr>
            <a:r>
              <a:rPr lang="en-US" altLang="zh-CN" dirty="0">
                <a:latin typeface="Microsoft JhengHei" panose="020B0604030504040204" pitchFamily="34" charset="-120"/>
                <a:ea typeface="Microsoft JhengHei" panose="020B0604030504040204" pitchFamily="34" charset="-120"/>
              </a:rPr>
              <a:t>Cons</a:t>
            </a:r>
          </a:p>
          <a:p>
            <a:pPr lvl="1">
              <a:lnSpc>
                <a:spcPct val="110000"/>
              </a:lnSpc>
              <a:spcAft>
                <a:spcPts val="1200"/>
              </a:spcAft>
            </a:pPr>
            <a:r>
              <a:rPr lang="en-US" altLang="zh-CN" dirty="0">
                <a:latin typeface="Microsoft JhengHei" panose="020B0604030504040204" pitchFamily="34" charset="-120"/>
                <a:ea typeface="Microsoft JhengHei" panose="020B0604030504040204" pitchFamily="34" charset="-120"/>
              </a:rPr>
              <a:t>too strong assumptions</a:t>
            </a:r>
          </a:p>
          <a:p>
            <a:pPr lvl="1">
              <a:lnSpc>
                <a:spcPct val="110000"/>
              </a:lnSpc>
              <a:spcAft>
                <a:spcPts val="1200"/>
              </a:spcAft>
            </a:pPr>
            <a:r>
              <a:rPr lang="en-US" altLang="zh-CN" dirty="0">
                <a:latin typeface="Microsoft JhengHei" panose="020B0604030504040204" pitchFamily="34" charset="-120"/>
                <a:ea typeface="Microsoft JhengHei" panose="020B0604030504040204" pitchFamily="34" charset="-120"/>
              </a:rPr>
              <a:t>cannot evaluate performance</a:t>
            </a:r>
          </a:p>
        </p:txBody>
      </p:sp>
    </p:spTree>
    <p:extLst>
      <p:ext uri="{BB962C8B-B14F-4D97-AF65-F5344CB8AC3E}">
        <p14:creationId xmlns:p14="http://schemas.microsoft.com/office/powerpoint/2010/main" val="21719197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99.73756"/>
  <p:tag name="LATEXADDIN" val="\documentclass{article}&#10;\usepackage{amsmath}&#10;\pagestyle{empty}&#10;\begin{document}&#10;\[&#10;f_\theta&#10;\]&#10;\end{document}"/>
  <p:tag name="IGUANATEXSIZE" val="18"/>
  <p:tag name="IGUANATEXCURSOR" val="91"/>
  <p:tag name="TRANSPARENCY" val="True"/>
  <p:tag name="FILENAME" val=""/>
  <p:tag name="LATEXENGINEID" val="0"/>
  <p:tag name="TEMPFOLDER" val="c:\temp\"/>
  <p:tag name="LATEXFORMHEIGHT" val="309"/>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62.99213"/>
  <p:tag name="LATEXADDIN" val="\documentclass{article}&#10;\usepackage{amsmath}&#10;\pagestyle{empty}&#10;\begin{document}&#10;\[&#10;x&#10;\]&#10;\end{document}"/>
  <p:tag name="IGUANATEXSIZE" val="18"/>
  <p:tag name="IGUANATEXCURSOR" val="84"/>
  <p:tag name="TRANSPARENCY" val="True"/>
  <p:tag name="FILENAME" val=""/>
  <p:tag name="LATEXENGINEID" val="0"/>
  <p:tag name="TEMPFOLDER" val="c:\temp\"/>
  <p:tag name="LATEXFORMHEIGHT" val="309"/>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67.7165"/>
  <p:tag name="LATEXADDIN" val="\documentclass{article}&#10;\usepackage{amsmath}&#10;\pagestyle{empty}&#10;\begin{document}&#10;\[&#10;f_\theta (x)&#10;\]&#10;\end{document}"/>
  <p:tag name="IGUANATEXSIZE" val="28"/>
  <p:tag name="IGUANATEXCURSOR" val="95"/>
  <p:tag name="TRANSPARENCY" val="True"/>
  <p:tag name="FILENAME" val=""/>
  <p:tag name="LATEXENGINEID" val="0"/>
  <p:tag name="TEMPFOLDER" val="c:\temp\"/>
  <p:tag name="LATEXFORMHEIGHT" val="309"/>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58.49268"/>
  <p:tag name="LATEXADDIN" val="\documentclass{article}&#10;\usepackage{amsmath}&#10;\pagestyle{empty}&#10;\begin{document}&#10;\[&#10;\hat{y}&#10;\]&#10;\end{document}"/>
  <p:tag name="IGUANATEXSIZE" val="28"/>
  <p:tag name="IGUANATEXCURSOR" val="90"/>
  <p:tag name="TRANSPARENCY" val="True"/>
  <p:tag name="FILENAME" val=""/>
  <p:tag name="LATEXENGINEID" val="0"/>
  <p:tag name="TEMPFOLDER" val="c:\temp\"/>
  <p:tag name="LATEXFORMHEIGHT" val="309"/>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70.6786"/>
  <p:tag name="LATEXADDIN" val="\documentclass{article}&#10;\usepackage{amsmath}&#10;\pagestyle{empty}&#10;\begin{document}&#10;\[&#10;L(f_\theta (x),\hat{y})&#10;\]&#10;\end{document}"/>
  <p:tag name="IGUANATEXSIZE" val="28"/>
  <p:tag name="IGUANATEXCURSOR" val="105"/>
  <p:tag name="TRANSPARENCY" val="True"/>
  <p:tag name="FILENAME" val=""/>
  <p:tag name="LATEXENGINEID" val="0"/>
  <p:tag name="TEMPFOLDER" val="c:\temp\"/>
  <p:tag name="LATEXFORMHEIGHT" val="309"/>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313.4608"/>
  <p:tag name="LATEXADDIN" val="\documentclass{article}&#10;\usepackage{amsmath}&#10;\pagestyle{empty}&#10;\begin{document}&#10;\[&#10;L: L_2&#10;\]&#10;\end{document}"/>
  <p:tag name="IGUANATEXSIZE" val="28"/>
  <p:tag name="IGUANATEXCURSOR" val="89"/>
  <p:tag name="TRANSPARENCY" val="True"/>
  <p:tag name="FILENAME" val=""/>
  <p:tag name="LATEXENGINEID" val="0"/>
  <p:tag name="TEMPFOLDER" val="c:\temp\"/>
  <p:tag name="LATEXFORMHEIGHT" val="309"/>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62.99213"/>
  <p:tag name="LATEXADDIN" val="\documentclass{article}&#10;\usepackage{amsmath}&#10;\pagestyle{empty}&#10;\begin{document}&#10;\[&#10;x&#10;\]&#10;\end{document}"/>
  <p:tag name="IGUANATEXSIZE" val="18"/>
  <p:tag name="IGUANATEXCURSOR" val="84"/>
  <p:tag name="TRANSPARENCY" val="True"/>
  <p:tag name="FILENAME" val=""/>
  <p:tag name="LATEXENGINEID" val="0"/>
  <p:tag name="TEMPFOLDER" val="c:\temp\"/>
  <p:tag name="LATEXFORMHEIGHT" val="309"/>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67.7165"/>
  <p:tag name="LATEXADDIN" val="\documentclass{article}&#10;\usepackage{amsmath}&#10;\pagestyle{empty}&#10;\begin{document}&#10;\[&#10;f_\theta (x)&#10;\]&#10;\end{document}"/>
  <p:tag name="IGUANATEXSIZE" val="28"/>
  <p:tag name="IGUANATEXCURSOR" val="95"/>
  <p:tag name="TRANSPARENCY" val="True"/>
  <p:tag name="FILENAME" val=""/>
  <p:tag name="LATEXENGINEID" val="0"/>
  <p:tag name="TEMPFOLDER" val="c:\temp\"/>
  <p:tag name="LATEXFORMHEIGHT" val="309"/>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58.49268"/>
  <p:tag name="LATEXADDIN" val="\documentclass{article}&#10;\usepackage{amsmath}&#10;\pagestyle{empty}&#10;\begin{document}&#10;\[&#10;y&#10;\]&#10;\end{document}"/>
  <p:tag name="IGUANATEXSIZE" val="28"/>
  <p:tag name="IGUANATEXCURSOR" val="84"/>
  <p:tag name="TRANSPARENCY" val="True"/>
  <p:tag name="FILENAME" val=""/>
  <p:tag name="LATEXENGINEID" val="0"/>
  <p:tag name="TEMPFOLDER" val="c:\temp\"/>
  <p:tag name="LATEXFORMHEIGHT" val="309"/>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70.6786"/>
  <p:tag name="LATEXADDIN" val="\documentclass{article}&#10;\usepackage{amsmath}&#10;\pagestyle{empty}&#10;\begin{document}&#10;\[&#10;L(f_\theta (x),y)&#10;\]&#10;\end{document}"/>
  <p:tag name="IGUANATEXSIZE" val="28"/>
  <p:tag name="IGUANATEXCURSOR" val="99"/>
  <p:tag name="TRANSPARENCY" val="True"/>
  <p:tag name="FILENAME" val=""/>
  <p:tag name="LATEXENGINEID" val="0"/>
  <p:tag name="TEMPFOLDER" val="c:\temp\"/>
  <p:tag name="LATEXFORMHEIGHT" val="309"/>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313.4608"/>
  <p:tag name="LATEXADDIN" val="\documentclass{article}&#10;\usepackage{amsmath}&#10;\pagestyle{empty}&#10;\begin{document}&#10;\[&#10;L: L_2&#10;\]&#10;\end{document}"/>
  <p:tag name="IGUANATEXSIZE" val="28"/>
  <p:tag name="IGUANATEXCURSOR" val="89"/>
  <p:tag name="TRANSPARENCY" val="True"/>
  <p:tag name="FILENAME" val=""/>
  <p:tag name="LATEXENGINEID" val="0"/>
  <p:tag name="TEMPFOLDER" val="c:\temp\"/>
  <p:tag name="LATEXFORMHEIGHT" val="309"/>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67.7165"/>
  <p:tag name="LATEXADDIN" val="\documentclass{article}&#10;\usepackage{amsmath}&#10;\pagestyle{empty}&#10;\begin{document}&#10;\[&#10;f_\theta (x)&#10;\]&#10;\end{document}"/>
  <p:tag name="IGUANATEXSIZE" val="20"/>
  <p:tag name="IGUANATEXCURSOR" val="95"/>
  <p:tag name="TRANSPARENCY" val="True"/>
  <p:tag name="FILENAME" val=""/>
  <p:tag name="LATEXENGINEID" val="0"/>
  <p:tag name="TEMPFOLDER" val="c:\temp\"/>
  <p:tag name="LATEXFORMHEIGHT" val="309"/>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209.2239"/>
  <p:tag name="ORIGINALWIDTH" val="1584.552"/>
  <p:tag name="LATEXADDIN" val="\documentclass{article}&#10;\usepackage{amsmath}&#10;\pagestyle{empty}&#10;\begin{document}&#10;\[&#10;\underset{z}{\text{argmin}} E_{y}\{(z-y)^2\} = E_{y}\{y\}&#10;\]&#10;\end{document}"/>
  <p:tag name="IGUANATEXSIZE" val="20"/>
  <p:tag name="IGUANATEXCURSOR" val="121"/>
  <p:tag name="TRANSPARENCY" val="True"/>
  <p:tag name="FILENAME" val=""/>
  <p:tag name="LATEXENGINEID" val="0"/>
  <p:tag name="TEMPFOLDER" val="c:\temp\"/>
  <p:tag name="LATEXFORMHEIGHT" val="309"/>
  <p:tag name="LATEXFORMWIDTH" val="555.75"/>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99.73756"/>
  <p:tag name="LATEXADDIN" val="\documentclass{article}&#10;\usepackage{amsmath}&#10;\pagestyle{empty}&#10;\begin{document}&#10;\[&#10;f_\theta&#10;\]&#10;\end{document}"/>
  <p:tag name="IGUANATEXSIZE" val="18"/>
  <p:tag name="IGUANATEXCURSOR" val="91"/>
  <p:tag name="TRANSPARENCY" val="True"/>
  <p:tag name="FILENAME" val=""/>
  <p:tag name="LATEXENGINEID" val="0"/>
  <p:tag name="TEMPFOLDER" val="c:\temp\"/>
  <p:tag name="LATEXFORMHEIGHT" val="309"/>
  <p:tag name="LATEXFORMWIDTH" val="384"/>
  <p:tag name="LATEXFORMWRAP" val="True"/>
  <p:tag name="BITMAPVECTOR"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291</Words>
  <Application>Microsoft Office PowerPoint</Application>
  <PresentationFormat>宽屏</PresentationFormat>
  <Paragraphs>40</Paragraphs>
  <Slides>8</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8</vt:i4>
      </vt:variant>
    </vt:vector>
  </HeadingPairs>
  <TitlesOfParts>
    <vt:vector size="13" baseType="lpstr">
      <vt:lpstr>Microsoft JhengHei</vt:lpstr>
      <vt:lpstr>等线</vt:lpstr>
      <vt:lpstr>等线 Light</vt:lpstr>
      <vt:lpstr>Arial</vt:lpstr>
      <vt:lpstr>Office 主题​​</vt:lpstr>
      <vt:lpstr>Noise2Void - Learning Denoising from Single Noisy Images</vt:lpstr>
      <vt:lpstr>Traditional denoising model</vt:lpstr>
      <vt:lpstr>Noise2Noise</vt:lpstr>
      <vt:lpstr>Noise2Void</vt:lpstr>
      <vt:lpstr>Implementation Details</vt:lpstr>
      <vt:lpstr>Experiments</vt:lpstr>
      <vt:lpstr>Errors and Limitations</vt:lpstr>
      <vt:lpstr>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Style-Based Generator Architecture for Generative Adversarial Networks</dc:title>
  <dc:creator>宋 英剑</dc:creator>
  <cp:lastModifiedBy>宋 英剑</cp:lastModifiedBy>
  <cp:revision>20</cp:revision>
  <dcterms:created xsi:type="dcterms:W3CDTF">2019-12-19T04:19:54Z</dcterms:created>
  <dcterms:modified xsi:type="dcterms:W3CDTF">2019-12-19T14:42:41Z</dcterms:modified>
</cp:coreProperties>
</file>