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4" r:id="rId19"/>
    <p:sldId id="276" r:id="rId20"/>
    <p:sldId id="277" r:id="rId21"/>
    <p:sldId id="26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75" autoAdjust="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D3-8D73-4839-9A81-C212DEF4CC7C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4A84A-5303-4782-936C-9C4B74D8D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9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期刊：心理学、神经科学、计算机科学、细胞生物学和遗传学以及临床医学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9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/>
              <a:t>due to the lack of training data, early researches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87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8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/>
              <a:t>过于简单化：对自然图像的概率分布的描述不够充分</a:t>
            </a: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54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7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377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there is no well-defined categorization of real-world image distortions</a:t>
            </a: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278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/>
              <a:t>1 the development of universal distortion model is extremely challenging, because of the constantly evolving distortion process distribution</a:t>
            </a:r>
          </a:p>
          <a:p>
            <a:r>
              <a:rPr lang="en-US" altLang="zh-CN" sz="1400" dirty="0"/>
              <a:t>a naïve subject can consistently assess image quality without access to the underlying distortion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/>
              <a:t>2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deemed to be extremely sparsely distributed in the image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/>
              <a:t>3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subject-rated images in the existing IQA databases may not be representative of the real-world distorted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/>
              <a:t>4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consistency of subjective image quality among IQA databases is only moderate due to drastically different experimental conditions</a:t>
            </a:r>
          </a:p>
          <a:p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76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方法二：无需建模图像空间 点估计：</a:t>
                </a:r>
                <a:r>
                  <a:rPr lang="en-US" altLang="zh-CN" dirty="0"/>
                  <a:t>sample all possible data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dirty="0"/>
                  <a:t>参数的后验概率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/>
                  <a:t>方法二：无需建模图像空间 点估计：</a:t>
                </a:r>
                <a:r>
                  <a:rPr lang="en-US" altLang="zh-CN" dirty="0"/>
                  <a:t>sample all possible data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𝐷</a:t>
                </a:r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48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:prior parameter distribution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 dirty="0">
                    <a:latin typeface="Cambria Math" panose="02040503050406030204" pitchFamily="18" charset="0"/>
                  </a:rPr>
                  <a:t>𝑝(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𝜃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)</a:t>
                </a:r>
                <a:r>
                  <a:rPr lang="en-US" altLang="zh-CN" dirty="0"/>
                  <a:t>:prior parameter distribution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8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 summarizes what natural images should, or should not, look like.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7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y|d</a:t>
            </a:r>
            <a:r>
              <a:rPr lang="zh-CN" altLang="en-US" dirty="0"/>
              <a:t>是一个整体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77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 Decomposition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localized, band-pass, and oriented linear filters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Normalization: takes into account the effects of luminance masking and contrast masking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73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这里是越接近</a:t>
            </a:r>
            <a:r>
              <a:rPr lang="en-US" altLang="zh-CN" dirty="0"/>
              <a:t>1</a:t>
            </a:r>
            <a:r>
              <a:rPr lang="zh-CN" altLang="en-US" dirty="0"/>
              <a:t>（越大），则越相似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0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ˆ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the marginal likelihood function </a:t>
                </a:r>
                <a:r>
                  <a:rPr lang="zh-CN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格局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i="0">
                    <a:latin typeface="Cambria Math" panose="02040503050406030204" pitchFamily="18" charset="0"/>
                  </a:rPr>
                  <a:t>𝑝(</a:t>
                </a:r>
                <a:r>
                  <a:rPr lang="en-US" altLang="zh-CN" b="1" i="0">
                    <a:latin typeface="Cambria Math" panose="02040503050406030204" pitchFamily="18" charset="0"/>
                  </a:rPr>
                  <a:t>𝐗</a:t>
                </a:r>
                <a:r>
                  <a:rPr lang="zh-CN" altLang="zh-CN" b="1" i="0">
                    <a:latin typeface="Cambria Math" panose="02040503050406030204" pitchFamily="18" charset="0"/>
                  </a:rPr>
                  <a:t> ˆ</a:t>
                </a:r>
                <a:r>
                  <a:rPr lang="en-US" altLang="zh-CN" b="1" i="0">
                    <a:latin typeface="Cambria Math" panose="02040503050406030204" pitchFamily="18" charset="0"/>
                  </a:rPr>
                  <a:t>│𝜽)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:</a:t>
                </a:r>
                <a:r>
                  <a:rPr lang="en-US" altLang="zh-CN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the marginal likelihood function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6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neighboring spatial locations are strongly correlated in intensity</a:t>
            </a: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A84A-5303-4782-936C-9C4B74D8D7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93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383AF-FDAA-482A-9692-04100F860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DC1B33-E6DB-4DF8-AA93-8AD64F83B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C8B443-3FEB-47A3-ADA4-4B6F87A6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BFF70-D453-49FC-B2A5-849B7E46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A2F8D4-7A53-4F9B-BC11-C6E8BF9F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69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22080-8D0C-4A91-82FF-F25711B3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4D293-3587-49BB-B43E-8197D8982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DDAACC-B583-4F57-9DB1-1BCCDC68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BFE79A-5B11-4E15-B55F-4408FB1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975B06-1B93-4B42-A8BF-308DFE2B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13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5107AF-C523-4C5A-A71C-391FAF9A6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1C032E-81EF-4246-9F71-139E7E76E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64F80-4CA1-40A1-B1D1-90F32777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C888DE-985A-4855-B9D3-DF64B98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8E122E-0E06-415B-9235-2CCFFC33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E3D65-318A-4249-83C9-1F0F405C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3" y="1365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等线" panose="02010600030101010101" pitchFamily="2" charset="-122"/>
                <a:ea typeface="等线" panose="02010600030101010101" pitchFamily="2" charset="-122"/>
                <a:cs typeface="Adobe Devanagari" panose="02040503050201020203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396469-8CB4-44D7-8DF3-BDE66921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381760"/>
            <a:ext cx="10703560" cy="4795203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9832B-BECD-45C5-8DCC-ED606B63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1FD84-8E41-4529-8AFE-F7EB59FF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E58B47-86CC-44B5-A9F1-FBB48AAE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83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5AA61-6B91-46E4-AAD6-D7B6425D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03E283-5279-40BC-80BA-035A57AE2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99C4E6-B331-407D-815D-A1ECD428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BAC765-039B-4F71-992F-AD4B17C9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D29AFD-3DA4-4089-A333-36E743B0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78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24AFA-37B0-406E-AD02-B249DD1B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FDEEF4-CCD2-4ED9-80B8-A1E87C2E8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5E39F-D6AA-411C-9FE5-6EAF9F1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892911-A5B2-41CA-91F7-03600939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43A097-4B9A-427E-9008-E76366B9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A85C0C-8D71-4DCE-9E8F-DA72EA15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EB6DC-5F30-4C65-96AE-815ACC01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7E723-5404-4156-BEA8-718E7432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CE0C46-65F6-418B-8AC8-9A5075709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47DAA1A-6FD4-4CAD-B56A-8D03267B2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F08502-22B8-46C0-9929-EB59A5FB3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C48FAF-060B-4C44-96D4-E8E1AEF8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F66D0E-07B5-47CC-B1C9-F803FEDF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D95F6F-FE82-4A5F-A24E-5689286B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1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4B35E-5D49-44C9-9B71-7B758C83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92E49C-4C38-4494-9B0F-AC47EEF6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6A8F1E-55B0-4D37-9F14-E6D36220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196FA0-A4E4-49AA-A053-7599A1EA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E648C6-237E-450F-838A-1601AF82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A62231-C68F-43B6-A9FD-A731275C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C4220F-29F4-4518-82CA-48CD49DE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9545CE-93D1-4EDE-84C3-FEAA96C9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FDC64D-AD00-4610-AB41-B9136CAD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550B0E-A130-457C-B2C7-9BF08A32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27E98-DAD8-4B60-847B-10E3D286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2E624E-BC0C-4E17-8461-8F727AEC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909A45-6BE2-4E2A-97B3-1BE4163E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3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0C3A7-79D7-4894-A7E6-DD1A40CF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4CDABF-E677-43AF-BF20-AC0CFEFBD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420D51-CB27-459A-ADD3-82405F176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310D45-EAFE-426B-868F-DE1F16F0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CF3B1A-6171-414D-82B7-F3F46854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D0C14A-FF29-4F7F-8A79-58BC07E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0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03DACA7-257A-40FE-80F7-56162902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" y="2237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C54607-560F-4DA2-8654-3E582605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5B3931-6870-4FEA-8947-37B9AAD8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13DF-420F-4754-8B71-43FBA65CC539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0F788-95F3-43AB-A0D5-4C0B25832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2D5828-AC1E-46E7-A3AF-C9141EA31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EA0C-462E-4838-9E35-EE026FB5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7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ivc.uwaterloo.ca/research/bayesianIQ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048C7-A73F-4FCB-9FDB-B485A1D1E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Quantifying Visual Image Quality: </a:t>
            </a:r>
            <a:b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Bayesian View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B74F0-A242-49F7-B886-DD0001B43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Zhengfang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Duanmu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Wentao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ZhonglingWang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ZhouWang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Waterloo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Preprint: Article in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 of Vision Science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8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3 Full-Reference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3.2 Structural Similarity Paradigm</a:t>
                </a:r>
              </a:p>
              <a:p>
                <a:r>
                  <a:rPr lang="en-US" altLang="zh-CN" sz="2400" dirty="0"/>
                  <a:t>Assumption</a:t>
                </a:r>
              </a:p>
              <a:p>
                <a:pPr lvl="1"/>
                <a:r>
                  <a:rPr lang="en-US" altLang="zh-CN" sz="2000" dirty="0"/>
                  <a:t>HVS is highly adapted to extract structural information</a:t>
                </a:r>
              </a:p>
              <a:p>
                <a:pPr lvl="1"/>
                <a:r>
                  <a:rPr lang="en-US" altLang="zh-CN" sz="2000" dirty="0"/>
                  <a:t>a measurement of structural similarity approximates to perceptual image quality</a:t>
                </a:r>
              </a:p>
              <a:p>
                <a:r>
                  <a:rPr lang="en-US" altLang="zh-CN" dirty="0"/>
                  <a:t>structural similarity + nonstructural similarity</a:t>
                </a:r>
              </a:p>
              <a:p>
                <a:r>
                  <a:rPr lang="en-US" altLang="zh-CN" dirty="0"/>
                  <a:t>SSIM</a:t>
                </a:r>
              </a:p>
              <a:p>
                <a:pPr lvl="1"/>
                <a:r>
                  <a:rPr lang="en-US" altLang="zh-CN" sz="2000" dirty="0"/>
                  <a:t>luminance: use mean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2000" dirty="0"/>
                  <a:t>contrast: use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2000" dirty="0"/>
                  <a:t>structure: use the normalized signals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altLang="zh-CN" sz="2000" dirty="0"/>
                  <a:t> </a:t>
                </a:r>
              </a:p>
              <a:p>
                <a:pPr lvl="1"/>
                <a:r>
                  <a:rPr lang="en-US" altLang="zh-CN" sz="2000" dirty="0"/>
                  <a:t>  </a:t>
                </a:r>
              </a:p>
              <a:p>
                <a:pPr marL="457200" lvl="1" indent="0">
                  <a:buNone/>
                </a:pPr>
                <a:r>
                  <a:rPr lang="en-US" altLang="zh-CN" sz="2000" dirty="0"/>
                  <a:t>  </a:t>
                </a:r>
              </a:p>
              <a:p>
                <a:r>
                  <a:rPr lang="en-US" altLang="zh-CN" dirty="0"/>
                  <a:t>SSIM and its variations perform somewhat surprisingly well in various IQA tests</a:t>
                </a:r>
              </a:p>
              <a:p>
                <a:r>
                  <a:rPr lang="en-US" altLang="zh-CN" dirty="0"/>
                  <a:t>the definition of structural/non-structural distortions is not unique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  <a:blipFill>
                <a:blip r:embed="rId3"/>
                <a:stretch>
                  <a:fillRect l="-911" t="-1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reference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  <a:blipFill>
                <a:blip r:embed="rId4"/>
                <a:stretch>
                  <a:fillRect l="-1277" t="-4149"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60636C4-6FC8-4BE6-89DF-14D530E70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467" y="3304193"/>
            <a:ext cx="2729178" cy="6695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2FFAFC-9BD1-416E-86F5-EC70D3D59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467" y="3973774"/>
            <a:ext cx="2897497" cy="6399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C35859-11D6-42AB-8DBC-110D24C6A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1467" y="4634032"/>
            <a:ext cx="2673435" cy="6661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75F228-9FC6-44EB-BFDF-924385E2C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011" y="4989404"/>
            <a:ext cx="4656989" cy="6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3 Full-Reference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1300480"/>
                <a:ext cx="11866880" cy="58724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3.3 Task-oriented Feature Learning Methods</a:t>
                </a:r>
              </a:p>
              <a:p>
                <a:r>
                  <a:rPr lang="en-US" altLang="zh-CN" sz="2400" dirty="0"/>
                  <a:t>Assumption</a:t>
                </a:r>
              </a:p>
              <a:p>
                <a:pPr lvl="1"/>
                <a:r>
                  <a:rPr lang="en-US" altLang="zh-CN" sz="2000" dirty="0"/>
                  <a:t>the HVS are associated with more well-defined auxiliary tasks (i.e. image recognition and semantic segmentation)</a:t>
                </a:r>
                <a:endParaRPr lang="en-US" altLang="zh-CN" sz="20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acc>
                          <m:accPr>
                            <m:chr m:val="ˆ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: samples in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: task specific parameters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ˆ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ac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limLoc m:val="undOvr"/>
                          <m:grow m:val="on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 </m:t>
                          </m:r>
                        </m:e>
                      </m:nary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ˆ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dirty="0"/>
              </a:p>
              <a:p>
                <a:r>
                  <a:rPr lang="en-US" altLang="zh-CN" dirty="0"/>
                  <a:t>point estimate: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altLang="zh-CN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ˆ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300480"/>
                <a:ext cx="11866880" cy="5872480"/>
              </a:xfrm>
              <a:blipFill>
                <a:blip r:embed="rId3"/>
                <a:stretch>
                  <a:fillRect l="-822" t="-1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reference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  <a:blipFill>
                <a:blip r:embed="rId4"/>
                <a:stretch>
                  <a:fillRect l="-1277" t="-4149"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198E8F2-A39B-4785-9266-5E6D3C6FFB86}"/>
                  </a:ext>
                </a:extLst>
              </p:cNvPr>
              <p:cNvSpPr/>
              <p:nvPr/>
            </p:nvSpPr>
            <p:spPr>
              <a:xfrm>
                <a:off x="650240" y="5108694"/>
                <a:ext cx="11155680" cy="1552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Task</m:t>
                        </m:r>
                        <m:r>
                          <m:rPr>
                            <m:nor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feature representations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computed by the task-oriented function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certain distance measure in the feature domain (Euclidean distance, multi-scale SSIM, learned by CNN, etc.)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198E8F2-A39B-4785-9266-5E6D3C6FF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5108694"/>
                <a:ext cx="11155680" cy="1552156"/>
              </a:xfrm>
              <a:prstGeom prst="rect">
                <a:avLst/>
              </a:prstGeom>
              <a:blipFill>
                <a:blip r:embed="rId5"/>
                <a:stretch>
                  <a:fillRect l="-492" t="-1569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E906E4B8-E10D-4383-8B54-C68D62522DE5}"/>
              </a:ext>
            </a:extLst>
          </p:cNvPr>
          <p:cNvSpPr/>
          <p:nvPr/>
        </p:nvSpPr>
        <p:spPr>
          <a:xfrm>
            <a:off x="5548413" y="5108694"/>
            <a:ext cx="586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potential to change the landscape of the field of IQA</a:t>
            </a:r>
          </a:p>
        </p:txBody>
      </p:sp>
    </p:spTree>
    <p:extLst>
      <p:ext uri="{BB962C8B-B14F-4D97-AF65-F5344CB8AC3E}">
        <p14:creationId xmlns:p14="http://schemas.microsoft.com/office/powerpoint/2010/main" val="35482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3 Full-Reference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3.4 Information Theoretic Paradigm</a:t>
                </a:r>
                <a:endParaRPr lang="en-US" altLang="zh-CN" i="1" dirty="0"/>
              </a:p>
              <a:p>
                <a:r>
                  <a:rPr lang="en-US" altLang="zh-CN" sz="2400" dirty="0"/>
                  <a:t>Assumption</a:t>
                </a:r>
              </a:p>
              <a:p>
                <a:pPr lvl="1"/>
                <a:r>
                  <a:rPr lang="en-US" altLang="zh-CN" sz="20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700" dirty="0"/>
                  <a:t> </a:t>
                </a:r>
                <a:r>
                  <a:rPr lang="en-US" altLang="zh-CN" sz="2000" dirty="0"/>
                  <a:t>comes from a probability distribution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5400" dirty="0"/>
              </a:p>
              <a:p>
                <a:r>
                  <a:rPr lang="en-US" altLang="zh-CN" dirty="0"/>
                  <a:t>use of information theoretic distances as perceptual similarity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dirty="0"/>
                  <a:t>natural image distribution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: distorted image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/>
                          <m:t>INFO</m:t>
                        </m:r>
                        <m:r>
                          <m:rPr>
                            <m:nor/>
                          </m:rPr>
                          <a:rPr lang="en-US" altLang="zh-CN" i="1"/>
                          <m:t> 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/>
              </a:p>
              <a:p>
                <a:pPr lvl="0"/>
                <a:r>
                  <a:rPr lang="en-US" altLang="zh-CN" dirty="0">
                    <a:solidFill>
                      <a:prstClr val="black"/>
                    </a:solidFill>
                  </a:rPr>
                  <a:t>use a stack of sub-images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Limitation</a:t>
                </a:r>
              </a:p>
              <a:p>
                <a:pPr lvl="1"/>
                <a:r>
                  <a:rPr lang="en-US" altLang="zh-CN" sz="2000" dirty="0"/>
                  <a:t>the independent and identically distributed assumption barely holds</a:t>
                </a:r>
              </a:p>
              <a:p>
                <a:pPr lvl="1"/>
                <a:r>
                  <a:rPr lang="en-US" altLang="zh-CN" sz="2000" dirty="0"/>
                  <a:t>the image quality y is independent of the distortion process</a:t>
                </a:r>
              </a:p>
              <a:p>
                <a:endParaRPr lang="en-US" altLang="zh-CN" sz="2400" dirty="0"/>
              </a:p>
              <a:p>
                <a:pPr lvl="1"/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  <a:blipFill>
                <a:blip r:embed="rId3"/>
                <a:stretch>
                  <a:fillRect l="-911" t="-1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reference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  <a:blipFill>
                <a:blip r:embed="rId4"/>
                <a:stretch>
                  <a:fillRect l="-1277" t="-4149"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1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3 Full-Reference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1381760"/>
                <a:ext cx="11785600" cy="5339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3.5 Fusion-based Methods</a:t>
                </a:r>
              </a:p>
              <a:p>
                <a:r>
                  <a:rPr lang="en-US" altLang="zh-CN" dirty="0"/>
                  <a:t>“mixture of experts” : use existing methods</a:t>
                </a:r>
              </a:p>
              <a:p>
                <a:r>
                  <a:rPr lang="en-US" altLang="zh-CN" dirty="0"/>
                  <a:t>each image has an unknown class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zh-CN" i="1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dirty="0"/>
                  <a:t>assume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/>
                  <a:t>=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dirty="0"/>
                  <a:t>can be determined empirically or learnt from data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pPr lvl="1"/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381760"/>
                <a:ext cx="11785600" cy="5339715"/>
              </a:xfrm>
              <a:blipFill>
                <a:blip r:embed="rId3"/>
                <a:stretch>
                  <a:fillRect l="-828" t="-1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reference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  <a:blipFill>
                <a:blip r:embed="rId4"/>
                <a:stretch>
                  <a:fillRect l="-1277" t="-4149"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AEF41F9-9013-41AF-ADBD-BAFE8E5A8D7F}"/>
                  </a:ext>
                </a:extLst>
              </p:cNvPr>
              <p:cNvSpPr/>
              <p:nvPr/>
            </p:nvSpPr>
            <p:spPr>
              <a:xfrm>
                <a:off x="3599807" y="3059668"/>
                <a:ext cx="2190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</a:rPr>
                  <a:t> -</a:t>
                </a:r>
                <a:r>
                  <a:rPr lang="en-US" altLang="zh-CN" dirty="0" err="1">
                    <a:solidFill>
                      <a:schemeClr val="accent1">
                        <a:lumMod val="75000"/>
                      </a:schemeClr>
                    </a:solidFill>
                  </a:rPr>
                  <a:t>th</a:t>
                </a:r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</a:rPr>
                  <a:t> base IQA model</a:t>
                </a:r>
                <a:endParaRPr lang="en-US" altLang="zh-CN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AEF41F9-9013-41AF-ADBD-BAFE8E5A8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07" y="3059668"/>
                <a:ext cx="2190408" cy="369332"/>
              </a:xfrm>
              <a:prstGeom prst="rect">
                <a:avLst/>
              </a:prstGeom>
              <a:blipFill>
                <a:blip r:embed="rId5"/>
                <a:stretch>
                  <a:fillRect t="-9836" r="-139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18B50436-5E56-49FF-866A-B2B05180C37F}"/>
              </a:ext>
            </a:extLst>
          </p:cNvPr>
          <p:cNvSpPr/>
          <p:nvPr/>
        </p:nvSpPr>
        <p:spPr>
          <a:xfrm>
            <a:off x="6245729" y="3059668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weight of k-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predictions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17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4 No-Reference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4.1 Empirical Statistical Modeling Approach</a:t>
                </a:r>
              </a:p>
              <a:p>
                <a:r>
                  <a:rPr lang="en-US" altLang="zh-CN" dirty="0"/>
                  <a:t>an image appearing more frequently in the natural world would have better visual quality</a:t>
                </a:r>
              </a:p>
              <a:p>
                <a:r>
                  <a:rPr lang="en-US" altLang="zh-CN" dirty="0"/>
                  <a:t>one needs to state which environment shapes the HVS (consider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consider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zh-CN" dirty="0"/>
                  <a:t> by estimating the probability density function of test images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4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  <a:blipFill>
                <a:blip r:embed="rId3"/>
                <a:stretch>
                  <a:fillRect l="-911" t="-1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reference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  <a:blipFill>
                <a:blip r:embed="rId4"/>
                <a:stretch>
                  <a:fillRect l="-1277" t="-4149"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CE3F39A-DA8D-4F7E-8E71-9883C6B1FB3E}"/>
                  </a:ext>
                </a:extLst>
              </p:cNvPr>
              <p:cNvSpPr/>
              <p:nvPr/>
            </p:nvSpPr>
            <p:spPr>
              <a:xfrm>
                <a:off x="650240" y="3198260"/>
                <a:ext cx="10515600" cy="2755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90000"/>
                  </a:lnSpc>
                  <a:spcBef>
                    <a:spcPts val="1000"/>
                  </a:spcBef>
                  <a:buFont typeface="+mj-ea"/>
                  <a:buAutoNum type="circleNumDbPlain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Dimension Reduction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cluster of typical natural images may be represented by a low-dimensional manifold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zh-CN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low dimensional latent variable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NIQE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modeled by an Asymmetric Generalized Gaussian distribution , and assume that the latent variable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follows a multi-variate Gaussian distribution.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CE3F39A-DA8D-4F7E-8E71-9883C6B1F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3198260"/>
                <a:ext cx="10515600" cy="2755626"/>
              </a:xfrm>
              <a:prstGeom prst="rect">
                <a:avLst/>
              </a:prstGeom>
              <a:blipFill>
                <a:blip r:embed="rId5"/>
                <a:stretch>
                  <a:fillRect l="-580" t="-2655" b="-3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9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4 No-Reference Image Quality Assessment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606816-F3E1-497F-B63A-B238921D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381760"/>
            <a:ext cx="10703560" cy="5339715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Limitation of</a:t>
            </a:r>
          </a:p>
          <a:p>
            <a:pPr lvl="1"/>
            <a:r>
              <a:rPr lang="en-US" altLang="zh-CN" sz="2000" dirty="0"/>
              <a:t>overly simplistic: not enough for descriptions of the probability distribution of natural images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  <a:blipFill>
                <a:blip r:embed="rId4"/>
                <a:stretch>
                  <a:fillRect l="-1277" t="-5587" b="-8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97E00DC-380B-4B9D-B389-36346155D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919" y="1381760"/>
            <a:ext cx="416881" cy="377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27A7CB6-92A8-44AA-8450-4904AEC9762C}"/>
                  </a:ext>
                </a:extLst>
              </p:cNvPr>
              <p:cNvSpPr/>
              <p:nvPr/>
            </p:nvSpPr>
            <p:spPr>
              <a:xfrm>
                <a:off x="650240" y="2871757"/>
                <a:ext cx="10210479" cy="166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90000"/>
                  </a:lnSpc>
                  <a:spcBef>
                    <a:spcPts val="1000"/>
                  </a:spcBef>
                  <a:buFont typeface="+mj-ea"/>
                  <a:buAutoNum type="circleNumDbPlain" startAt="2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Patch-based Density Estimation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 the probability density function of low-dimensional sub-images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the image patches are independent and identical samples 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27A7CB6-92A8-44AA-8450-4904AEC97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2871757"/>
                <a:ext cx="10210479" cy="1668149"/>
              </a:xfrm>
              <a:prstGeom prst="rect">
                <a:avLst/>
              </a:prstGeom>
              <a:blipFill>
                <a:blip r:embed="rId6"/>
                <a:stretch>
                  <a:fillRect l="-597" t="-4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82C47D3C-224F-411B-8619-8034B14A2171}"/>
              </a:ext>
            </a:extLst>
          </p:cNvPr>
          <p:cNvSpPr/>
          <p:nvPr/>
        </p:nvSpPr>
        <p:spPr>
          <a:xfrm>
            <a:off x="650240" y="4723979"/>
            <a:ext cx="1070356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over-simplified empirical assumptions about the image density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improvement over the traditional approaches without relying on excessive assumptions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4 No-Reference Image Quality Assessment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606816-F3E1-497F-B63A-B238921D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381760"/>
            <a:ext cx="10703560" cy="533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4.2 Fidelity Model Distillation Approach</a:t>
            </a:r>
          </a:p>
          <a:p>
            <a:r>
              <a:rPr lang="en-US" altLang="zh-CN" dirty="0"/>
              <a:t>directly learn the prior distribution from FR IQA models</a:t>
            </a:r>
          </a:p>
          <a:p>
            <a:pPr marL="0" indent="0">
              <a:buNone/>
            </a:pPr>
            <a:endParaRPr lang="en-US" altLang="zh-C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  <a:blipFill>
                <a:blip r:embed="rId4"/>
                <a:stretch>
                  <a:fillRect l="-1277" t="-5587" b="-8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04E145-E2C4-42DA-A228-8E90DBF3588B}"/>
                  </a:ext>
                </a:extLst>
              </p:cNvPr>
              <p:cNvSpPr/>
              <p:nvPr/>
            </p:nvSpPr>
            <p:spPr>
              <a:xfrm>
                <a:off x="650240" y="2478151"/>
                <a:ext cx="10911840" cy="3745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90000"/>
                  </a:lnSpc>
                  <a:spcBef>
                    <a:spcPts val="1000"/>
                  </a:spcBef>
                  <a:buFont typeface="+mj-ea"/>
                  <a:buAutoNum type="circleNumDbPlain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Learning from Synthetic Quality Labels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dataset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pristine images 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synthetically distorted images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(⋅;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distortion simulator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FR IQA model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synthetic quality score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of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maximizes the likelihood function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ˆ"/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 high correlation with human opinion scores on the standard distorted images whose distortion process can be faithfully simulated</a:t>
                </a:r>
                <a:endParaRPr lang="en-US" altLang="zh-C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04E145-E2C4-42DA-A228-8E90DBF35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2478151"/>
                <a:ext cx="10911840" cy="3745897"/>
              </a:xfrm>
              <a:prstGeom prst="rect">
                <a:avLst/>
              </a:prstGeom>
              <a:blipFill>
                <a:blip r:embed="rId5"/>
                <a:stretch>
                  <a:fillRect l="-559" t="-1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8DF29D0-4A42-4245-B322-69C45D645E44}"/>
                  </a:ext>
                </a:extLst>
              </p:cNvPr>
              <p:cNvSpPr/>
              <p:nvPr/>
            </p:nvSpPr>
            <p:spPr>
              <a:xfrm>
                <a:off x="5055069" y="4009467"/>
                <a:ext cx="6507011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robustness heavily relies on the diversity and quality of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(⋅;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8DF29D0-4A42-4245-B322-69C45D645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69" y="4009467"/>
                <a:ext cx="6507011" cy="341632"/>
              </a:xfrm>
              <a:prstGeom prst="rect">
                <a:avLst/>
              </a:prstGeom>
              <a:blipFill>
                <a:blip r:embed="rId6"/>
                <a:stretch>
                  <a:fillRect l="-749" t="-17857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0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4 No-Reference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1381760"/>
                <a:ext cx="10941126" cy="533971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ea"/>
                  <a:buAutoNum type="circleNumDbPlain" startAt="2"/>
                </a:pPr>
                <a:r>
                  <a:rPr lang="en-US" altLang="zh-CN" sz="2200" dirty="0"/>
                  <a:t>Learning to Rank</a:t>
                </a:r>
              </a:p>
              <a:p>
                <a:r>
                  <a:rPr lang="en-US" altLang="zh-CN" dirty="0"/>
                  <a:t>learn from the relations among the training images</a:t>
                </a:r>
              </a:p>
              <a:p>
                <a:r>
                  <a:rPr lang="en-US" altLang="zh-CN" dirty="0"/>
                  <a:t>in a pair of images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altLang="zh-CN"/>
                      <m:t> </m:t>
                    </m:r>
                    <m:r>
                      <m:rPr>
                        <m:nor/>
                      </m:rPr>
                      <a:rPr lang="en-US" altLang="zh-CN"/>
                      <m:t>if</m:t>
                    </m:r>
                    <m:r>
                      <m:rPr>
                        <m:nor/>
                      </m:rPr>
                      <a:rPr lang="en-US" altLang="zh-CN"/>
                      <m:t>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altLang="zh-CN"/>
                      <m:t> </m:t>
                    </m:r>
                    <m:r>
                      <m:rPr>
                        <m:nor/>
                      </m:rPr>
                      <a:rPr lang="en-US" altLang="zh-CN"/>
                      <m:t>and</m:t>
                    </m:r>
                    <m:r>
                      <m:rPr>
                        <m:nor/>
                      </m:rPr>
                      <a:rPr lang="en-US" altLang="zh-CN"/>
                      <m:t>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altLang="zh-CN"/>
                      <m:t> </m:t>
                    </m:r>
                    <m:r>
                      <m:rPr>
                        <m:nor/>
                      </m:rPr>
                      <a:rPr lang="en-US" altLang="zh-CN"/>
                      <m:t>otherwise</m:t>
                    </m:r>
                  </m:oMath>
                </a14:m>
                <a:endParaRPr lang="en-US" altLang="zh-CN" sz="2200" dirty="0"/>
              </a:p>
              <a:p>
                <a:r>
                  <a:rPr lang="en-US" altLang="zh-CN" dirty="0"/>
                  <a:t>estimation of </a:t>
                </a:r>
                <a:r>
                  <a:rPr lang="zh-CN" altLang="en-US" dirty="0"/>
                  <a:t>𝜃</a:t>
                </a:r>
                <a:r>
                  <a:rPr lang="en-US" altLang="zh-CN" dirty="0"/>
                  <a:t>: maximize the likelihood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grow m:val="on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⟩</m:t>
                        </m:r>
                      </m:sub>
                      <m:sup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zh-CN" dirty="0"/>
              </a:p>
              <a:p>
                <a:pPr marL="0" indent="0">
                  <a:buNone/>
                </a:pPr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381760"/>
                <a:ext cx="10941126" cy="5339715"/>
              </a:xfrm>
              <a:blipFill>
                <a:blip r:embed="rId3"/>
                <a:stretch>
                  <a:fillRect l="-557" t="-1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  <a:blipFill>
                <a:blip r:embed="rId4"/>
                <a:stretch>
                  <a:fillRect l="-1277" t="-5587" b="-8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CB905461-5AF6-4322-9E4A-50AE42F32C80}"/>
              </a:ext>
            </a:extLst>
          </p:cNvPr>
          <p:cNvSpPr/>
          <p:nvPr/>
        </p:nvSpPr>
        <p:spPr>
          <a:xfrm>
            <a:off x="650240" y="3964031"/>
            <a:ext cx="10515600" cy="82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4.2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performance is upper-bounded by that of FR IQA models</a:t>
            </a:r>
          </a:p>
        </p:txBody>
      </p:sp>
    </p:spTree>
    <p:extLst>
      <p:ext uri="{BB962C8B-B14F-4D97-AF65-F5344CB8AC3E}">
        <p14:creationId xmlns:p14="http://schemas.microsoft.com/office/powerpoint/2010/main" val="31218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4 No-Reference Image Quality Assessment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606816-F3E1-497F-B63A-B238921D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381760"/>
            <a:ext cx="10941126" cy="533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4.3 Transfer Learning Approach</a:t>
            </a:r>
          </a:p>
          <a:p>
            <a:r>
              <a:rPr lang="en-US" altLang="zh-CN" dirty="0"/>
              <a:t>like 3.3 Task-oriented Feature Learning Methods</a:t>
            </a:r>
          </a:p>
          <a:p>
            <a:r>
              <a:rPr lang="en-US" altLang="zh-CN" sz="2200" dirty="0"/>
              <a:t>Method 1</a:t>
            </a:r>
            <a:r>
              <a:rPr lang="en-US" altLang="zh-CN" dirty="0"/>
              <a:t>: freeze the convolutional layers optimized for an auxiliary task, and only retrain the fully connected layers at the top</a:t>
            </a:r>
          </a:p>
          <a:p>
            <a:r>
              <a:rPr lang="en-US" altLang="zh-CN" sz="2200" dirty="0"/>
              <a:t>Method 2</a:t>
            </a:r>
            <a:r>
              <a:rPr lang="en-US" altLang="zh-CN" dirty="0"/>
              <a:t>:the convolutional layers may be initialized with the auxiliary task-optimized parameters, and are fine-tuned by subject-rated images </a:t>
            </a:r>
          </a:p>
          <a:p>
            <a:r>
              <a:rPr lang="en-US" altLang="zh-CN" dirty="0"/>
              <a:t>used auxiliary task: image recognition, image restoration, distortion identification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  <a:blipFill>
                <a:blip r:embed="rId4"/>
                <a:stretch>
                  <a:fillRect l="-1277" t="-5587" b="-8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AE0C0A1B-8B76-486A-BA52-C68A9885A114}"/>
              </a:ext>
            </a:extLst>
          </p:cNvPr>
          <p:cNvSpPr/>
          <p:nvPr/>
        </p:nvSpPr>
        <p:spPr>
          <a:xfrm>
            <a:off x="5721690" y="4087016"/>
            <a:ext cx="517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not easily extended for authentically distorted images </a:t>
            </a:r>
            <a:endParaRPr lang="zh-CN" altLang="zh-CN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AB8F0DA3-C080-46E9-A748-866124A02BF7}"/>
              </a:ext>
            </a:extLst>
          </p:cNvPr>
          <p:cNvSpPr/>
          <p:nvPr/>
        </p:nvSpPr>
        <p:spPr>
          <a:xfrm rot="5400000">
            <a:off x="7852193" y="4024708"/>
            <a:ext cx="152400" cy="12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62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4 No-Reference Image Quality Assessment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606816-F3E1-497F-B63A-B238921D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31" y="1180798"/>
            <a:ext cx="10941126" cy="533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Discussion of NR-IQA 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200" dirty="0"/>
              <a:t>The Knowledge about Distortion</a:t>
            </a:r>
          </a:p>
          <a:p>
            <a:pPr lvl="1"/>
            <a:r>
              <a:rPr lang="en-US" altLang="zh-CN" dirty="0"/>
              <a:t>the visual systems are capable of judging image quality independent of the knowledge about distortion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096710"/>
              </a:xfrm>
              <a:prstGeom prst="rect">
                <a:avLst/>
              </a:prstGeom>
              <a:blipFill>
                <a:blip r:embed="rId4"/>
                <a:stretch>
                  <a:fillRect l="-1277" t="-5587" b="-8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38FA17C6-D488-420B-B49E-D1E92C3AF7B9}"/>
              </a:ext>
            </a:extLst>
          </p:cNvPr>
          <p:cNvSpPr/>
          <p:nvPr/>
        </p:nvSpPr>
        <p:spPr>
          <a:xfrm>
            <a:off x="605531" y="3269838"/>
            <a:ext cx="10231120" cy="1650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Challenge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sparsity of samples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 effect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of images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of dataset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5B4B28-2BB6-4A4E-A0E2-A95C7B226439}"/>
              </a:ext>
            </a:extLst>
          </p:cNvPr>
          <p:cNvSpPr/>
          <p:nvPr/>
        </p:nvSpPr>
        <p:spPr>
          <a:xfrm>
            <a:off x="605530" y="5360055"/>
            <a:ext cx="10515599" cy="95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Fair Comparison Challenge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remains unclear whether the performance gain comes from a more representative dataset, a more powerful model, an advanced machine learning technique, or the superiority of the proposed hypothesis</a:t>
            </a:r>
            <a:endParaRPr lang="en-US" altLang="zh-CN" sz="9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6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9BC9B-8C24-4BA6-B508-A8769930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Overview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AF7B3B-2784-4B95-8197-4CD1D5ACE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Motivation</a:t>
            </a:r>
          </a:p>
          <a:p>
            <a:r>
              <a:rPr lang="en-US" altLang="zh-CN" sz="2400" dirty="0"/>
              <a:t>Bayesian View of Image Quality Assessment</a:t>
            </a:r>
          </a:p>
          <a:p>
            <a:r>
              <a:rPr lang="en-US" altLang="zh-CN" sz="2400" dirty="0"/>
              <a:t>Full-Reference Image Quality Assessment</a:t>
            </a:r>
          </a:p>
          <a:p>
            <a:r>
              <a:rPr lang="en-US" altLang="zh-CN" sz="2400" dirty="0"/>
              <a:t>No-Reference Image Quality Assessment</a:t>
            </a:r>
          </a:p>
          <a:p>
            <a:r>
              <a:rPr lang="en-US" altLang="zh-CN" sz="2400" dirty="0"/>
              <a:t>Conclusion and Open Problems</a:t>
            </a:r>
          </a:p>
        </p:txBody>
      </p:sp>
    </p:spTree>
    <p:extLst>
      <p:ext uri="{BB962C8B-B14F-4D97-AF65-F5344CB8AC3E}">
        <p14:creationId xmlns:p14="http://schemas.microsoft.com/office/powerpoint/2010/main" val="167032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0EF81A-49A8-4A4F-A294-86F907C4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" y="257716"/>
            <a:ext cx="10703560" cy="5414963"/>
          </a:xfrm>
        </p:spPr>
        <p:txBody>
          <a:bodyPr/>
          <a:lstStyle/>
          <a:p>
            <a:r>
              <a:rPr lang="en-US" altLang="zh-CN" dirty="0">
                <a:hlinkClick r:id="rId2"/>
              </a:rPr>
              <a:t>http://ivc.uwaterloo.ca/research/bayesianIQA/</a:t>
            </a:r>
            <a:r>
              <a:rPr lang="en-US" altLang="zh-CN" dirty="0"/>
              <a:t>     -&gt; 37 IQA methods contained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0AA67C-2F23-4CB8-A406-99E2BE81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60" y="1824004"/>
            <a:ext cx="8646160" cy="4776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13B0E2-347C-4A24-96C1-725F9147F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849792"/>
            <a:ext cx="6979920" cy="21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43BFC-D616-44C2-8CC9-E87B38F4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5 Conclusion and Open Problems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239FD2B-5F4B-478C-9DC3-477D7FDBD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demonstrate that existing IQA methods can be explained by a common Bayesian framework with concrete mathematical formulation</a:t>
                </a:r>
              </a:p>
              <a:p>
                <a:r>
                  <a:rPr lang="en-US" altLang="zh-CN" dirty="0"/>
                  <a:t>try to discover the configuration of the HVS represented by the prior distribution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sz="2400" dirty="0"/>
                  <a:t>Open Problem</a:t>
                </a:r>
              </a:p>
              <a:p>
                <a:r>
                  <a:rPr lang="en-US" altLang="zh-CN" dirty="0"/>
                  <a:t>generalization problem</a:t>
                </a:r>
              </a:p>
              <a:p>
                <a:r>
                  <a:rPr lang="en-US" altLang="zh-CN" dirty="0"/>
                  <a:t>understanding the mathematical properties of IQA measures</a:t>
                </a:r>
              </a:p>
              <a:p>
                <a:r>
                  <a:rPr lang="en-US" altLang="zh-CN" dirty="0"/>
                  <a:t>the complexity of IQA algorithms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novelty</a:t>
                </a:r>
              </a:p>
              <a:p>
                <a:r>
                  <a:rPr lang="en-US" altLang="zh-CN" dirty="0"/>
                  <a:t>just present formulation and assume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239FD2B-5F4B-478C-9DC3-477D7FDBD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1" t="-1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425A2-9C9B-4CCE-814D-53575D86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+mj-lt"/>
              </a:rPr>
              <a:t>1 Motivation-Challenges in fundamental of IQA</a:t>
            </a:r>
            <a:endParaRPr lang="zh-CN" altLang="en-US" sz="3600" dirty="0">
              <a:latin typeface="+mj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792EB-3852-48CF-8FFF-D25E84F06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</a:t>
            </a:r>
            <a:r>
              <a:rPr lang="en-US" altLang="zh-CN" b="1" dirty="0"/>
              <a:t>well-structured problem formulation </a:t>
            </a:r>
            <a:r>
              <a:rPr lang="en-US" altLang="zh-CN" dirty="0"/>
              <a:t>is missing to understand the connections between IQA models</a:t>
            </a:r>
          </a:p>
          <a:p>
            <a:r>
              <a:rPr lang="en-US" altLang="zh-CN" dirty="0"/>
              <a:t>many</a:t>
            </a:r>
            <a:r>
              <a:rPr lang="en-US" altLang="zh-CN" b="1" dirty="0"/>
              <a:t> assumptions </a:t>
            </a:r>
            <a:r>
              <a:rPr lang="en-US" altLang="zh-CN" dirty="0"/>
              <a:t>in algorithms are </a:t>
            </a:r>
            <a:r>
              <a:rPr lang="en-US" altLang="zh-CN" b="1" dirty="0"/>
              <a:t>implicit</a:t>
            </a:r>
            <a:r>
              <a:rPr lang="en-US" altLang="zh-CN" dirty="0"/>
              <a:t>, making it hard to fairly evaluate hypotheses and recognize their limitations</a:t>
            </a:r>
          </a:p>
          <a:p>
            <a:r>
              <a:rPr lang="en-US" altLang="zh-CN" dirty="0"/>
              <a:t>many methods fail to draw a connection to vision science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16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EEF21E-5C90-4F62-A53A-F01BECDD8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7784"/>
                <a:ext cx="10515600" cy="5530215"/>
              </a:xfrm>
            </p:spPr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: an image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: subjective quality rating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dirty="0"/>
                  <a:t>quality probability distribution -&gt; objective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EEF21E-5C90-4F62-A53A-F01BECDD8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7784"/>
                <a:ext cx="10515600" cy="5530215"/>
              </a:xfrm>
              <a:blipFill>
                <a:blip r:embed="rId2"/>
                <a:stretch>
                  <a:fillRect l="-522"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305A04B6-0CE9-4C42-B41A-BC4F92E5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j-lt"/>
              </a:rPr>
              <a:t>2 Bayesian View of Image Quality Assessment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4A64D8-A163-44D0-84A3-6CEDAC42F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83" y="2732844"/>
            <a:ext cx="2381582" cy="752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6AC4A4-D9DC-4AE0-A4E3-97D484E70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91" y="4435886"/>
            <a:ext cx="2301067" cy="5712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A21A78E-F8D1-44D2-B01B-2BFB1BE3BB16}"/>
              </a:ext>
            </a:extLst>
          </p:cNvPr>
          <p:cNvSpPr/>
          <p:nvPr/>
        </p:nvSpPr>
        <p:spPr>
          <a:xfrm>
            <a:off x="8319543" y="2972567"/>
            <a:ext cx="2428870" cy="885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1: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88B34A4-CFF5-466E-B914-ABA14D389274}"/>
                  </a:ext>
                </a:extLst>
              </p:cNvPr>
              <p:cNvSpPr/>
              <p:nvPr/>
            </p:nvSpPr>
            <p:spPr>
              <a:xfrm>
                <a:off x="1086010" y="2947467"/>
                <a:ext cx="8200229" cy="2395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 1: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solved by Bayes’ theorem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 label probabilities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quality level-conditional densities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to generate synthetic data points in the input space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drawback: the lack of  training data and effective learning methods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88B34A4-CFF5-466E-B914-ABA14D389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10" y="2947467"/>
                <a:ext cx="8200229" cy="2395528"/>
              </a:xfrm>
              <a:prstGeom prst="rect">
                <a:avLst/>
              </a:prstGeom>
              <a:blipFill>
                <a:blip r:embed="rId5"/>
                <a:stretch>
                  <a:fillRect l="-743" t="-2806" b="-3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C6B3A9B0-1B78-40D3-889F-E60AF11CEC5C}"/>
              </a:ext>
            </a:extLst>
          </p:cNvPr>
          <p:cNvSpPr/>
          <p:nvPr/>
        </p:nvSpPr>
        <p:spPr>
          <a:xfrm rot="18779640">
            <a:off x="7946772" y="3955801"/>
            <a:ext cx="324034" cy="274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乘号 8">
            <a:extLst>
              <a:ext uri="{FF2B5EF4-FFF2-40B4-BE49-F238E27FC236}">
                <a16:creationId xmlns:a16="http://schemas.microsoft.com/office/drawing/2014/main" id="{1FAAAF77-53E8-4EBD-BB51-CEF82E6CCCFA}"/>
              </a:ext>
            </a:extLst>
          </p:cNvPr>
          <p:cNvSpPr/>
          <p:nvPr/>
        </p:nvSpPr>
        <p:spPr>
          <a:xfrm>
            <a:off x="713002" y="2885153"/>
            <a:ext cx="498207" cy="44796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5A04B6-0CE9-4C42-B41A-BC4F92E5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j-lt"/>
              </a:rPr>
              <a:t>2 Bayesian View of Image Quality Assessment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EEF21E-5C90-4F62-A53A-F01BECDD8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7784"/>
                <a:ext cx="10515600" cy="55302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M</a:t>
                </a:r>
                <a:r>
                  <a:rPr lang="en-US" altLang="zh-CN" sz="2000" dirty="0"/>
                  <a:t>ethod 1: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M</a:t>
                </a:r>
                <a:r>
                  <a:rPr lang="en-US" altLang="zh-CN" sz="2000" dirty="0"/>
                  <a:t>ethod 2: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determine </a:t>
                </a:r>
                <a:r>
                  <a:rPr lang="en-US" altLang="zh-CN" sz="2000" i="0" dirty="0">
                    <a:latin typeface="Cambria Math" panose="02040503050406030204" pitchFamily="18" charset="0"/>
                  </a:rPr>
                  <a:t>𝑝(𝑦|𝑥) </a:t>
                </a:r>
                <a:r>
                  <a:rPr lang="en-US" altLang="zh-CN" sz="2000" dirty="0"/>
                  <a:t>without modeling image space</a:t>
                </a:r>
              </a:p>
              <a:p>
                <a:r>
                  <a:rPr lang="en-US" altLang="zh-CN" sz="2000" dirty="0"/>
                  <a:t>training data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000" dirty="0"/>
                  <a:t>: input image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target quality scores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posterior quality distribution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EEF21E-5C90-4F62-A53A-F01BECDD8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7784"/>
                <a:ext cx="10515600" cy="5530215"/>
              </a:xfrm>
              <a:blipFill>
                <a:blip r:embed="rId3"/>
                <a:stretch>
                  <a:fillRect l="-638"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96DB945-5ED5-4C41-8171-0D4E5687E2A1}"/>
                  </a:ext>
                </a:extLst>
              </p:cNvPr>
              <p:cNvSpPr/>
              <p:nvPr/>
            </p:nvSpPr>
            <p:spPr>
              <a:xfrm>
                <a:off x="8875405" y="955176"/>
                <a:ext cx="3342171" cy="109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0" dirty="0">
                    <a:latin typeface="+mj-lt"/>
                  </a:rPr>
                  <a:t>:</a:t>
                </a:r>
                <a:r>
                  <a:rPr lang="en-US" altLang="zh-CN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distribution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96DB945-5ED5-4C41-8171-0D4E5687E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405" y="955176"/>
                <a:ext cx="3342171" cy="1096710"/>
              </a:xfrm>
              <a:prstGeom prst="rect">
                <a:avLst/>
              </a:prstGeom>
              <a:blipFill>
                <a:blip r:embed="rId4"/>
                <a:stretch>
                  <a:fillRect l="-1277" t="-5556" b="-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F9B996B-6B10-4D17-9BA4-1FA9B7763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60" y="1095237"/>
            <a:ext cx="2279982" cy="720474"/>
          </a:xfrm>
          <a:prstGeom prst="rect">
            <a:avLst/>
          </a:prstGeom>
        </p:spPr>
      </p:pic>
      <p:sp>
        <p:nvSpPr>
          <p:cNvPr id="12" name="乘号 11">
            <a:extLst>
              <a:ext uri="{FF2B5EF4-FFF2-40B4-BE49-F238E27FC236}">
                <a16:creationId xmlns:a16="http://schemas.microsoft.com/office/drawing/2014/main" id="{A00E707A-2682-4C3D-8CB4-8AF0E7955944}"/>
              </a:ext>
            </a:extLst>
          </p:cNvPr>
          <p:cNvSpPr/>
          <p:nvPr/>
        </p:nvSpPr>
        <p:spPr>
          <a:xfrm>
            <a:off x="542826" y="1246673"/>
            <a:ext cx="498207" cy="44796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4063D20-F1D8-4641-A674-7E4108024887}"/>
                  </a:ext>
                </a:extLst>
              </p:cNvPr>
              <p:cNvSpPr/>
              <p:nvPr/>
            </p:nvSpPr>
            <p:spPr>
              <a:xfrm>
                <a:off x="5324933" y="2492292"/>
                <a:ext cx="5221558" cy="755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-&gt; a point estimate of 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𝑝(𝑦|𝑥)</a:t>
                </a:r>
              </a:p>
              <a:p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𝑝(𝑦|𝑥)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000" i="1" dirty="0" err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𝑑𝐷</m:t>
                        </m:r>
                      </m:e>
                    </m:nary>
                  </m:oMath>
                </a14:m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4063D20-F1D8-4641-A674-7E4108024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33" y="2492292"/>
                <a:ext cx="5221558" cy="755463"/>
              </a:xfrm>
              <a:prstGeom prst="rect">
                <a:avLst/>
              </a:prstGeom>
              <a:blipFill>
                <a:blip r:embed="rId6"/>
                <a:stretch>
                  <a:fillRect l="-1285" t="-42742" b="-117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AFA538A3-83BF-46AF-A96F-AE7D9C8C0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640" y="3668313"/>
            <a:ext cx="3791746" cy="6834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9D2395-32BB-4EE9-857D-2B6FB3FA3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991" y="4927173"/>
            <a:ext cx="5145043" cy="45180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D730F30-9A33-4182-A0DF-95ADC3042380}"/>
              </a:ext>
            </a:extLst>
          </p:cNvPr>
          <p:cNvSpPr/>
          <p:nvPr/>
        </p:nvSpPr>
        <p:spPr>
          <a:xfrm>
            <a:off x="5960121" y="4313791"/>
            <a:ext cx="516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parameters of the HVS(Human Vision System) model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BB439A-5169-493B-A5E1-C1091AFA7C8F}"/>
              </a:ext>
            </a:extLst>
          </p:cNvPr>
          <p:cNvSpPr/>
          <p:nvPr/>
        </p:nvSpPr>
        <p:spPr>
          <a:xfrm>
            <a:off x="838200" y="3368040"/>
            <a:ext cx="6096000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predictive distribution can be parametrized as	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B5A48D58-5F10-4A9C-8419-48FA3C16E9B9}"/>
              </a:ext>
            </a:extLst>
          </p:cNvPr>
          <p:cNvSpPr/>
          <p:nvPr/>
        </p:nvSpPr>
        <p:spPr>
          <a:xfrm rot="5400000">
            <a:off x="6169907" y="4156806"/>
            <a:ext cx="265176" cy="201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5A498B4-CD69-4AA2-8FEE-6343AE81CEF2}"/>
                  </a:ext>
                </a:extLst>
              </p:cNvPr>
              <p:cNvSpPr/>
              <p:nvPr/>
            </p:nvSpPr>
            <p:spPr>
              <a:xfrm>
                <a:off x="385713" y="5792807"/>
                <a:ext cx="11135727" cy="126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𝑎𝑟𝑔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𝑎𝑟𝑔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lim>
                        </m:limLow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𝑎𝑟𝑔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lim>
                    </m:limLow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𝑎𝑟𝑔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lim>
                    </m:limLow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             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𝑎𝑟𝑔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lim>
                    </m:limLow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=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𝑎𝑟𝑔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lim>
                    </m:limLow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altLang="zh-CN" b="1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5A498B4-CD69-4AA2-8FEE-6343AE81C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13" y="5792807"/>
                <a:ext cx="11135727" cy="1266757"/>
              </a:xfrm>
              <a:prstGeom prst="rect">
                <a:avLst/>
              </a:prstGeom>
              <a:blipFill>
                <a:blip r:embed="rId9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B3CB393-DAE1-4DA4-9882-4B9F8E657A48}"/>
              </a:ext>
            </a:extLst>
          </p:cNvPr>
          <p:cNvCxnSpPr/>
          <p:nvPr/>
        </p:nvCxnSpPr>
        <p:spPr>
          <a:xfrm>
            <a:off x="182880" y="5709920"/>
            <a:ext cx="117246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8D50590-FF6A-4A78-9883-10D0C3D0CED2}"/>
                  </a:ext>
                </a:extLst>
              </p:cNvPr>
              <p:cNvSpPr/>
              <p:nvPr/>
            </p:nvSpPr>
            <p:spPr>
              <a:xfrm>
                <a:off x="833120" y="4474956"/>
                <a:ext cx="5239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estimate: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8D50590-FF6A-4A78-9883-10D0C3D0C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" y="4474956"/>
                <a:ext cx="5239576" cy="369332"/>
              </a:xfrm>
              <a:prstGeom prst="rect">
                <a:avLst/>
              </a:prstGeom>
              <a:blipFill>
                <a:blip r:embed="rId10"/>
                <a:stretch>
                  <a:fillRect l="-1048" t="-16393" r="-349" b="-27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5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6" grpId="0" animBg="1"/>
      <p:bldP spid="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147BF-1124-4FC1-9D1D-7AC79D5B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  <a:latin typeface="Times New Roman"/>
              </a:rPr>
              <a:t>2 Bayesian View of Image Quality Assessment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59F76E-7E45-4422-A23E-AC6CE44D7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39" y="1381760"/>
                <a:ext cx="10923195" cy="666959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Keypoint of method 2: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(=</m:t>
                    </m:r>
                    <m:func>
                      <m:func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𝑎𝑟𝑔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func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59F76E-7E45-4422-A23E-AC6CE44D7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39" y="1381760"/>
                <a:ext cx="10923195" cy="666959"/>
              </a:xfrm>
              <a:blipFill>
                <a:blip r:embed="rId3"/>
                <a:stretch>
                  <a:fillRect l="-502" t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9FD9AF22-E75D-43A0-98C9-AD33EC7874E2}"/>
              </a:ext>
            </a:extLst>
          </p:cNvPr>
          <p:cNvSpPr/>
          <p:nvPr/>
        </p:nvSpPr>
        <p:spPr>
          <a:xfrm>
            <a:off x="7700617" y="5103270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encodes the configuration of the HVS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6018A5-5E97-49BD-A2DE-41E00A919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658" y="2317926"/>
            <a:ext cx="3339072" cy="3394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5BE4E4C-04C7-4C40-BBF0-483CEA50AA80}"/>
              </a:ext>
            </a:extLst>
          </p:cNvPr>
          <p:cNvSpPr/>
          <p:nvPr/>
        </p:nvSpPr>
        <p:spPr>
          <a:xfrm>
            <a:off x="5982382" y="2818992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mean and variance of the Gaussian distribution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726E18EA-DC63-436A-A90A-0EE7F17FA2F7}"/>
              </a:ext>
            </a:extLst>
          </p:cNvPr>
          <p:cNvSpPr/>
          <p:nvPr/>
        </p:nvSpPr>
        <p:spPr>
          <a:xfrm rot="5400000">
            <a:off x="6360286" y="2680020"/>
            <a:ext cx="230501" cy="209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44C0C37F-642D-41DB-B059-3BF40C0D2F02}"/>
              </a:ext>
            </a:extLst>
          </p:cNvPr>
          <p:cNvSpPr/>
          <p:nvPr/>
        </p:nvSpPr>
        <p:spPr>
          <a:xfrm rot="5400000">
            <a:off x="8242172" y="4984611"/>
            <a:ext cx="209107" cy="196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0DB9ED0-3469-447C-B1CA-5768FBCA87BB}"/>
                  </a:ext>
                </a:extLst>
              </p:cNvPr>
              <p:cNvSpPr/>
              <p:nvPr/>
            </p:nvSpPr>
            <p:spPr>
              <a:xfrm>
                <a:off x="8941269" y="940880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distribution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0DB9ED0-3469-447C-B1CA-5768FBCA8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269" y="940880"/>
                <a:ext cx="3342171" cy="1474250"/>
              </a:xfrm>
              <a:prstGeom prst="rect">
                <a:avLst/>
              </a:prstGeom>
              <a:blipFill>
                <a:blip r:embed="rId5"/>
                <a:stretch>
                  <a:fillRect l="-1277" t="-371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EF511F6-8563-4EC9-82D3-ACBF09D2474E}"/>
                  </a:ext>
                </a:extLst>
              </p:cNvPr>
              <p:cNvSpPr/>
              <p:nvPr/>
            </p:nvSpPr>
            <p:spPr>
              <a:xfrm>
                <a:off x="650239" y="1928891"/>
                <a:ext cx="11279294" cy="2203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000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is unknown in practice, usually assume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estimation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a set of training data is problematic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sparsity of samples: a few thousands of samples are deemed to be extremely sparsely distributed in image space (i.e. 512*512*256=67,108,864)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EF511F6-8563-4EC9-82D3-ACBF09D24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" y="1928891"/>
                <a:ext cx="11279294" cy="2203167"/>
              </a:xfrm>
              <a:prstGeom prst="rect">
                <a:avLst/>
              </a:prstGeom>
              <a:blipFill>
                <a:blip r:embed="rId6"/>
                <a:stretch>
                  <a:fillRect l="-486" t="-2762" b="-3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8B589EA-C4CA-4D94-A680-2DFA1A1F2611}"/>
                  </a:ext>
                </a:extLst>
              </p:cNvPr>
              <p:cNvSpPr/>
              <p:nvPr/>
            </p:nvSpPr>
            <p:spPr>
              <a:xfrm>
                <a:off x="650239" y="4591950"/>
                <a:ext cx="8493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fundamental problem in the objective IQA: develop a meaningful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8B589EA-C4CA-4D94-A680-2DFA1A1F2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" y="4591950"/>
                <a:ext cx="8493761" cy="369332"/>
              </a:xfrm>
              <a:prstGeom prst="rect">
                <a:avLst/>
              </a:prstGeom>
              <a:blipFill>
                <a:blip r:embed="rId7"/>
                <a:stretch>
                  <a:fillRect l="-646" t="-16393" b="-27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9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147BF-1124-4FC1-9D1D-7AC79D5B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  <a:latin typeface="Times New Roman"/>
              </a:rPr>
              <a:t>2 Bayesian View of Image Quality Assessment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59F76E-7E45-4422-A23E-AC6CE44D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39" y="1381760"/>
            <a:ext cx="10923195" cy="479520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985A7E-DBC7-4FC4-B961-9F96CB852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51" y="1006711"/>
            <a:ext cx="7048370" cy="56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3 Full-Reference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objective: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 assuming the quality label generation process follows a Gaussian distribution:</a:t>
                </a:r>
              </a:p>
              <a:p>
                <a:pPr>
                  <a:lnSpc>
                    <a:spcPct val="120000"/>
                  </a:lnSpc>
                </a:pPr>
                <a:endParaRPr lang="en-US" altLang="zh-CN" dirty="0"/>
              </a:p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reduce to finding a deterministic perceptual similarity measure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dirty="0"/>
                  <a:t>Generalized similarity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for example,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dirty="0"/>
                  <a:t>	           -&gt; neglecting the knowledge about natural images, distortion processes, and the HVS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3" t="-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pristine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  <a:blipFill>
                <a:blip r:embed="rId4"/>
                <a:stretch>
                  <a:fillRect l="-1277" t="-4149"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3FBBA54-8825-49A1-8451-CAD135F58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036" y="2416485"/>
            <a:ext cx="3962953" cy="3238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B44886-45C3-42D2-9CF1-1E124C803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959" y="3670580"/>
            <a:ext cx="2513914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7827A-C484-4DFF-B9BE-0E78EF8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3 Full-Reference Image Quality Assessment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3.1 Error Visibility Paradigm</a:t>
                </a:r>
              </a:p>
              <a:p>
                <a:r>
                  <a:rPr lang="en-US" altLang="zh-CN" dirty="0"/>
                  <a:t>compute the numerical errors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r>
                  <a:rPr lang="en-US" altLang="zh-CN" dirty="0"/>
                  <a:t>predict image quality as the visibility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based on models of the HVS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sz="2400" dirty="0"/>
                  <a:t>Limitations</a:t>
                </a:r>
              </a:p>
              <a:p>
                <a:r>
                  <a:rPr lang="en-US" altLang="zh-CN" dirty="0"/>
                  <a:t>the stimuli used in the psychophysical experiments are much simpler than natural images</a:t>
                </a:r>
              </a:p>
              <a:p>
                <a:r>
                  <a:rPr lang="en-US" altLang="zh-CN" dirty="0"/>
                  <a:t>not every error signal leads to quality degradation (i.e. Contrast enhancement)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606816-F3E1-497F-B63A-B238921D8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381760"/>
                <a:ext cx="10703560" cy="5339715"/>
              </a:xfrm>
              <a:blipFill>
                <a:blip r:embed="rId3"/>
                <a:stretch>
                  <a:fillRect l="-911" t="-1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/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distorted image</a:t>
                </a:r>
                <a:endParaRPr lang="en-US" altLang="zh-CN" b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reference image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subjective quality rating</a:t>
                </a:r>
                <a:endPara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parameters of HVS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547367-B4DB-4B56-A5FF-1023DC1E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829" y="478775"/>
                <a:ext cx="3342171" cy="1474250"/>
              </a:xfrm>
              <a:prstGeom prst="rect">
                <a:avLst/>
              </a:prstGeom>
              <a:blipFill>
                <a:blip r:embed="rId4"/>
                <a:stretch>
                  <a:fillRect l="-1277" t="-4149" b="-6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DEEE09E-5CC2-4393-AC43-861D4E850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165" y="2630472"/>
            <a:ext cx="9655670" cy="24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7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Times New Roman"/>
        <a:ea typeface="等线"/>
        <a:cs typeface=""/>
      </a:majorFont>
      <a:minorFont>
        <a:latin typeface="Times New Roman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1974</Words>
  <Application>Microsoft Office PowerPoint</Application>
  <PresentationFormat>宽屏</PresentationFormat>
  <Paragraphs>283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Adobe Devanagari</vt:lpstr>
      <vt:lpstr>Arial</vt:lpstr>
      <vt:lpstr>Cambria Math</vt:lpstr>
      <vt:lpstr>Times New Roman</vt:lpstr>
      <vt:lpstr>Office 主题​​</vt:lpstr>
      <vt:lpstr>Quantifying Visual Image Quality:  A Bayesian View</vt:lpstr>
      <vt:lpstr>Overview</vt:lpstr>
      <vt:lpstr>1 Motivation-Challenges in fundamental of IQA</vt:lpstr>
      <vt:lpstr>2 Bayesian View of Image Quality Assessment</vt:lpstr>
      <vt:lpstr>2 Bayesian View of Image Quality Assessment</vt:lpstr>
      <vt:lpstr>2 Bayesian View of Image Quality Assessment</vt:lpstr>
      <vt:lpstr>2 Bayesian View of Image Quality Assessment</vt:lpstr>
      <vt:lpstr>3 Full-Reference Image Quality Assessment</vt:lpstr>
      <vt:lpstr>3 Full-Reference Image Quality Assessment</vt:lpstr>
      <vt:lpstr>3 Full-Reference Image Quality Assessment</vt:lpstr>
      <vt:lpstr>3 Full-Reference Image Quality Assessment</vt:lpstr>
      <vt:lpstr>3 Full-Reference Image Quality Assessment</vt:lpstr>
      <vt:lpstr>3 Full-Reference Image Quality Assessment</vt:lpstr>
      <vt:lpstr>4 No-Reference Image Quality Assessment</vt:lpstr>
      <vt:lpstr>4 No-Reference Image Quality Assessment</vt:lpstr>
      <vt:lpstr>4 No-Reference Image Quality Assessment</vt:lpstr>
      <vt:lpstr>4 No-Reference Image Quality Assessment</vt:lpstr>
      <vt:lpstr>4 No-Reference Image Quality Assessment</vt:lpstr>
      <vt:lpstr>4 No-Reference Image Quality Assessment</vt:lpstr>
      <vt:lpstr>PowerPoint 演示文稿</vt:lpstr>
      <vt:lpstr>5 Conclusion and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Visual Image Quality:  A Bayesian View</dc:title>
  <dc:creator>杨晨曦</dc:creator>
  <cp:lastModifiedBy>杨晨曦</cp:lastModifiedBy>
  <cp:revision>108</cp:revision>
  <dcterms:created xsi:type="dcterms:W3CDTF">2021-04-27T00:57:29Z</dcterms:created>
  <dcterms:modified xsi:type="dcterms:W3CDTF">2021-05-04T13:08:26Z</dcterms:modified>
</cp:coreProperties>
</file>