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1" r:id="rId5"/>
    <p:sldId id="312" r:id="rId6"/>
    <p:sldId id="313" r:id="rId7"/>
    <p:sldId id="314" r:id="rId8"/>
    <p:sldId id="315" r:id="rId9"/>
    <p:sldId id="316" r:id="rId10"/>
    <p:sldId id="317" r:id="rId11"/>
    <p:sldId id="318" r:id="rId12"/>
    <p:sldId id="319" r:id="rId13"/>
    <p:sldId id="321" r:id="rId14"/>
    <p:sldId id="323" r:id="rId15"/>
    <p:sldId id="322" r:id="rId16"/>
    <p:sldId id="324" r:id="rId17"/>
    <p:sldId id="325" r:id="rId18"/>
    <p:sldId id="326"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代尔夫特理工大学</a:t>
            </a:r>
            <a:r>
              <a:rPr lang="en-US" altLang="zh-CN"/>
              <a:t>&amp;</a:t>
            </a:r>
            <a:r>
              <a:rPr lang="zh-CN" altLang="en-US"/>
              <a:t>阿姆斯特丹大学</a:t>
            </a:r>
            <a:r>
              <a:rPr lang="en-US" altLang="zh-CN"/>
              <a:t> @</a:t>
            </a:r>
            <a:r>
              <a:rPr lang="zh-CN" altLang="en-US"/>
              <a:t>荷兰</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tags" Target="../tags/tag20.xml"/><Relationship Id="rId4" Type="http://schemas.openxmlformats.org/officeDocument/2006/relationships/image" Target="../media/image14.png"/><Relationship Id="rId3" Type="http://schemas.openxmlformats.org/officeDocument/2006/relationships/tags" Target="../tags/tag19.xml"/><Relationship Id="rId2" Type="http://schemas.openxmlformats.org/officeDocument/2006/relationships/image" Target="../media/image13.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tags" Target="../tags/tag9.xml"/><Relationship Id="rId6" Type="http://schemas.openxmlformats.org/officeDocument/2006/relationships/image" Target="../media/image6.png"/><Relationship Id="rId5" Type="http://schemas.openxmlformats.org/officeDocument/2006/relationships/tags" Target="../tags/tag8.xml"/><Relationship Id="rId4" Type="http://schemas.openxmlformats.org/officeDocument/2006/relationships/image" Target="../media/image5.png"/><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12.xml"/><Relationship Id="rId2" Type="http://schemas.openxmlformats.org/officeDocument/2006/relationships/image" Target="../media/image9.pn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image" Target="../media/image11.png"/><Relationship Id="rId7" Type="http://schemas.openxmlformats.org/officeDocument/2006/relationships/tags" Target="../tags/tag16.xml"/><Relationship Id="rId6" Type="http://schemas.openxmlformats.org/officeDocument/2006/relationships/image" Target="../media/image7.png"/><Relationship Id="rId5" Type="http://schemas.openxmlformats.org/officeDocument/2006/relationships/tags" Target="../tags/tag15.xml"/><Relationship Id="rId4" Type="http://schemas.openxmlformats.org/officeDocument/2006/relationships/image" Target="../media/image5.png"/><Relationship Id="rId3" Type="http://schemas.openxmlformats.org/officeDocument/2006/relationships/tags" Target="../tags/tag14.xml"/><Relationship Id="rId2" Type="http://schemas.openxmlformats.org/officeDocument/2006/relationships/image" Target="../media/image4.png"/><Relationship Id="rId11" Type="http://schemas.openxmlformats.org/officeDocument/2006/relationships/slideLayout" Target="../slideLayouts/slideLayout2.xml"/><Relationship Id="rId10" Type="http://schemas.openxmlformats.org/officeDocument/2006/relationships/image" Target="../media/image12.png"/><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600200" y="1769745"/>
            <a:ext cx="8991600" cy="2247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SOTA </a:t>
            </a:r>
            <a:r>
              <a:rPr lang="zh-CN" altLang="en-US" sz="2800"/>
              <a:t>比较</a:t>
            </a:r>
            <a:r>
              <a:rPr lang="zh-CN" altLang="en-US" sz="2800"/>
              <a:t>实验</a:t>
            </a:r>
            <a:endParaRPr lang="zh-CN" altLang="en-US" sz="2800"/>
          </a:p>
        </p:txBody>
      </p:sp>
      <p:sp>
        <p:nvSpPr>
          <p:cNvPr id="3" name="内容占位符 2"/>
          <p:cNvSpPr>
            <a:spLocks noGrp="1"/>
          </p:cNvSpPr>
          <p:nvPr>
            <p:ph idx="1"/>
          </p:nvPr>
        </p:nvSpPr>
        <p:spPr/>
        <p:txBody>
          <a:bodyPr/>
          <a:p>
            <a:pPr fontAlgn="auto">
              <a:lnSpc>
                <a:spcPct val="100000"/>
              </a:lnSpc>
            </a:pPr>
            <a:r>
              <a:rPr lang="zh-CN" altLang="en-US" sz="2000"/>
              <a:t>数据集：ImageNet VID</a:t>
            </a:r>
            <a:r>
              <a:rPr lang="en-US" altLang="zh-CN" sz="2000"/>
              <a:t> </a:t>
            </a:r>
            <a:r>
              <a:rPr lang="zh-CN" altLang="en-US" sz="2000"/>
              <a:t>子集</a:t>
            </a:r>
            <a:r>
              <a:rPr lang="en-US" altLang="zh-CN" sz="2000"/>
              <a:t> &amp; EPIC KITCHENS-55</a:t>
            </a:r>
            <a:endParaRPr lang="en-US" altLang="zh-CN" sz="2000"/>
          </a:p>
        </p:txBody>
      </p:sp>
      <p:pic>
        <p:nvPicPr>
          <p:cNvPr id="7" name="图片 6"/>
          <p:cNvPicPr>
            <a:picLocks noChangeAspect="1"/>
          </p:cNvPicPr>
          <p:nvPr>
            <p:custDataLst>
              <p:tags r:id="rId1"/>
            </p:custDataLst>
          </p:nvPr>
        </p:nvPicPr>
        <p:blipFill>
          <a:blip r:embed="rId2"/>
          <a:stretch>
            <a:fillRect/>
          </a:stretch>
        </p:blipFill>
        <p:spPr>
          <a:xfrm>
            <a:off x="6705600" y="859155"/>
            <a:ext cx="4648200" cy="539750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1079500" y="2505710"/>
            <a:ext cx="4597400" cy="1797050"/>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1079500" y="4365625"/>
            <a:ext cx="4597400" cy="1885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可视化</a:t>
            </a:r>
            <a:endParaRPr lang="zh-CN" altLang="en-US" sz="2800"/>
          </a:p>
        </p:txBody>
      </p:sp>
      <p:pic>
        <p:nvPicPr>
          <p:cNvPr id="4" name="图片 3"/>
          <p:cNvPicPr>
            <a:picLocks noChangeAspect="1"/>
          </p:cNvPicPr>
          <p:nvPr>
            <p:custDataLst>
              <p:tags r:id="rId1"/>
            </p:custDataLst>
          </p:nvPr>
        </p:nvPicPr>
        <p:blipFill>
          <a:blip r:embed="rId2"/>
          <a:stretch>
            <a:fillRect/>
          </a:stretch>
        </p:blipFill>
        <p:spPr>
          <a:xfrm>
            <a:off x="3932555" y="995680"/>
            <a:ext cx="4476750" cy="5448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Abstract</a:t>
            </a:r>
            <a:endParaRPr lang="en-US" altLang="zh-CN" sz="2800"/>
          </a:p>
        </p:txBody>
      </p:sp>
      <p:sp>
        <p:nvSpPr>
          <p:cNvPr id="3" name="内容占位符 2"/>
          <p:cNvSpPr>
            <a:spLocks noGrp="1"/>
          </p:cNvSpPr>
          <p:nvPr>
            <p:ph idx="1"/>
          </p:nvPr>
        </p:nvSpPr>
        <p:spPr>
          <a:xfrm>
            <a:off x="838200" y="1825625"/>
            <a:ext cx="7037070" cy="4351655"/>
          </a:xfrm>
        </p:spPr>
        <p:txBody>
          <a:bodyPr>
            <a:normAutofit lnSpcReduction="20000"/>
          </a:bodyPr>
          <a:p>
            <a:pPr marL="0" indent="0" fontAlgn="auto">
              <a:lnSpc>
                <a:spcPct val="130000"/>
              </a:lnSpc>
              <a:buNone/>
            </a:pPr>
            <a:r>
              <a:rPr lang="en-US" altLang="zh-CN" sz="1800">
                <a:solidFill>
                  <a:schemeClr val="tx1">
                    <a:lumMod val="95000"/>
                    <a:lumOff val="5000"/>
                  </a:schemeClr>
                </a:solidFill>
                <a:uFillTx/>
              </a:rPr>
              <a:t>Objects in videos are typically characterized by continuous smooth motion. We exploit continuous smooth motion in three ways. 1) Improved accuracy by using object motion as an additional source of supervision, which we obtain by anticipating object locations from a static keyframe. 2) Improved efficiency by only doing the expensive feature computations on a small subset of all frames. Because neighboring video frames are often redundant, we only compute features for a single static keyframe and predict object locations in subsequent frames. 3) Reduced annotation cost, where we only annotate the keyframe and use smooth pseudo-motion between keyframes. </a:t>
            </a:r>
            <a:r>
              <a:rPr lang="en-US" altLang="zh-CN" sz="1800">
                <a:solidFill>
                  <a:schemeClr val="bg2"/>
                </a:solidFill>
                <a:uFillTx/>
              </a:rPr>
              <a:t>We demonstrate computational efficiency, annotation efficiency, and improved mean average precision compared to the state-of-the-art on four datasets: ImageNet VID, EPIC KITCHENS-55, YouTube-BoundingBoxes and Waymo Open dataset.</a:t>
            </a:r>
            <a:endParaRPr lang="en-US" altLang="zh-CN" sz="1800">
              <a:solidFill>
                <a:schemeClr val="bg2"/>
              </a:solidFill>
              <a:uFillTx/>
            </a:endParaRPr>
          </a:p>
        </p:txBody>
      </p:sp>
      <p:sp>
        <p:nvSpPr>
          <p:cNvPr id="4" name="文本框 3"/>
          <p:cNvSpPr txBox="1"/>
          <p:nvPr/>
        </p:nvSpPr>
        <p:spPr>
          <a:xfrm>
            <a:off x="8535670" y="1825625"/>
            <a:ext cx="3134360" cy="3692525"/>
          </a:xfrm>
          <a:prstGeom prst="rect">
            <a:avLst/>
          </a:prstGeom>
          <a:noFill/>
        </p:spPr>
        <p:txBody>
          <a:bodyPr wrap="square" rtlCol="0">
            <a:spAutoFit/>
          </a:bodyPr>
          <a:p>
            <a:r>
              <a:rPr lang="zh-CN" altLang="en-US"/>
              <a:t>上来直接介绍本文动机：视频中的物体运动都是连续平滑运动。接着说明本文利用此特性完成的</a:t>
            </a:r>
            <a:r>
              <a:rPr lang="zh-CN" altLang="en-US"/>
              <a:t>三件事：</a:t>
            </a:r>
            <a:endParaRPr lang="zh-CN" altLang="en-US"/>
          </a:p>
          <a:p>
            <a:r>
              <a:rPr lang="en-US" altLang="zh-CN"/>
              <a:t>1. </a:t>
            </a:r>
            <a:r>
              <a:rPr lang="zh-CN" altLang="en-US"/>
              <a:t>通过添加轨迹约束提升关键帧的检测性能（</a:t>
            </a:r>
            <a:r>
              <a:rPr lang="zh-CN" altLang="en-US"/>
              <a:t>意外之喜）；</a:t>
            </a:r>
            <a:endParaRPr lang="zh-CN" altLang="en-US"/>
          </a:p>
          <a:p>
            <a:r>
              <a:rPr lang="en-US" altLang="zh-CN"/>
              <a:t>2. </a:t>
            </a:r>
            <a:r>
              <a:rPr lang="zh-CN" altLang="en-US"/>
              <a:t>提升视频中目标检测的效率，只对关键帧进行特征提取</a:t>
            </a:r>
            <a:r>
              <a:rPr lang="zh-CN" altLang="en-US"/>
              <a:t>即可；</a:t>
            </a:r>
            <a:endParaRPr lang="zh-CN" altLang="en-US"/>
          </a:p>
          <a:p>
            <a:r>
              <a:rPr lang="en-US" altLang="zh-CN"/>
              <a:t>3. </a:t>
            </a:r>
            <a:r>
              <a:rPr lang="zh-CN" altLang="en-US"/>
              <a:t>降低标注难度，稀疏标注下此方法依然可以对中间帧物体轨迹进行</a:t>
            </a:r>
            <a:r>
              <a:rPr lang="zh-CN" altLang="en-US"/>
              <a:t>预测。</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Abstract</a:t>
            </a:r>
            <a:endParaRPr lang="en-US" altLang="zh-CN" sz="2800"/>
          </a:p>
        </p:txBody>
      </p:sp>
      <p:sp>
        <p:nvSpPr>
          <p:cNvPr id="3" name="内容占位符 2"/>
          <p:cNvSpPr>
            <a:spLocks noGrp="1"/>
          </p:cNvSpPr>
          <p:nvPr>
            <p:ph idx="1"/>
          </p:nvPr>
        </p:nvSpPr>
        <p:spPr>
          <a:xfrm>
            <a:off x="838200" y="1825625"/>
            <a:ext cx="7037070" cy="4351655"/>
          </a:xfrm>
        </p:spPr>
        <p:txBody>
          <a:bodyPr>
            <a:normAutofit lnSpcReduction="20000"/>
          </a:bodyPr>
          <a:p>
            <a:pPr marL="0" indent="0" fontAlgn="auto">
              <a:lnSpc>
                <a:spcPct val="130000"/>
              </a:lnSpc>
              <a:buNone/>
            </a:pPr>
            <a:r>
              <a:rPr lang="en-US" altLang="zh-CN" sz="1800">
                <a:solidFill>
                  <a:schemeClr val="bg2"/>
                </a:solidFill>
                <a:uFillTx/>
              </a:rPr>
              <a:t>Objects in videos are typically characterized by continuous smooth motion. We exploit continuous smooth motion in three ways. 1) Improved accuracy by using object motion as an additional source of supervision, which we obtain by anticipating object locations from a static keyframe. 2) Improved efficiency by only doing the expensive feature computations on a small subset of all frames. Because neighboring video frames are often redundant, we only compute features for a single static keyframe and predict object locations in subsequent frames. 3) Reduced annotation cost, where we only annotate the keyframe and use smooth pseudo-motion between keyframes.</a:t>
            </a:r>
            <a:r>
              <a:rPr lang="en-US" altLang="zh-CN" sz="1800">
                <a:solidFill>
                  <a:schemeClr val="tx1">
                    <a:lumMod val="95000"/>
                    <a:lumOff val="5000"/>
                  </a:schemeClr>
                </a:solidFill>
                <a:uFillTx/>
              </a:rPr>
              <a:t> We demonstrate computational efficiency, annotation efficiency, and improved mean average precision compared to the state-of-the-art on four datasets: ImageNet VID, EPIC KITCHENS-55, YouTube-BoundingBoxes and Waymo Open dataset.</a:t>
            </a:r>
            <a:endParaRPr lang="en-US" altLang="zh-CN" sz="1800">
              <a:solidFill>
                <a:schemeClr val="tx1">
                  <a:lumMod val="95000"/>
                  <a:lumOff val="5000"/>
                </a:schemeClr>
              </a:solidFill>
              <a:uFillTx/>
            </a:endParaRPr>
          </a:p>
        </p:txBody>
      </p:sp>
      <p:sp>
        <p:nvSpPr>
          <p:cNvPr id="4" name="文本框 3"/>
          <p:cNvSpPr txBox="1"/>
          <p:nvPr/>
        </p:nvSpPr>
        <p:spPr>
          <a:xfrm>
            <a:off x="8535670" y="1825625"/>
            <a:ext cx="3134360" cy="922020"/>
          </a:xfrm>
          <a:prstGeom prst="rect">
            <a:avLst/>
          </a:prstGeom>
          <a:noFill/>
        </p:spPr>
        <p:txBody>
          <a:bodyPr wrap="square" rtlCol="0">
            <a:spAutoFit/>
          </a:bodyPr>
          <a:p>
            <a:r>
              <a:rPr lang="zh-CN" altLang="en-US"/>
              <a:t>介绍实验结果，在多个数据集上都取得了性能、效率、标注效率上的</a:t>
            </a:r>
            <a:r>
              <a:rPr lang="zh-CN" altLang="en-US"/>
              <a:t>优势。</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1/3</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fontAlgn="auto">
              <a:lnSpc>
                <a:spcPct val="130000"/>
              </a:lnSpc>
              <a:buNone/>
            </a:pPr>
            <a:r>
              <a:rPr lang="en-US" altLang="zh-CN" sz="1800">
                <a:uFillTx/>
              </a:rPr>
              <a:t>Humans assume object permanence: blink your eyes, and the world is still there. Similarly, video frames are redundant, and missing some frames when watching a movie does not drastically change the scene. Actually, for the parts that did change, if these parts changed coherently, they might hint at a sense of objectness, as hypothesized by the Gestalt law of common fate.</a:t>
            </a:r>
            <a:endParaRPr lang="en-US" altLang="zh-CN" sz="1800">
              <a:uFillTx/>
            </a:endParaRPr>
          </a:p>
        </p:txBody>
      </p:sp>
      <p:sp>
        <p:nvSpPr>
          <p:cNvPr id="4" name="文本框 3"/>
          <p:cNvSpPr txBox="1"/>
          <p:nvPr/>
        </p:nvSpPr>
        <p:spPr>
          <a:xfrm>
            <a:off x="8535670" y="1825625"/>
            <a:ext cx="3134360" cy="645160"/>
          </a:xfrm>
          <a:prstGeom prst="rect">
            <a:avLst/>
          </a:prstGeom>
          <a:noFill/>
        </p:spPr>
        <p:txBody>
          <a:bodyPr wrap="square" rtlCol="0">
            <a:spAutoFit/>
          </a:bodyPr>
          <a:p>
            <a:r>
              <a:rPr lang="zh-CN" altLang="en-US"/>
              <a:t>首先阐述视频帧在时序上的</a:t>
            </a:r>
            <a:r>
              <a:rPr lang="zh-CN" altLang="en-US"/>
              <a:t>连续性</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2/3</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fontAlgn="auto">
              <a:lnSpc>
                <a:spcPct val="130000"/>
              </a:lnSpc>
              <a:buNone/>
            </a:pPr>
            <a:r>
              <a:rPr lang="en-US" altLang="zh-CN" sz="1800">
                <a:uFillTx/>
              </a:rPr>
              <a:t>As illustrated in Fig. 1, here we explore these observations in the context of video object detection in three ways: 1) Improved accuracy by exploiting an additional source of supervision: the coherent motion from the law of common fate; by predicting object motion from a static image. 2) Improved efficiency by exploiting redundancy to reduce computational cost by only processing sampled keyframes and predict object motion for the missing frames in-between. 3) Reduced annotation cost by only annotating sampled keyframes. Thus, we improve accuracy and save computation and annotation time by simply skipping the feature computation and/or the annotation for a large majority of the frames.</a:t>
            </a:r>
            <a:endParaRPr lang="en-US" altLang="zh-CN" sz="1800">
              <a:uFillTx/>
            </a:endParaRPr>
          </a:p>
        </p:txBody>
      </p:sp>
      <p:sp>
        <p:nvSpPr>
          <p:cNvPr id="4" name="文本框 3"/>
          <p:cNvSpPr txBox="1"/>
          <p:nvPr/>
        </p:nvSpPr>
        <p:spPr>
          <a:xfrm>
            <a:off x="8535670" y="1825625"/>
            <a:ext cx="3134360" cy="368300"/>
          </a:xfrm>
          <a:prstGeom prst="rect">
            <a:avLst/>
          </a:prstGeom>
          <a:noFill/>
        </p:spPr>
        <p:txBody>
          <a:bodyPr wrap="square" rtlCol="0">
            <a:spAutoFit/>
          </a:bodyPr>
          <a:p>
            <a:r>
              <a:rPr lang="zh-CN" altLang="en-US"/>
              <a:t>重述摘要中的</a:t>
            </a:r>
            <a:r>
              <a:rPr lang="zh-CN" altLang="en-US"/>
              <a:t>三点</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3/3</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fontAlgn="auto">
              <a:lnSpc>
                <a:spcPct val="130000"/>
              </a:lnSpc>
              <a:buNone/>
            </a:pPr>
            <a:r>
              <a:rPr lang="en-US" altLang="zh-CN" sz="1800">
                <a:uFillTx/>
              </a:rPr>
              <a:t>We make the following contributions: (i) A video object detection method that samples static keyframes and predicts object motion for unseen future frames. (ii) Computational efficiency, as our method only extracts features for sampled static keyframes; (iii) Data efficiency, as we use sparse annotations only at the sampled keyframes, hallucinating motion in-between these sparse annotations. (iv) Our extensive experimental results on ImageNet-VID [58], EPIC KITCHENS-55 [11], YouTube-BoundingBoxes [56] and Waymo Open dataset [15] show that our approach improves accuracy over the state-of-the-art methods, while being faster at both training and inference time.</a:t>
            </a:r>
            <a:endParaRPr lang="en-US" altLang="zh-CN" sz="1800">
              <a:uFillTx/>
            </a:endParaRPr>
          </a:p>
        </p:txBody>
      </p:sp>
      <p:sp>
        <p:nvSpPr>
          <p:cNvPr id="4" name="文本框 3"/>
          <p:cNvSpPr txBox="1"/>
          <p:nvPr/>
        </p:nvSpPr>
        <p:spPr>
          <a:xfrm>
            <a:off x="8535670" y="1825625"/>
            <a:ext cx="3134360" cy="2306955"/>
          </a:xfrm>
          <a:prstGeom prst="rect">
            <a:avLst/>
          </a:prstGeom>
          <a:noFill/>
        </p:spPr>
        <p:txBody>
          <a:bodyPr wrap="square" rtlCol="0">
            <a:spAutoFit/>
          </a:bodyPr>
          <a:p>
            <a:r>
              <a:rPr lang="zh-CN" altLang="en-US"/>
              <a:t>说明文章</a:t>
            </a:r>
            <a:r>
              <a:rPr lang="zh-CN" altLang="en-US"/>
              <a:t>贡献：</a:t>
            </a:r>
            <a:endParaRPr lang="zh-CN" altLang="en-US"/>
          </a:p>
          <a:p>
            <a:r>
              <a:rPr lang="en-US" altLang="zh-CN"/>
              <a:t>1. </a:t>
            </a:r>
            <a:r>
              <a:rPr lang="zh-CN" altLang="en-US"/>
              <a:t>利用关键帧预测中间帧物体</a:t>
            </a:r>
            <a:r>
              <a:rPr lang="zh-CN" altLang="en-US"/>
              <a:t>位置</a:t>
            </a:r>
            <a:endParaRPr lang="zh-CN" altLang="en-US"/>
          </a:p>
          <a:p>
            <a:r>
              <a:rPr lang="en-US" altLang="zh-CN"/>
              <a:t>2. </a:t>
            </a:r>
            <a:r>
              <a:rPr lang="zh-CN" altLang="en-US"/>
              <a:t>计算效率高，只需要提取关键帧</a:t>
            </a:r>
            <a:r>
              <a:rPr lang="zh-CN" altLang="en-US"/>
              <a:t>特征</a:t>
            </a:r>
            <a:endParaRPr lang="zh-CN" altLang="en-US"/>
          </a:p>
          <a:p>
            <a:r>
              <a:rPr lang="en-US" altLang="zh-CN"/>
              <a:t>3. </a:t>
            </a:r>
            <a:r>
              <a:rPr lang="zh-CN" altLang="en-US"/>
              <a:t>标注效率高，允许稀疏</a:t>
            </a:r>
            <a:r>
              <a:rPr lang="zh-CN" altLang="en-US"/>
              <a:t>标注</a:t>
            </a:r>
            <a:endParaRPr lang="zh-CN" altLang="en-US"/>
          </a:p>
          <a:p>
            <a:r>
              <a:rPr lang="en-US" altLang="zh-CN"/>
              <a:t>4. </a:t>
            </a:r>
            <a:r>
              <a:rPr lang="zh-CN" altLang="en-US"/>
              <a:t>在多个数据集中表现</a:t>
            </a:r>
            <a:r>
              <a:rPr lang="zh-CN" altLang="en-US"/>
              <a:t>较好</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视频目标</a:t>
            </a:r>
            <a:r>
              <a:rPr lang="zh-CN" sz="2800"/>
              <a:t>检测</a:t>
            </a:r>
            <a:endParaRPr lang="zh-CN" sz="2800"/>
          </a:p>
        </p:txBody>
      </p:sp>
      <p:sp>
        <p:nvSpPr>
          <p:cNvPr id="3" name="内容占位符 2"/>
          <p:cNvSpPr>
            <a:spLocks noGrp="1"/>
          </p:cNvSpPr>
          <p:nvPr>
            <p:ph idx="1"/>
          </p:nvPr>
        </p:nvSpPr>
        <p:spPr/>
        <p:txBody>
          <a:bodyPr/>
          <a:p>
            <a:pPr fontAlgn="auto">
              <a:lnSpc>
                <a:spcPct val="150000"/>
              </a:lnSpc>
            </a:pPr>
            <a:r>
              <a:rPr lang="zh-CN" altLang="en-US" sz="2000"/>
              <a:t>任务：对视频帧进行目标</a:t>
            </a:r>
            <a:r>
              <a:rPr lang="zh-CN" altLang="en-US" sz="2000"/>
              <a:t>检测</a:t>
            </a:r>
            <a:endParaRPr lang="zh-CN" altLang="en-US" sz="2000"/>
          </a:p>
          <a:p>
            <a:pPr fontAlgn="auto">
              <a:lnSpc>
                <a:spcPct val="150000"/>
              </a:lnSpc>
            </a:pPr>
            <a:r>
              <a:rPr lang="zh-CN" altLang="en-US" sz="2000"/>
              <a:t>发现：时序连续性带来的帧</a:t>
            </a:r>
            <a:r>
              <a:rPr lang="zh-CN" altLang="en-US" sz="2000"/>
              <a:t>冗余</a:t>
            </a:r>
            <a:endParaRPr lang="zh-CN" altLang="en-US" sz="2000"/>
          </a:p>
          <a:p>
            <a:pPr fontAlgn="auto">
              <a:lnSpc>
                <a:spcPct val="150000"/>
              </a:lnSpc>
            </a:pPr>
            <a:r>
              <a:rPr lang="zh-CN" altLang="en-US" sz="2000"/>
              <a:t>方法：利用少数关键帧预测目标的</a:t>
            </a:r>
            <a:r>
              <a:rPr lang="zh-CN" altLang="en-US" sz="2000"/>
              <a:t>运动轨迹</a:t>
            </a:r>
            <a:endParaRPr lang="zh-CN" altLang="en-US" sz="2000"/>
          </a:p>
          <a:p>
            <a:pPr lvl="1" fontAlgn="auto">
              <a:lnSpc>
                <a:spcPct val="150000"/>
              </a:lnSpc>
            </a:pPr>
            <a:r>
              <a:rPr lang="zh-CN" altLang="en-US" sz="1710"/>
              <a:t>运动轨迹：连续</a:t>
            </a:r>
            <a:r>
              <a:rPr lang="en-US" altLang="zh-CN" sz="1710"/>
              <a:t> T </a:t>
            </a:r>
            <a:r>
              <a:rPr lang="zh-CN" altLang="en-US" sz="1710"/>
              <a:t>帧物体</a:t>
            </a:r>
            <a:r>
              <a:rPr lang="zh-CN" altLang="en-US" sz="1710"/>
              <a:t>位置</a:t>
            </a:r>
            <a:endParaRPr lang="zh-CN" altLang="en-US" sz="1710"/>
          </a:p>
        </p:txBody>
      </p:sp>
      <p:pic>
        <p:nvPicPr>
          <p:cNvPr id="4" name="图片 3"/>
          <p:cNvPicPr>
            <a:picLocks noChangeAspect="1"/>
          </p:cNvPicPr>
          <p:nvPr>
            <p:custDataLst>
              <p:tags r:id="rId1"/>
            </p:custDataLst>
          </p:nvPr>
        </p:nvPicPr>
        <p:blipFill>
          <a:blip r:embed="rId2"/>
          <a:stretch>
            <a:fillRect/>
          </a:stretch>
        </p:blipFill>
        <p:spPr>
          <a:xfrm>
            <a:off x="6436360" y="2774315"/>
            <a:ext cx="4591050" cy="2901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网络</a:t>
            </a:r>
            <a:r>
              <a:rPr lang="zh-CN" sz="2800"/>
              <a:t>框架</a:t>
            </a:r>
            <a:endParaRPr lang="zh-CN" sz="2800"/>
          </a:p>
        </p:txBody>
      </p:sp>
      <p:sp>
        <p:nvSpPr>
          <p:cNvPr id="3" name="内容占位符 2"/>
          <p:cNvSpPr>
            <a:spLocks noGrp="1"/>
          </p:cNvSpPr>
          <p:nvPr>
            <p:ph idx="1"/>
          </p:nvPr>
        </p:nvSpPr>
        <p:spPr/>
        <p:txBody>
          <a:bodyPr/>
          <a:p>
            <a:pPr fontAlgn="auto">
              <a:lnSpc>
                <a:spcPct val="150000"/>
              </a:lnSpc>
            </a:pPr>
            <a:r>
              <a:rPr lang="zh-CN" altLang="en-US" sz="2000"/>
              <a:t>关键帧目标检测</a:t>
            </a:r>
            <a:r>
              <a:rPr lang="en-US" altLang="zh-CN" sz="2000"/>
              <a:t>+</a:t>
            </a:r>
            <a:r>
              <a:rPr lang="zh-CN" altLang="en-US" sz="2000"/>
              <a:t>目标轨迹</a:t>
            </a:r>
            <a:r>
              <a:rPr lang="zh-CN" altLang="en-US" sz="2000"/>
              <a:t>预测</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1133475" y="3281045"/>
            <a:ext cx="9925050" cy="2749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关键帧</a:t>
            </a:r>
            <a:r>
              <a:rPr lang="zh-CN" sz="2800"/>
              <a:t>目标检测</a:t>
            </a:r>
            <a:endParaRPr lang="zh-CN" sz="2800"/>
          </a:p>
        </p:txBody>
      </p:sp>
      <p:sp>
        <p:nvSpPr>
          <p:cNvPr id="3" name="内容占位符 2"/>
          <p:cNvSpPr>
            <a:spLocks noGrp="1"/>
          </p:cNvSpPr>
          <p:nvPr>
            <p:ph idx="1"/>
          </p:nvPr>
        </p:nvSpPr>
        <p:spPr/>
        <p:txBody>
          <a:bodyPr/>
          <a:p>
            <a:pPr fontAlgn="auto">
              <a:lnSpc>
                <a:spcPct val="150000"/>
              </a:lnSpc>
            </a:pPr>
            <a:r>
              <a:rPr lang="zh-CN" altLang="en-US" sz="2000"/>
              <a:t>检测框、检测框类别、检测框</a:t>
            </a:r>
            <a:r>
              <a:rPr lang="zh-CN" altLang="en-US" sz="2000"/>
              <a:t>特征</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1133475" y="3281045"/>
            <a:ext cx="9925050" cy="2749550"/>
          </a:xfrm>
          <a:prstGeom prst="rect">
            <a:avLst/>
          </a:prstGeom>
        </p:spPr>
      </p:pic>
      <p:sp>
        <p:nvSpPr>
          <p:cNvPr id="4" name="圆角矩形 3"/>
          <p:cNvSpPr/>
          <p:nvPr/>
        </p:nvSpPr>
        <p:spPr>
          <a:xfrm>
            <a:off x="1118235" y="3448685"/>
            <a:ext cx="4614545" cy="2547620"/>
          </a:xfrm>
          <a:prstGeom prst="round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目标轨迹</a:t>
            </a:r>
            <a:r>
              <a:rPr lang="zh-CN" sz="2800"/>
              <a:t>预测</a:t>
            </a:r>
            <a:endParaRPr lang="zh-CN" sz="2800"/>
          </a:p>
        </p:txBody>
      </p:sp>
      <p:sp>
        <p:nvSpPr>
          <p:cNvPr id="3" name="内容占位符 2"/>
          <p:cNvSpPr>
            <a:spLocks noGrp="1"/>
          </p:cNvSpPr>
          <p:nvPr>
            <p:ph idx="1"/>
          </p:nvPr>
        </p:nvSpPr>
        <p:spPr/>
        <p:txBody>
          <a:bodyPr/>
          <a:p>
            <a:pPr fontAlgn="auto">
              <a:lnSpc>
                <a:spcPct val="150000"/>
              </a:lnSpc>
            </a:pPr>
            <a:r>
              <a:rPr lang="zh-CN" altLang="en-US" sz="2000"/>
              <a:t>输入：序号向量</a:t>
            </a:r>
            <a:r>
              <a:rPr lang="en-US" altLang="zh-CN" sz="2000"/>
              <a:t> + </a:t>
            </a:r>
            <a:r>
              <a:rPr lang="zh-CN" altLang="en-US" sz="2000"/>
              <a:t>检测框位置</a:t>
            </a:r>
            <a:r>
              <a:rPr lang="en-US" altLang="zh-CN" sz="2000"/>
              <a:t> </a:t>
            </a:r>
            <a:r>
              <a:rPr lang="zh-CN" altLang="en-US" sz="2000"/>
              <a:t>×</a:t>
            </a:r>
            <a:r>
              <a:rPr lang="en-US" altLang="zh-CN" sz="2000"/>
              <a:t> T + </a:t>
            </a:r>
            <a:r>
              <a:rPr lang="zh-CN" altLang="en-US" sz="2000"/>
              <a:t>检测框特征</a:t>
            </a:r>
            <a:r>
              <a:rPr lang="en-US" altLang="zh-CN" sz="2000"/>
              <a:t> </a:t>
            </a:r>
            <a:r>
              <a:rPr lang="zh-CN" altLang="en-US" sz="2000"/>
              <a:t>×</a:t>
            </a:r>
            <a:r>
              <a:rPr lang="en-US" altLang="zh-CN" sz="2000"/>
              <a:t> T</a:t>
            </a:r>
            <a:endParaRPr lang="en-US" altLang="zh-CN" sz="2000"/>
          </a:p>
          <a:p>
            <a:pPr fontAlgn="auto">
              <a:lnSpc>
                <a:spcPct val="150000"/>
              </a:lnSpc>
            </a:pPr>
            <a:r>
              <a:rPr lang="zh-CN" altLang="en-US" sz="2000"/>
              <a:t>输出：当前帧中</a:t>
            </a:r>
            <a:r>
              <a:rPr lang="en-US" altLang="zh-CN" sz="2000"/>
              <a:t> N </a:t>
            </a:r>
            <a:r>
              <a:rPr lang="zh-CN" altLang="en-US" sz="2000"/>
              <a:t>个检测框的后续位置</a:t>
            </a:r>
            <a:r>
              <a:rPr lang="en-US" altLang="zh-CN" sz="2000"/>
              <a:t> N</a:t>
            </a:r>
            <a:r>
              <a:rPr lang="zh-CN" altLang="en-US" sz="2000"/>
              <a:t>×</a:t>
            </a:r>
            <a:r>
              <a:rPr lang="en-US" altLang="zh-CN" sz="2000"/>
              <a:t>T</a:t>
            </a:r>
            <a:r>
              <a:rPr lang="zh-CN" altLang="en-US" sz="2000"/>
              <a:t>×</a:t>
            </a:r>
            <a:r>
              <a:rPr lang="en-US" altLang="zh-CN" sz="2000"/>
              <a:t>4</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1133475" y="3281045"/>
            <a:ext cx="9925050" cy="2749550"/>
          </a:xfrm>
          <a:prstGeom prst="rect">
            <a:avLst/>
          </a:prstGeom>
        </p:spPr>
      </p:pic>
      <p:sp>
        <p:nvSpPr>
          <p:cNvPr id="4" name="圆角矩形 3"/>
          <p:cNvSpPr/>
          <p:nvPr/>
        </p:nvSpPr>
        <p:spPr>
          <a:xfrm>
            <a:off x="5686425" y="3343910"/>
            <a:ext cx="5467985" cy="2547620"/>
          </a:xfrm>
          <a:prstGeom prst="round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损失函数</a:t>
            </a:r>
            <a:endParaRPr lang="zh-CN" sz="2800"/>
          </a:p>
        </p:txBody>
      </p:sp>
      <p:sp>
        <p:nvSpPr>
          <p:cNvPr id="3" name="内容占位符 2"/>
          <p:cNvSpPr>
            <a:spLocks noGrp="1"/>
          </p:cNvSpPr>
          <p:nvPr>
            <p:ph idx="1"/>
          </p:nvPr>
        </p:nvSpPr>
        <p:spPr/>
        <p:txBody>
          <a:bodyPr/>
          <a:p>
            <a:pPr fontAlgn="auto">
              <a:lnSpc>
                <a:spcPct val="150000"/>
              </a:lnSpc>
            </a:pPr>
            <a:r>
              <a:rPr lang="zh-CN" altLang="en-US" sz="2000"/>
              <a:t>约束后续</a:t>
            </a:r>
            <a:r>
              <a:rPr lang="en-US" altLang="zh-CN" sz="2000"/>
              <a:t> T </a:t>
            </a:r>
            <a:r>
              <a:rPr lang="zh-CN" altLang="en-US" sz="2000"/>
              <a:t>帧的检测框预测</a:t>
            </a:r>
            <a:r>
              <a:rPr lang="zh-CN" altLang="en-US" sz="2000"/>
              <a:t>正确：</a:t>
            </a:r>
            <a:endParaRPr lang="zh-CN" altLang="en-US" sz="2000"/>
          </a:p>
          <a:p>
            <a:pPr fontAlgn="auto">
              <a:lnSpc>
                <a:spcPct val="150000"/>
              </a:lnSpc>
            </a:pPr>
            <a:endParaRPr lang="zh-CN" altLang="en-US" sz="2000"/>
          </a:p>
          <a:p>
            <a:pPr fontAlgn="auto">
              <a:lnSpc>
                <a:spcPct val="150000"/>
              </a:lnSpc>
            </a:pPr>
            <a:r>
              <a:rPr lang="zh-CN" altLang="en-US" sz="2000"/>
              <a:t>约束后续</a:t>
            </a:r>
            <a:r>
              <a:rPr lang="en-US" altLang="zh-CN" sz="2000"/>
              <a:t> T </a:t>
            </a:r>
            <a:r>
              <a:rPr lang="zh-CN" altLang="en-US" sz="2000"/>
              <a:t>帧中目标的位置连续</a:t>
            </a:r>
            <a:r>
              <a:rPr lang="zh-CN" altLang="en-US" sz="2000"/>
              <a:t>变化：</a:t>
            </a:r>
            <a:endParaRPr lang="zh-CN" altLang="en-US" sz="2000"/>
          </a:p>
          <a:p>
            <a:pPr fontAlgn="auto">
              <a:lnSpc>
                <a:spcPct val="150000"/>
              </a:lnSpc>
            </a:pPr>
            <a:endParaRPr lang="zh-CN" altLang="en-US" sz="2000"/>
          </a:p>
          <a:p>
            <a:pPr fontAlgn="auto">
              <a:lnSpc>
                <a:spcPct val="150000"/>
              </a:lnSpc>
            </a:pPr>
            <a:r>
              <a:rPr lang="zh-CN" altLang="en-US" sz="2000"/>
              <a:t>如果预测检测框，则上述约束相同，故约束检测框变化</a:t>
            </a:r>
            <a:r>
              <a:rPr lang="zh-CN" altLang="en-US" sz="2000"/>
              <a:t>值</a:t>
            </a:r>
            <a:endParaRPr lang="zh-CN" altLang="en-US" sz="2000"/>
          </a:p>
          <a:p>
            <a:pPr fontAlgn="auto">
              <a:lnSpc>
                <a:spcPct val="150000"/>
              </a:lnSpc>
            </a:pPr>
            <a:r>
              <a:rPr lang="zh-CN" altLang="en-US" sz="2000"/>
              <a:t>修改第一个</a:t>
            </a:r>
            <a:r>
              <a:rPr lang="zh-CN" altLang="en-US" sz="2000"/>
              <a:t>约束：</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4994275" y="1750060"/>
            <a:ext cx="5130800" cy="86360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5539105" y="2886075"/>
            <a:ext cx="5314950" cy="89535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7105015" y="3954145"/>
            <a:ext cx="3702050" cy="30480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3362325" y="4673600"/>
            <a:ext cx="4140200" cy="844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稀疏标记</a:t>
            </a:r>
            <a:r>
              <a:rPr lang="zh-CN" sz="2800"/>
              <a:t>情况</a:t>
            </a:r>
            <a:endParaRPr lang="zh-CN" sz="2800"/>
          </a:p>
        </p:txBody>
      </p:sp>
      <p:sp>
        <p:nvSpPr>
          <p:cNvPr id="3" name="内容占位符 2"/>
          <p:cNvSpPr>
            <a:spLocks noGrp="1"/>
          </p:cNvSpPr>
          <p:nvPr>
            <p:ph idx="1"/>
          </p:nvPr>
        </p:nvSpPr>
        <p:spPr/>
        <p:txBody>
          <a:bodyPr/>
          <a:p>
            <a:pPr fontAlgn="auto">
              <a:lnSpc>
                <a:spcPct val="150000"/>
              </a:lnSpc>
            </a:pPr>
            <a:r>
              <a:rPr lang="zh-CN" altLang="en-US" sz="2000"/>
              <a:t>稀疏标记：只有关键帧检测框</a:t>
            </a:r>
            <a:r>
              <a:rPr lang="en-US" altLang="zh-CN" sz="2000"/>
              <a:t>GT</a:t>
            </a:r>
            <a:r>
              <a:rPr lang="zh-CN" altLang="en-US" sz="2000"/>
              <a:t>，无中间帧检测框</a:t>
            </a:r>
            <a:r>
              <a:rPr lang="en-US" altLang="zh-CN" sz="2000"/>
              <a:t>GT</a:t>
            </a:r>
            <a:endParaRPr lang="en-US" altLang="zh-CN" sz="2000"/>
          </a:p>
          <a:p>
            <a:pPr fontAlgn="auto">
              <a:lnSpc>
                <a:spcPct val="150000"/>
              </a:lnSpc>
            </a:pPr>
            <a:r>
              <a:rPr lang="zh-CN" altLang="en-US" sz="2000"/>
              <a:t>利用线性插值或抛物线在两关键帧间生成运动</a:t>
            </a:r>
            <a:r>
              <a:rPr lang="zh-CN" altLang="en-US" sz="2000"/>
              <a:t>伪标签</a:t>
            </a:r>
            <a:endParaRPr lang="zh-CN" altLang="en-US" sz="2000"/>
          </a:p>
          <a:p>
            <a:pPr fontAlgn="auto">
              <a:lnSpc>
                <a:spcPct val="150000"/>
              </a:lnSpc>
            </a:pPr>
            <a:endParaRPr lang="zh-CN" altLang="en-US" sz="2000"/>
          </a:p>
          <a:p>
            <a:pPr fontAlgn="auto">
              <a:lnSpc>
                <a:spcPct val="150000"/>
              </a:lnSpc>
            </a:pPr>
            <a:r>
              <a:rPr lang="zh-CN" altLang="en-US" sz="2000"/>
              <a:t>利用伪标签对轨迹进行</a:t>
            </a:r>
            <a:r>
              <a:rPr lang="zh-CN" altLang="en-US" sz="2000"/>
              <a:t>约束</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4345940" y="3117850"/>
            <a:ext cx="3473450" cy="311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方法有效性验证</a:t>
            </a:r>
            <a:r>
              <a:rPr lang="zh-CN" sz="2800"/>
              <a:t>实验</a:t>
            </a:r>
            <a:endParaRPr lang="zh-CN" sz="2800"/>
          </a:p>
        </p:txBody>
      </p:sp>
      <p:sp>
        <p:nvSpPr>
          <p:cNvPr id="3" name="内容占位符 2"/>
          <p:cNvSpPr>
            <a:spLocks noGrp="1"/>
          </p:cNvSpPr>
          <p:nvPr>
            <p:ph idx="1"/>
          </p:nvPr>
        </p:nvSpPr>
        <p:spPr/>
        <p:txBody>
          <a:bodyPr/>
          <a:p>
            <a:pPr fontAlgn="auto">
              <a:lnSpc>
                <a:spcPct val="150000"/>
              </a:lnSpc>
            </a:pPr>
            <a:r>
              <a:rPr lang="zh-CN" altLang="en-US" sz="2000"/>
              <a:t>数据集：组合</a:t>
            </a:r>
            <a:r>
              <a:rPr lang="en-US" altLang="zh-CN" sz="2000"/>
              <a:t> MNIST </a:t>
            </a:r>
            <a:r>
              <a:rPr lang="zh-CN" altLang="en-US" sz="2000"/>
              <a:t>数据集与线性运动生成数据集</a:t>
            </a:r>
            <a:r>
              <a:rPr lang="en-US" altLang="zh-CN" sz="2000"/>
              <a:t> </a:t>
            </a:r>
            <a:r>
              <a:rPr lang="zh-CN" altLang="en-US" sz="2000"/>
              <a:t>MovingDigits</a:t>
            </a:r>
            <a:endParaRPr lang="zh-CN" altLang="en-US" sz="2000"/>
          </a:p>
          <a:p>
            <a:pPr fontAlgn="auto">
              <a:lnSpc>
                <a:spcPct val="150000"/>
              </a:lnSpc>
            </a:pPr>
            <a:r>
              <a:rPr lang="zh-CN" altLang="en-US" sz="2000"/>
              <a:t>轨迹预测</a:t>
            </a:r>
            <a:r>
              <a:rPr lang="en-US" altLang="zh-CN" sz="2000"/>
              <a:t> IOU </a:t>
            </a:r>
            <a:r>
              <a:rPr lang="zh-CN" altLang="en-US" sz="2000"/>
              <a:t>为</a:t>
            </a:r>
            <a:r>
              <a:rPr lang="en-US" altLang="zh-CN" sz="2000"/>
              <a:t> 0.95</a:t>
            </a:r>
            <a:r>
              <a:rPr lang="zh-CN" altLang="en-US" sz="2000"/>
              <a:t>，可以较好预测数字</a:t>
            </a:r>
            <a:r>
              <a:rPr lang="zh-CN" altLang="en-US" sz="2000"/>
              <a:t>轨迹</a:t>
            </a:r>
            <a:endParaRPr lang="zh-CN" altLang="en-US" sz="2000"/>
          </a:p>
          <a:p>
            <a:pPr fontAlgn="auto">
              <a:lnSpc>
                <a:spcPct val="150000"/>
              </a:lnSpc>
            </a:pPr>
            <a:r>
              <a:rPr lang="zh-CN" altLang="en-US" sz="2000"/>
              <a:t>意外之喜：轨迹约束会提升关键帧检测</a:t>
            </a:r>
            <a:r>
              <a:rPr lang="zh-CN" altLang="en-US" sz="2000"/>
              <a:t>性能</a:t>
            </a:r>
            <a:endParaRPr lang="zh-CN" altLang="en-US" sz="2000"/>
          </a:p>
        </p:txBody>
      </p:sp>
      <p:pic>
        <p:nvPicPr>
          <p:cNvPr id="6" name="图片 5"/>
          <p:cNvPicPr>
            <a:picLocks noChangeAspect="1"/>
          </p:cNvPicPr>
          <p:nvPr>
            <p:custDataLst>
              <p:tags r:id="rId1"/>
            </p:custDataLst>
          </p:nvPr>
        </p:nvPicPr>
        <p:blipFill>
          <a:blip r:embed="rId2"/>
          <a:stretch>
            <a:fillRect/>
          </a:stretch>
        </p:blipFill>
        <p:spPr>
          <a:xfrm>
            <a:off x="6657975" y="2837815"/>
            <a:ext cx="4648200" cy="329565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1815465" y="4067175"/>
            <a:ext cx="3600450" cy="1276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损失函数消融</a:t>
            </a:r>
            <a:r>
              <a:rPr lang="zh-CN" sz="2800"/>
              <a:t>实验</a:t>
            </a:r>
            <a:endParaRPr lang="zh-CN" sz="2800"/>
          </a:p>
        </p:txBody>
      </p:sp>
      <p:sp>
        <p:nvSpPr>
          <p:cNvPr id="3" name="内容占位符 2"/>
          <p:cNvSpPr>
            <a:spLocks noGrp="1"/>
          </p:cNvSpPr>
          <p:nvPr>
            <p:ph idx="1"/>
          </p:nvPr>
        </p:nvSpPr>
        <p:spPr/>
        <p:txBody>
          <a:bodyPr/>
          <a:p>
            <a:pPr fontAlgn="auto">
              <a:lnSpc>
                <a:spcPct val="150000"/>
              </a:lnSpc>
            </a:pPr>
            <a:r>
              <a:rPr lang="zh-CN" altLang="en-US" sz="2000"/>
              <a:t>数据集：ImageNet VID</a:t>
            </a:r>
            <a:r>
              <a:rPr lang="en-US" altLang="zh-CN" sz="2000"/>
              <a:t> </a:t>
            </a:r>
            <a:r>
              <a:rPr lang="zh-CN" altLang="en-US" sz="2000"/>
              <a:t>子集</a:t>
            </a:r>
            <a:endParaRPr lang="zh-CN" altLang="en-US" sz="2000"/>
          </a:p>
          <a:p>
            <a:pPr fontAlgn="auto">
              <a:lnSpc>
                <a:spcPct val="150000"/>
              </a:lnSpc>
            </a:pPr>
            <a:r>
              <a:rPr lang="zh-CN" altLang="en-US" sz="2000"/>
              <a:t>检测框约束未考虑</a:t>
            </a:r>
            <a:r>
              <a:rPr lang="zh-CN" altLang="en-US" sz="2000"/>
              <a:t>连续性</a:t>
            </a:r>
            <a:endParaRPr lang="zh-CN" altLang="en-US" sz="2000"/>
          </a:p>
          <a:p>
            <a:pPr fontAlgn="auto">
              <a:lnSpc>
                <a:spcPct val="150000"/>
              </a:lnSpc>
            </a:pPr>
            <a:r>
              <a:rPr lang="zh-CN" altLang="en-US" sz="2000"/>
              <a:t>连续性约束会累计预测</a:t>
            </a:r>
            <a:r>
              <a:rPr lang="zh-CN" altLang="en-US" sz="2000"/>
              <a:t>偏差</a:t>
            </a:r>
            <a:endParaRPr lang="zh-CN" altLang="en-US" sz="2000"/>
          </a:p>
          <a:p>
            <a:pPr fontAlgn="auto">
              <a:lnSpc>
                <a:spcPct val="150000"/>
              </a:lnSpc>
            </a:pP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6428740" y="1268730"/>
            <a:ext cx="4487545" cy="75501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437630" y="2178050"/>
            <a:ext cx="4648200" cy="782955"/>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6443980" y="3128010"/>
            <a:ext cx="3620770" cy="73850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1532890" y="3903345"/>
            <a:ext cx="3257550" cy="1816100"/>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6299835" y="4165600"/>
            <a:ext cx="4616450" cy="147320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COMMONDATA" val="eyJoZGlkIjoiY2M4ZGEyY2JhZjg2NGIwNDY2Y2Y5ZDEyMWIzNjg1ZmI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4338</Words>
  <Application>WPS 演示</Application>
  <PresentationFormat>宽屏</PresentationFormat>
  <Paragraphs>92</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Arial</vt:lpstr>
      <vt:lpstr>宋体</vt:lpstr>
      <vt:lpstr>Wingdings</vt:lpstr>
      <vt:lpstr>微软雅黑</vt:lpstr>
      <vt:lpstr>Arial Unicode MS</vt:lpstr>
      <vt:lpstr>Calibri</vt:lpstr>
      <vt:lpstr>Office 主题</vt:lpstr>
      <vt:lpstr>PowerPoint 演示文稿</vt:lpstr>
      <vt:lpstr>半监督时间动作定位</vt:lpstr>
      <vt:lpstr>视频目标检测</vt:lpstr>
      <vt:lpstr>网络框架</vt:lpstr>
      <vt:lpstr>关键帧目标检测</vt:lpstr>
      <vt:lpstr>目标轨迹预测</vt:lpstr>
      <vt:lpstr>损失函数</vt:lpstr>
      <vt:lpstr>稀疏标记情况</vt:lpstr>
      <vt:lpstr>方法有效性验证实验</vt:lpstr>
      <vt:lpstr>损失函数消融实验</vt:lpstr>
      <vt:lpstr>可视化</vt:lpstr>
      <vt:lpstr>Abstract</vt:lpstr>
      <vt:lpstr>Abstract</vt:lpstr>
      <vt:lpstr>Introduction 1/7</vt:lpstr>
      <vt:lpstr>Introduction 1/3</vt:lpstr>
      <vt:lpstr>Introduction 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YYF</dc:creator>
  <cp:lastModifiedBy>AceYang</cp:lastModifiedBy>
  <cp:revision>210</cp:revision>
  <dcterms:created xsi:type="dcterms:W3CDTF">2023-07-13T07:37:00Z</dcterms:created>
  <dcterms:modified xsi:type="dcterms:W3CDTF">2024-01-03T14:12:24Z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1BDAECA411B24F32919B74E4F8EAA293_12</vt:lpwstr>
  </property>
  <property fmtid="{D5CDD505-2E9C-101B-9397-08002B2CF9AE}" pid="3" name="KSOProductBuildVer">
    <vt:lpwstr>2052-12.1.0.16120</vt:lpwstr>
  </property>
</Properties>
</file>