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28" r:id="rId3"/>
    <p:sldId id="388" r:id="rId4"/>
    <p:sldId id="390" r:id="rId5"/>
    <p:sldId id="391" r:id="rId6"/>
    <p:sldId id="392" r:id="rId7"/>
    <p:sldId id="394" r:id="rId8"/>
    <p:sldId id="267" r:id="rId9"/>
    <p:sldId id="395" r:id="rId10"/>
    <p:sldId id="268" r:id="rId11"/>
    <p:sldId id="396" r:id="rId12"/>
    <p:sldId id="398" r:id="rId13"/>
    <p:sldId id="399" r:id="rId14"/>
    <p:sldId id="361" r:id="rId15"/>
    <p:sldId id="400" r:id="rId16"/>
    <p:sldId id="401" r:id="rId17"/>
    <p:sldId id="348" r:id="rId18"/>
    <p:sldId id="326" r:id="rId19"/>
    <p:sldId id="402" r:id="rId20"/>
    <p:sldId id="403" r:id="rId21"/>
    <p:sldId id="404" r:id="rId22"/>
    <p:sldId id="405" r:id="rId23"/>
    <p:sldId id="362" r:id="rId24"/>
    <p:sldId id="357" r:id="rId25"/>
    <p:sldId id="284" r:id="rId26"/>
    <p:sldId id="257" r:id="rId27"/>
    <p:sldId id="406" r:id="rId28"/>
    <p:sldId id="285" r:id="rId29"/>
    <p:sldId id="407" r:id="rId30"/>
    <p:sldId id="408" r:id="rId31"/>
    <p:sldId id="409" r:id="rId32"/>
    <p:sldId id="410" r:id="rId33"/>
    <p:sldId id="411" r:id="rId34"/>
    <p:sldId id="412" r:id="rId35"/>
    <p:sldId id="413" r:id="rId36"/>
    <p:sldId id="329" r:id="rId37"/>
    <p:sldId id="414"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琦玥 李" initials="琦玥" lastIdx="2" clrIdx="0">
    <p:extLst>
      <p:ext uri="{19B8F6BF-5375-455C-9EA6-DF929625EA0E}">
        <p15:presenceInfo xmlns:p15="http://schemas.microsoft.com/office/powerpoint/2012/main" userId="ee7015cbc0615b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3019" autoAdjust="0"/>
  </p:normalViewPr>
  <p:slideViewPr>
    <p:cSldViewPr snapToGrid="0">
      <p:cViewPr varScale="1">
        <p:scale>
          <a:sx n="72" d="100"/>
          <a:sy n="72" d="100"/>
        </p:scale>
        <p:origin x="100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A9E4A-0759-4964-9856-65C32428782C}" type="datetimeFigureOut">
              <a:rPr lang="zh-CN" altLang="en-US" smtClean="0"/>
              <a:t>2023/10/27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ABA14-E4A8-40DA-B7B0-41950E132D30}" type="slidenum">
              <a:rPr lang="zh-CN" altLang="en-US" smtClean="0"/>
              <a:t>‹#›</a:t>
            </a:fld>
            <a:endParaRPr lang="zh-CN" altLang="en-US"/>
          </a:p>
        </p:txBody>
      </p:sp>
    </p:spTree>
    <p:extLst>
      <p:ext uri="{BB962C8B-B14F-4D97-AF65-F5344CB8AC3E}">
        <p14:creationId xmlns:p14="http://schemas.microsoft.com/office/powerpoint/2010/main" val="188101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WTAL:</a:t>
            </a:r>
            <a:r>
              <a:rPr lang="zh-CN" altLang="en-US" dirty="0"/>
              <a:t>弱监督时间动作定位</a:t>
            </a:r>
            <a:endParaRPr lang="en-US" altLang="zh-CN" dirty="0"/>
          </a:p>
          <a:p>
            <a:r>
              <a:rPr lang="zh-CN" altLang="en-US" dirty="0"/>
              <a:t>大规模数据集</a:t>
            </a:r>
            <a:r>
              <a:rPr lang="en-US" altLang="zh-CN" dirty="0"/>
              <a:t>——</a:t>
            </a:r>
            <a:r>
              <a:rPr lang="zh-CN" altLang="en-US" dirty="0"/>
              <a:t>在其他数据集上预训练网络提取特征</a:t>
            </a:r>
            <a:r>
              <a:rPr lang="en-US" altLang="zh-CN" dirty="0"/>
              <a:t>——</a:t>
            </a:r>
            <a:r>
              <a:rPr lang="zh-CN" altLang="en-US" dirty="0"/>
              <a:t>不适合</a:t>
            </a:r>
            <a:r>
              <a:rPr lang="en-US" altLang="zh-CN" dirty="0"/>
              <a:t>!</a:t>
            </a:r>
          </a:p>
          <a:p>
            <a:r>
              <a:rPr lang="zh-CN" altLang="en-US" dirty="0"/>
              <a:t>特征增强</a:t>
            </a:r>
            <a:r>
              <a:rPr lang="en-US" altLang="zh-CN" dirty="0"/>
              <a:t>——</a:t>
            </a:r>
            <a:r>
              <a:rPr lang="zh-CN" altLang="en-US" dirty="0"/>
              <a:t>对片段之间的时间关系进行建模</a:t>
            </a:r>
            <a:endParaRPr lang="en-US" altLang="zh-CN" dirty="0"/>
          </a:p>
          <a:p>
            <a:r>
              <a:rPr lang="zh-CN" altLang="en-US" dirty="0"/>
              <a:t>然而，模棱两可的片段传递矛盾的信息</a:t>
            </a:r>
            <a:endParaRPr lang="en-US" altLang="zh-CN" dirty="0"/>
          </a:p>
          <a:p>
            <a:r>
              <a:rPr lang="zh-CN" altLang="en-US" dirty="0"/>
              <a:t>减少链接片段的可辨别性</a:t>
            </a:r>
          </a:p>
        </p:txBody>
      </p:sp>
      <p:sp>
        <p:nvSpPr>
          <p:cNvPr id="4" name="灯片编号占位符 3"/>
          <p:cNvSpPr>
            <a:spLocks noGrp="1"/>
          </p:cNvSpPr>
          <p:nvPr>
            <p:ph type="sldNum" sz="quarter" idx="5"/>
          </p:nvPr>
        </p:nvSpPr>
        <p:spPr/>
        <p:txBody>
          <a:bodyPr/>
          <a:lstStyle/>
          <a:p>
            <a:fld id="{722ABA14-E4A8-40DA-B7B0-41950E132D30}" type="slidenum">
              <a:rPr lang="zh-CN" altLang="en-US" smtClean="0"/>
              <a:t>2</a:t>
            </a:fld>
            <a:endParaRPr lang="zh-CN" altLang="en-US"/>
          </a:p>
        </p:txBody>
      </p:sp>
    </p:spTree>
    <p:extLst>
      <p:ext uri="{BB962C8B-B14F-4D97-AF65-F5344CB8AC3E}">
        <p14:creationId xmlns:p14="http://schemas.microsoft.com/office/powerpoint/2010/main" val="1927188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comments</a:t>
            </a:r>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16</a:t>
            </a:fld>
            <a:endParaRPr lang="zh-CN" altLang="en-US"/>
          </a:p>
        </p:txBody>
      </p:sp>
    </p:spTree>
    <p:extLst>
      <p:ext uri="{BB962C8B-B14F-4D97-AF65-F5344CB8AC3E}">
        <p14:creationId xmlns:p14="http://schemas.microsoft.com/office/powerpoint/2010/main" val="67218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GCN</a:t>
            </a:r>
            <a:r>
              <a:rPr lang="zh-CN" altLang="en-US" dirty="0"/>
              <a:t>倾向于将所有片段级特征转换为接近分类任务的动作特征 </a:t>
            </a:r>
            <a:r>
              <a:rPr lang="en-US" altLang="zh-CN" dirty="0"/>
              <a:t>-- </a:t>
            </a:r>
            <a:r>
              <a:rPr lang="zh-CN" altLang="en-US" dirty="0"/>
              <a:t>驱动模型追求分类性能，导致使用混沌特征的定位较差</a:t>
            </a:r>
            <a:endParaRPr lang="en-US" altLang="zh-CN" dirty="0"/>
          </a:p>
          <a:p>
            <a:r>
              <a:rPr lang="zh-CN" altLang="en-US" dirty="0"/>
              <a:t>希望</a:t>
            </a:r>
            <a:r>
              <a:rPr lang="en-US" altLang="zh-CN" dirty="0"/>
              <a:t>:</a:t>
            </a:r>
            <a:r>
              <a:rPr lang="zh-CN" altLang="en-US" dirty="0"/>
              <a:t>通过</a:t>
            </a:r>
            <a:r>
              <a:rPr lang="en-US" altLang="zh-CN" dirty="0"/>
              <a:t>DDG-Net</a:t>
            </a:r>
            <a:r>
              <a:rPr lang="zh-CN" altLang="en-US" dirty="0"/>
              <a:t>，最具区分性的表征保持不变，因为它们很容易被识别</a:t>
            </a:r>
            <a:r>
              <a:rPr lang="en-US" altLang="zh-CN" dirty="0"/>
              <a:t>——</a:t>
            </a:r>
            <a:r>
              <a:rPr lang="zh-CN" altLang="en-US" dirty="0"/>
              <a:t>很难</a:t>
            </a:r>
            <a:r>
              <a:rPr lang="en-US" altLang="zh-CN" dirty="0"/>
              <a:t>!</a:t>
            </a:r>
          </a:p>
          <a:p>
            <a:r>
              <a:rPr lang="zh-CN" altLang="en-US" dirty="0"/>
              <a:t>惩罚图平均特征和图卷积特征之间的距离，以实现相同的功能</a:t>
            </a:r>
          </a:p>
        </p:txBody>
      </p:sp>
      <p:sp>
        <p:nvSpPr>
          <p:cNvPr id="4" name="灯片编号占位符 3"/>
          <p:cNvSpPr>
            <a:spLocks noGrp="1"/>
          </p:cNvSpPr>
          <p:nvPr>
            <p:ph type="sldNum" sz="quarter" idx="5"/>
          </p:nvPr>
        </p:nvSpPr>
        <p:spPr/>
        <p:txBody>
          <a:bodyPr/>
          <a:lstStyle/>
          <a:p>
            <a:fld id="{722ABA14-E4A8-40DA-B7B0-41950E132D30}" type="slidenum">
              <a:rPr lang="zh-CN" altLang="en-US" smtClean="0"/>
              <a:t>17</a:t>
            </a:fld>
            <a:endParaRPr lang="zh-CN" altLang="en-US"/>
          </a:p>
        </p:txBody>
      </p:sp>
    </p:spTree>
    <p:extLst>
      <p:ext uri="{BB962C8B-B14F-4D97-AF65-F5344CB8AC3E}">
        <p14:creationId xmlns:p14="http://schemas.microsoft.com/office/powerpoint/2010/main" val="1331101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18</a:t>
            </a:fld>
            <a:endParaRPr lang="zh-CN" altLang="en-US"/>
          </a:p>
        </p:txBody>
      </p:sp>
    </p:spTree>
    <p:extLst>
      <p:ext uri="{BB962C8B-B14F-4D97-AF65-F5344CB8AC3E}">
        <p14:creationId xmlns:p14="http://schemas.microsoft.com/office/powerpoint/2010/main" val="315628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A2B2E"/>
                </a:solidFill>
                <a:effectLst/>
                <a:latin typeface="PingFang SC"/>
              </a:rPr>
              <a:t>Make sense</a:t>
            </a:r>
          </a:p>
          <a:p>
            <a:r>
              <a:rPr lang="en-US" altLang="zh-CN" b="0" i="0" dirty="0">
                <a:solidFill>
                  <a:srgbClr val="2A2B2E"/>
                </a:solidFill>
                <a:effectLst/>
                <a:latin typeface="PingFang SC"/>
              </a:rPr>
              <a:t>But how???</a:t>
            </a:r>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19</a:t>
            </a:fld>
            <a:endParaRPr lang="zh-CN" altLang="en-US"/>
          </a:p>
        </p:txBody>
      </p:sp>
    </p:spTree>
    <p:extLst>
      <p:ext uri="{BB962C8B-B14F-4D97-AF65-F5344CB8AC3E}">
        <p14:creationId xmlns:p14="http://schemas.microsoft.com/office/powerpoint/2010/main" val="1117074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20</a:t>
            </a:fld>
            <a:endParaRPr lang="zh-CN" altLang="en-US"/>
          </a:p>
        </p:txBody>
      </p:sp>
    </p:spTree>
    <p:extLst>
      <p:ext uri="{BB962C8B-B14F-4D97-AF65-F5344CB8AC3E}">
        <p14:creationId xmlns:p14="http://schemas.microsoft.com/office/powerpoint/2010/main" val="467133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21</a:t>
            </a:fld>
            <a:endParaRPr lang="zh-CN" altLang="en-US"/>
          </a:p>
        </p:txBody>
      </p:sp>
    </p:spTree>
    <p:extLst>
      <p:ext uri="{BB962C8B-B14F-4D97-AF65-F5344CB8AC3E}">
        <p14:creationId xmlns:p14="http://schemas.microsoft.com/office/powerpoint/2010/main" val="2223739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comments</a:t>
            </a:r>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22</a:t>
            </a:fld>
            <a:endParaRPr lang="zh-CN" altLang="en-US"/>
          </a:p>
        </p:txBody>
      </p:sp>
    </p:spTree>
    <p:extLst>
      <p:ext uri="{BB962C8B-B14F-4D97-AF65-F5344CB8AC3E}">
        <p14:creationId xmlns:p14="http://schemas.microsoft.com/office/powerpoint/2010/main" val="227944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23</a:t>
            </a:fld>
            <a:endParaRPr lang="zh-CN" altLang="en-US"/>
          </a:p>
        </p:txBody>
      </p:sp>
    </p:spTree>
    <p:extLst>
      <p:ext uri="{BB962C8B-B14F-4D97-AF65-F5344CB8AC3E}">
        <p14:creationId xmlns:p14="http://schemas.microsoft.com/office/powerpoint/2010/main" val="307826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24</a:t>
            </a:fld>
            <a:endParaRPr lang="zh-CN" altLang="en-US"/>
          </a:p>
        </p:txBody>
      </p:sp>
    </p:spTree>
    <p:extLst>
      <p:ext uri="{BB962C8B-B14F-4D97-AF65-F5344CB8AC3E}">
        <p14:creationId xmlns:p14="http://schemas.microsoft.com/office/powerpoint/2010/main" val="2041546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方法完全不能借鉴，但是想法可以</a:t>
            </a:r>
          </a:p>
        </p:txBody>
      </p:sp>
      <p:sp>
        <p:nvSpPr>
          <p:cNvPr id="4" name="灯片编号占位符 3"/>
          <p:cNvSpPr>
            <a:spLocks noGrp="1"/>
          </p:cNvSpPr>
          <p:nvPr>
            <p:ph type="sldNum" sz="quarter" idx="5"/>
          </p:nvPr>
        </p:nvSpPr>
        <p:spPr/>
        <p:txBody>
          <a:bodyPr/>
          <a:lstStyle/>
          <a:p>
            <a:fld id="{722ABA14-E4A8-40DA-B7B0-41950E132D30}" type="slidenum">
              <a:rPr lang="zh-CN" altLang="en-US" smtClean="0"/>
              <a:t>25</a:t>
            </a:fld>
            <a:endParaRPr lang="zh-CN" altLang="en-US"/>
          </a:p>
        </p:txBody>
      </p:sp>
    </p:spTree>
    <p:extLst>
      <p:ext uri="{BB962C8B-B14F-4D97-AF65-F5344CB8AC3E}">
        <p14:creationId xmlns:p14="http://schemas.microsoft.com/office/powerpoint/2010/main" val="268662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4</a:t>
            </a:fld>
            <a:endParaRPr lang="zh-CN" altLang="en-US"/>
          </a:p>
        </p:txBody>
      </p:sp>
    </p:spTree>
    <p:extLst>
      <p:ext uri="{BB962C8B-B14F-4D97-AF65-F5344CB8AC3E}">
        <p14:creationId xmlns:p14="http://schemas.microsoft.com/office/powerpoint/2010/main" val="269424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5</a:t>
            </a:fld>
            <a:endParaRPr lang="zh-CN" altLang="en-US"/>
          </a:p>
        </p:txBody>
      </p:sp>
    </p:spTree>
    <p:extLst>
      <p:ext uri="{BB962C8B-B14F-4D97-AF65-F5344CB8AC3E}">
        <p14:creationId xmlns:p14="http://schemas.microsoft.com/office/powerpoint/2010/main" val="396474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comments</a:t>
            </a:r>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10</a:t>
            </a:fld>
            <a:endParaRPr lang="zh-CN" altLang="en-US"/>
          </a:p>
        </p:txBody>
      </p:sp>
    </p:spTree>
    <p:extLst>
      <p:ext uri="{BB962C8B-B14F-4D97-AF65-F5344CB8AC3E}">
        <p14:creationId xmlns:p14="http://schemas.microsoft.com/office/powerpoint/2010/main" val="236477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comments</a:t>
            </a:r>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11</a:t>
            </a:fld>
            <a:endParaRPr lang="zh-CN" altLang="en-US"/>
          </a:p>
        </p:txBody>
      </p:sp>
    </p:spTree>
    <p:extLst>
      <p:ext uri="{BB962C8B-B14F-4D97-AF65-F5344CB8AC3E}">
        <p14:creationId xmlns:p14="http://schemas.microsoft.com/office/powerpoint/2010/main" val="185420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comments</a:t>
            </a:r>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12</a:t>
            </a:fld>
            <a:endParaRPr lang="zh-CN" altLang="en-US"/>
          </a:p>
        </p:txBody>
      </p:sp>
    </p:spTree>
    <p:extLst>
      <p:ext uri="{BB962C8B-B14F-4D97-AF65-F5344CB8AC3E}">
        <p14:creationId xmlns:p14="http://schemas.microsoft.com/office/powerpoint/2010/main" val="9436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comments</a:t>
            </a:r>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13</a:t>
            </a:fld>
            <a:endParaRPr lang="zh-CN" altLang="en-US"/>
          </a:p>
        </p:txBody>
      </p:sp>
    </p:spTree>
    <p:extLst>
      <p:ext uri="{BB962C8B-B14F-4D97-AF65-F5344CB8AC3E}">
        <p14:creationId xmlns:p14="http://schemas.microsoft.com/office/powerpoint/2010/main" val="109749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comments</a:t>
            </a:r>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14</a:t>
            </a:fld>
            <a:endParaRPr lang="zh-CN" altLang="en-US"/>
          </a:p>
        </p:txBody>
      </p:sp>
    </p:spTree>
    <p:extLst>
      <p:ext uri="{BB962C8B-B14F-4D97-AF65-F5344CB8AC3E}">
        <p14:creationId xmlns:p14="http://schemas.microsoft.com/office/powerpoint/2010/main" val="263037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comments</a:t>
            </a:r>
            <a:endParaRPr lang="zh-CN" altLang="en-US" dirty="0"/>
          </a:p>
        </p:txBody>
      </p:sp>
      <p:sp>
        <p:nvSpPr>
          <p:cNvPr id="4" name="灯片编号占位符 3"/>
          <p:cNvSpPr>
            <a:spLocks noGrp="1"/>
          </p:cNvSpPr>
          <p:nvPr>
            <p:ph type="sldNum" sz="quarter" idx="5"/>
          </p:nvPr>
        </p:nvSpPr>
        <p:spPr/>
        <p:txBody>
          <a:bodyPr/>
          <a:lstStyle/>
          <a:p>
            <a:fld id="{722ABA14-E4A8-40DA-B7B0-41950E132D30}" type="slidenum">
              <a:rPr lang="zh-CN" altLang="en-US" smtClean="0"/>
              <a:t>15</a:t>
            </a:fld>
            <a:endParaRPr lang="zh-CN" altLang="en-US"/>
          </a:p>
        </p:txBody>
      </p:sp>
    </p:spTree>
    <p:extLst>
      <p:ext uri="{BB962C8B-B14F-4D97-AF65-F5344CB8AC3E}">
        <p14:creationId xmlns:p14="http://schemas.microsoft.com/office/powerpoint/2010/main" val="348585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85F9A1-0690-9F52-6E4C-02EFC73D1A4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F00E950-5A63-2FAB-48F2-38D46116B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D1AE32F-0EE9-E009-F342-F46AD2262E0A}"/>
              </a:ext>
            </a:extLst>
          </p:cNvPr>
          <p:cNvSpPr>
            <a:spLocks noGrp="1"/>
          </p:cNvSpPr>
          <p:nvPr>
            <p:ph type="dt" sz="half" idx="10"/>
          </p:nvPr>
        </p:nvSpPr>
        <p:spPr/>
        <p:txBody>
          <a:bodyPr/>
          <a:lstStyle/>
          <a:p>
            <a:fld id="{5DEE46E2-5CC7-453D-88A4-D771605C39FA}"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E5D8DD50-5F26-B5FF-0407-7D48124D9F3D}"/>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586B665D-BF8F-3B19-62F0-5BFB6C03AE2D}"/>
              </a:ext>
            </a:extLst>
          </p:cNvPr>
          <p:cNvSpPr>
            <a:spLocks noGrp="1"/>
          </p:cNvSpPr>
          <p:nvPr>
            <p:ph type="sldNum" sz="quarter" idx="12"/>
          </p:nvPr>
        </p:nvSpPr>
        <p:spPr/>
        <p:txBody>
          <a:bodyPr/>
          <a:lstStyle/>
          <a:p>
            <a:fld id="{52108E69-35C3-4395-AB4C-CBC2CBC07E89}" type="slidenum">
              <a:rPr lang="zh-CN" altLang="en-US" smtClean="0"/>
              <a:t>‹#›</a:t>
            </a:fld>
            <a:endParaRPr lang="zh-CN" altLang="en-US"/>
          </a:p>
        </p:txBody>
      </p:sp>
    </p:spTree>
    <p:extLst>
      <p:ext uri="{BB962C8B-B14F-4D97-AF65-F5344CB8AC3E}">
        <p14:creationId xmlns:p14="http://schemas.microsoft.com/office/powerpoint/2010/main" val="77644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402DEA-5CB3-A9CB-4237-BA007D7DC86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E917644-2125-CA43-B082-F6A56995C16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EA9C6D-34A8-B2BC-C079-BCFE9EA9BB62}"/>
              </a:ext>
            </a:extLst>
          </p:cNvPr>
          <p:cNvSpPr>
            <a:spLocks noGrp="1"/>
          </p:cNvSpPr>
          <p:nvPr>
            <p:ph type="dt" sz="half" idx="10"/>
          </p:nvPr>
        </p:nvSpPr>
        <p:spPr/>
        <p:txBody>
          <a:bodyPr/>
          <a:lstStyle/>
          <a:p>
            <a:fld id="{64FDAB72-A1C1-4907-A5D9-300D78DDF13D}"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F7A6AD81-4502-EAF8-AF62-2F922FD2E89C}"/>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1C4CD785-5CD2-D550-EA31-8C3A71D24253}"/>
              </a:ext>
            </a:extLst>
          </p:cNvPr>
          <p:cNvSpPr>
            <a:spLocks noGrp="1"/>
          </p:cNvSpPr>
          <p:nvPr>
            <p:ph type="sldNum" sz="quarter" idx="12"/>
          </p:nvPr>
        </p:nvSpPr>
        <p:spPr/>
        <p:txBody>
          <a:bodyPr/>
          <a:lstStyle/>
          <a:p>
            <a:fld id="{52108E69-35C3-4395-AB4C-CBC2CBC07E89}" type="slidenum">
              <a:rPr lang="zh-CN" altLang="en-US" smtClean="0"/>
              <a:t>‹#›</a:t>
            </a:fld>
            <a:endParaRPr lang="zh-CN" altLang="en-US"/>
          </a:p>
        </p:txBody>
      </p:sp>
    </p:spTree>
    <p:extLst>
      <p:ext uri="{BB962C8B-B14F-4D97-AF65-F5344CB8AC3E}">
        <p14:creationId xmlns:p14="http://schemas.microsoft.com/office/powerpoint/2010/main" val="107662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1664AE5-2175-3FCD-3056-9840D2F5830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DA3F94F-EB43-73DD-83B2-4950D750E5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7B3F7B0-30B5-CDF6-83E8-365F977E7BAF}"/>
              </a:ext>
            </a:extLst>
          </p:cNvPr>
          <p:cNvSpPr>
            <a:spLocks noGrp="1"/>
          </p:cNvSpPr>
          <p:nvPr>
            <p:ph type="dt" sz="half" idx="10"/>
          </p:nvPr>
        </p:nvSpPr>
        <p:spPr/>
        <p:txBody>
          <a:bodyPr/>
          <a:lstStyle/>
          <a:p>
            <a:fld id="{19278E53-48F3-4F60-9258-70FB4868ACF6}"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949C15C7-2396-BDC1-3662-8033F0AF6740}"/>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637C4850-ECEF-DD93-F734-A7E5B5EE0CE6}"/>
              </a:ext>
            </a:extLst>
          </p:cNvPr>
          <p:cNvSpPr>
            <a:spLocks noGrp="1"/>
          </p:cNvSpPr>
          <p:nvPr>
            <p:ph type="sldNum" sz="quarter" idx="12"/>
          </p:nvPr>
        </p:nvSpPr>
        <p:spPr/>
        <p:txBody>
          <a:bodyPr/>
          <a:lstStyle/>
          <a:p>
            <a:fld id="{52108E69-35C3-4395-AB4C-CBC2CBC07E89}" type="slidenum">
              <a:rPr lang="zh-CN" altLang="en-US" smtClean="0"/>
              <a:t>‹#›</a:t>
            </a:fld>
            <a:endParaRPr lang="zh-CN" altLang="en-US"/>
          </a:p>
        </p:txBody>
      </p:sp>
    </p:spTree>
    <p:extLst>
      <p:ext uri="{BB962C8B-B14F-4D97-AF65-F5344CB8AC3E}">
        <p14:creationId xmlns:p14="http://schemas.microsoft.com/office/powerpoint/2010/main" val="359765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B39521-E985-90EB-6AC6-421E9A5722B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63467D3-69D1-211B-A2D9-AD12996CB01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3F63A57-3F04-B0C9-5CF7-6A86E2B92327}"/>
              </a:ext>
            </a:extLst>
          </p:cNvPr>
          <p:cNvSpPr>
            <a:spLocks noGrp="1"/>
          </p:cNvSpPr>
          <p:nvPr>
            <p:ph type="dt" sz="half" idx="10"/>
          </p:nvPr>
        </p:nvSpPr>
        <p:spPr/>
        <p:txBody>
          <a:bodyPr/>
          <a:lstStyle/>
          <a:p>
            <a:fld id="{A2B860FA-A935-404B-8354-606133A2817F}"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9D32FE96-40B1-0A67-9E38-7CC8A1EC1DCF}"/>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017539EF-D233-D0D1-2288-2799B4FE0B0A}"/>
              </a:ext>
            </a:extLst>
          </p:cNvPr>
          <p:cNvSpPr>
            <a:spLocks noGrp="1"/>
          </p:cNvSpPr>
          <p:nvPr>
            <p:ph type="sldNum" sz="quarter" idx="12"/>
          </p:nvPr>
        </p:nvSpPr>
        <p:spPr/>
        <p:txBody>
          <a:bodyPr/>
          <a:lstStyle/>
          <a:p>
            <a:fld id="{52108E69-35C3-4395-AB4C-CBC2CBC07E89}" type="slidenum">
              <a:rPr lang="zh-CN" altLang="en-US" smtClean="0"/>
              <a:t>‹#›</a:t>
            </a:fld>
            <a:endParaRPr lang="zh-CN" altLang="en-US"/>
          </a:p>
        </p:txBody>
      </p:sp>
    </p:spTree>
    <p:extLst>
      <p:ext uri="{BB962C8B-B14F-4D97-AF65-F5344CB8AC3E}">
        <p14:creationId xmlns:p14="http://schemas.microsoft.com/office/powerpoint/2010/main" val="215695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C450E5-FF71-A70A-5238-86C325E01C2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569328F-FB28-F827-982D-3273D44858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2B5B6E0-2903-3825-61F6-8A4CFA8D56F4}"/>
              </a:ext>
            </a:extLst>
          </p:cNvPr>
          <p:cNvSpPr>
            <a:spLocks noGrp="1"/>
          </p:cNvSpPr>
          <p:nvPr>
            <p:ph type="dt" sz="half" idx="10"/>
          </p:nvPr>
        </p:nvSpPr>
        <p:spPr/>
        <p:txBody>
          <a:bodyPr/>
          <a:lstStyle/>
          <a:p>
            <a:fld id="{ED7523DD-0761-48D9-A072-88FAAD8A2B8A}"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DEBC5BC9-2950-3D31-90F0-71A5350DCB13}"/>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65745345-616F-1CDE-C300-85763894061B}"/>
              </a:ext>
            </a:extLst>
          </p:cNvPr>
          <p:cNvSpPr>
            <a:spLocks noGrp="1"/>
          </p:cNvSpPr>
          <p:nvPr>
            <p:ph type="sldNum" sz="quarter" idx="12"/>
          </p:nvPr>
        </p:nvSpPr>
        <p:spPr/>
        <p:txBody>
          <a:bodyPr/>
          <a:lstStyle/>
          <a:p>
            <a:fld id="{52108E69-35C3-4395-AB4C-CBC2CBC07E89}" type="slidenum">
              <a:rPr lang="zh-CN" altLang="en-US" smtClean="0"/>
              <a:t>‹#›</a:t>
            </a:fld>
            <a:endParaRPr lang="zh-CN" altLang="en-US"/>
          </a:p>
        </p:txBody>
      </p:sp>
    </p:spTree>
    <p:extLst>
      <p:ext uri="{BB962C8B-B14F-4D97-AF65-F5344CB8AC3E}">
        <p14:creationId xmlns:p14="http://schemas.microsoft.com/office/powerpoint/2010/main" val="203394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6C70F-DD6A-EC3D-0EB2-330B2D987C1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55EB655-23DB-370C-262B-A28D2A16262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33426C1-4B1A-F8FF-1D4C-FEEA6A70C32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E298D47-7833-8E76-5DA4-AC43E445F936}"/>
              </a:ext>
            </a:extLst>
          </p:cNvPr>
          <p:cNvSpPr>
            <a:spLocks noGrp="1"/>
          </p:cNvSpPr>
          <p:nvPr>
            <p:ph type="dt" sz="half" idx="10"/>
          </p:nvPr>
        </p:nvSpPr>
        <p:spPr/>
        <p:txBody>
          <a:bodyPr/>
          <a:lstStyle/>
          <a:p>
            <a:fld id="{5CCC982C-C85D-4FDB-9E5A-8333A69BCC27}" type="datetime1">
              <a:rPr lang="zh-CN" altLang="en-US" smtClean="0"/>
              <a:t>2023/10/27</a:t>
            </a:fld>
            <a:endParaRPr lang="zh-CN" altLang="en-US"/>
          </a:p>
        </p:txBody>
      </p:sp>
      <p:sp>
        <p:nvSpPr>
          <p:cNvPr id="6" name="页脚占位符 5">
            <a:extLst>
              <a:ext uri="{FF2B5EF4-FFF2-40B4-BE49-F238E27FC236}">
                <a16:creationId xmlns:a16="http://schemas.microsoft.com/office/drawing/2014/main" id="{147E6CA1-46EB-CEAC-2925-F5F61100032F}"/>
              </a:ext>
            </a:extLst>
          </p:cNvPr>
          <p:cNvSpPr>
            <a:spLocks noGrp="1"/>
          </p:cNvSpPr>
          <p:nvPr>
            <p:ph type="ftr" sz="quarter" idx="11"/>
          </p:nvPr>
        </p:nvSpPr>
        <p:spPr/>
        <p:txBody>
          <a:bodyPr/>
          <a:lstStyle/>
          <a:p>
            <a:r>
              <a:rPr lang="en-US" altLang="zh-CN"/>
              <a:t>lqy</a:t>
            </a:r>
            <a:endParaRPr lang="zh-CN" altLang="en-US"/>
          </a:p>
        </p:txBody>
      </p:sp>
      <p:sp>
        <p:nvSpPr>
          <p:cNvPr id="7" name="灯片编号占位符 6">
            <a:extLst>
              <a:ext uri="{FF2B5EF4-FFF2-40B4-BE49-F238E27FC236}">
                <a16:creationId xmlns:a16="http://schemas.microsoft.com/office/drawing/2014/main" id="{FB0855ED-767F-A0C5-287E-4B6A91261F8B}"/>
              </a:ext>
            </a:extLst>
          </p:cNvPr>
          <p:cNvSpPr>
            <a:spLocks noGrp="1"/>
          </p:cNvSpPr>
          <p:nvPr>
            <p:ph type="sldNum" sz="quarter" idx="12"/>
          </p:nvPr>
        </p:nvSpPr>
        <p:spPr/>
        <p:txBody>
          <a:bodyPr/>
          <a:lstStyle/>
          <a:p>
            <a:fld id="{52108E69-35C3-4395-AB4C-CBC2CBC07E89}" type="slidenum">
              <a:rPr lang="zh-CN" altLang="en-US" smtClean="0"/>
              <a:t>‹#›</a:t>
            </a:fld>
            <a:endParaRPr lang="zh-CN" altLang="en-US"/>
          </a:p>
        </p:txBody>
      </p:sp>
    </p:spTree>
    <p:extLst>
      <p:ext uri="{BB962C8B-B14F-4D97-AF65-F5344CB8AC3E}">
        <p14:creationId xmlns:p14="http://schemas.microsoft.com/office/powerpoint/2010/main" val="388580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E99C2B-A92B-6567-D905-08A6375B80E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DFE2485-1C8F-8BB6-D0BB-169E987BCF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2300396-13FA-F275-B374-0A3F884FBAB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BE2F9F3-CF47-62A8-195B-2CEFED485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5475F61-D3EF-9603-AAA5-CAC812555BB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EFDEA3A-BA09-86B4-A55C-60A4BBB298F9}"/>
              </a:ext>
            </a:extLst>
          </p:cNvPr>
          <p:cNvSpPr>
            <a:spLocks noGrp="1"/>
          </p:cNvSpPr>
          <p:nvPr>
            <p:ph type="dt" sz="half" idx="10"/>
          </p:nvPr>
        </p:nvSpPr>
        <p:spPr/>
        <p:txBody>
          <a:bodyPr/>
          <a:lstStyle/>
          <a:p>
            <a:fld id="{F158F8F2-60C9-4021-B43C-C1DAB43CD9E6}" type="datetime1">
              <a:rPr lang="zh-CN" altLang="en-US" smtClean="0"/>
              <a:t>2023/10/27</a:t>
            </a:fld>
            <a:endParaRPr lang="zh-CN" altLang="en-US"/>
          </a:p>
        </p:txBody>
      </p:sp>
      <p:sp>
        <p:nvSpPr>
          <p:cNvPr id="8" name="页脚占位符 7">
            <a:extLst>
              <a:ext uri="{FF2B5EF4-FFF2-40B4-BE49-F238E27FC236}">
                <a16:creationId xmlns:a16="http://schemas.microsoft.com/office/drawing/2014/main" id="{A277037E-EC93-518C-638E-58B82546EE95}"/>
              </a:ext>
            </a:extLst>
          </p:cNvPr>
          <p:cNvSpPr>
            <a:spLocks noGrp="1"/>
          </p:cNvSpPr>
          <p:nvPr>
            <p:ph type="ftr" sz="quarter" idx="11"/>
          </p:nvPr>
        </p:nvSpPr>
        <p:spPr/>
        <p:txBody>
          <a:bodyPr/>
          <a:lstStyle/>
          <a:p>
            <a:r>
              <a:rPr lang="en-US" altLang="zh-CN"/>
              <a:t>lqy</a:t>
            </a:r>
            <a:endParaRPr lang="zh-CN" altLang="en-US"/>
          </a:p>
        </p:txBody>
      </p:sp>
      <p:sp>
        <p:nvSpPr>
          <p:cNvPr id="9" name="灯片编号占位符 8">
            <a:extLst>
              <a:ext uri="{FF2B5EF4-FFF2-40B4-BE49-F238E27FC236}">
                <a16:creationId xmlns:a16="http://schemas.microsoft.com/office/drawing/2014/main" id="{687DFB6F-7FF7-9A0E-3D66-78B5E0BC3536}"/>
              </a:ext>
            </a:extLst>
          </p:cNvPr>
          <p:cNvSpPr>
            <a:spLocks noGrp="1"/>
          </p:cNvSpPr>
          <p:nvPr>
            <p:ph type="sldNum" sz="quarter" idx="12"/>
          </p:nvPr>
        </p:nvSpPr>
        <p:spPr/>
        <p:txBody>
          <a:bodyPr/>
          <a:lstStyle/>
          <a:p>
            <a:fld id="{52108E69-35C3-4395-AB4C-CBC2CBC07E89}" type="slidenum">
              <a:rPr lang="zh-CN" altLang="en-US" smtClean="0"/>
              <a:t>‹#›</a:t>
            </a:fld>
            <a:endParaRPr lang="zh-CN" altLang="en-US"/>
          </a:p>
        </p:txBody>
      </p:sp>
    </p:spTree>
    <p:extLst>
      <p:ext uri="{BB962C8B-B14F-4D97-AF65-F5344CB8AC3E}">
        <p14:creationId xmlns:p14="http://schemas.microsoft.com/office/powerpoint/2010/main" val="6123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445031-D372-105D-5296-FE5DAC7C3CC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5256C2-5FCE-3106-8FE2-7B30BA723155}"/>
              </a:ext>
            </a:extLst>
          </p:cNvPr>
          <p:cNvSpPr>
            <a:spLocks noGrp="1"/>
          </p:cNvSpPr>
          <p:nvPr>
            <p:ph type="dt" sz="half" idx="10"/>
          </p:nvPr>
        </p:nvSpPr>
        <p:spPr/>
        <p:txBody>
          <a:bodyPr/>
          <a:lstStyle/>
          <a:p>
            <a:fld id="{426F321C-952D-4214-B766-AF94C9E3CAFF}" type="datetime1">
              <a:rPr lang="zh-CN" altLang="en-US" smtClean="0"/>
              <a:t>2023/10/27</a:t>
            </a:fld>
            <a:endParaRPr lang="zh-CN" altLang="en-US"/>
          </a:p>
        </p:txBody>
      </p:sp>
      <p:sp>
        <p:nvSpPr>
          <p:cNvPr id="4" name="页脚占位符 3">
            <a:extLst>
              <a:ext uri="{FF2B5EF4-FFF2-40B4-BE49-F238E27FC236}">
                <a16:creationId xmlns:a16="http://schemas.microsoft.com/office/drawing/2014/main" id="{FF1AF100-952E-1B3C-6496-3D8AA076BC78}"/>
              </a:ext>
            </a:extLst>
          </p:cNvPr>
          <p:cNvSpPr>
            <a:spLocks noGrp="1"/>
          </p:cNvSpPr>
          <p:nvPr>
            <p:ph type="ftr" sz="quarter" idx="11"/>
          </p:nvPr>
        </p:nvSpPr>
        <p:spPr/>
        <p:txBody>
          <a:bodyPr/>
          <a:lstStyle/>
          <a:p>
            <a:r>
              <a:rPr lang="en-US" altLang="zh-CN"/>
              <a:t>lqy</a:t>
            </a:r>
            <a:endParaRPr lang="zh-CN" altLang="en-US"/>
          </a:p>
        </p:txBody>
      </p:sp>
      <p:sp>
        <p:nvSpPr>
          <p:cNvPr id="5" name="灯片编号占位符 4">
            <a:extLst>
              <a:ext uri="{FF2B5EF4-FFF2-40B4-BE49-F238E27FC236}">
                <a16:creationId xmlns:a16="http://schemas.microsoft.com/office/drawing/2014/main" id="{FE6ACC92-F59F-7B22-4047-DABBD1905609}"/>
              </a:ext>
            </a:extLst>
          </p:cNvPr>
          <p:cNvSpPr>
            <a:spLocks noGrp="1"/>
          </p:cNvSpPr>
          <p:nvPr>
            <p:ph type="sldNum" sz="quarter" idx="12"/>
          </p:nvPr>
        </p:nvSpPr>
        <p:spPr/>
        <p:txBody>
          <a:bodyPr/>
          <a:lstStyle/>
          <a:p>
            <a:fld id="{52108E69-35C3-4395-AB4C-CBC2CBC07E89}" type="slidenum">
              <a:rPr lang="zh-CN" altLang="en-US" smtClean="0"/>
              <a:t>‹#›</a:t>
            </a:fld>
            <a:endParaRPr lang="zh-CN" altLang="en-US"/>
          </a:p>
        </p:txBody>
      </p:sp>
    </p:spTree>
    <p:extLst>
      <p:ext uri="{BB962C8B-B14F-4D97-AF65-F5344CB8AC3E}">
        <p14:creationId xmlns:p14="http://schemas.microsoft.com/office/powerpoint/2010/main" val="346739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41B9AF-2066-98C2-2F70-1828257E257F}"/>
              </a:ext>
            </a:extLst>
          </p:cNvPr>
          <p:cNvSpPr>
            <a:spLocks noGrp="1"/>
          </p:cNvSpPr>
          <p:nvPr>
            <p:ph type="dt" sz="half" idx="10"/>
          </p:nvPr>
        </p:nvSpPr>
        <p:spPr/>
        <p:txBody>
          <a:bodyPr/>
          <a:lstStyle/>
          <a:p>
            <a:fld id="{3392C486-05C0-48DE-8AE5-6121A84E55A2}" type="datetime1">
              <a:rPr lang="zh-CN" altLang="en-US" smtClean="0"/>
              <a:t>2023/10/27</a:t>
            </a:fld>
            <a:endParaRPr lang="zh-CN" altLang="en-US"/>
          </a:p>
        </p:txBody>
      </p:sp>
      <p:sp>
        <p:nvSpPr>
          <p:cNvPr id="3" name="页脚占位符 2">
            <a:extLst>
              <a:ext uri="{FF2B5EF4-FFF2-40B4-BE49-F238E27FC236}">
                <a16:creationId xmlns:a16="http://schemas.microsoft.com/office/drawing/2014/main" id="{C4B06837-4BFC-62F5-46ED-8AE659E67452}"/>
              </a:ext>
            </a:extLst>
          </p:cNvPr>
          <p:cNvSpPr>
            <a:spLocks noGrp="1"/>
          </p:cNvSpPr>
          <p:nvPr>
            <p:ph type="ftr" sz="quarter" idx="11"/>
          </p:nvPr>
        </p:nvSpPr>
        <p:spPr/>
        <p:txBody>
          <a:bodyPr/>
          <a:lstStyle/>
          <a:p>
            <a:r>
              <a:rPr lang="en-US" altLang="zh-CN"/>
              <a:t>lqy</a:t>
            </a:r>
            <a:endParaRPr lang="zh-CN" altLang="en-US"/>
          </a:p>
        </p:txBody>
      </p:sp>
      <p:sp>
        <p:nvSpPr>
          <p:cNvPr id="4" name="灯片编号占位符 3">
            <a:extLst>
              <a:ext uri="{FF2B5EF4-FFF2-40B4-BE49-F238E27FC236}">
                <a16:creationId xmlns:a16="http://schemas.microsoft.com/office/drawing/2014/main" id="{023A3226-376E-3EF4-3082-F92D5202AEB9}"/>
              </a:ext>
            </a:extLst>
          </p:cNvPr>
          <p:cNvSpPr>
            <a:spLocks noGrp="1"/>
          </p:cNvSpPr>
          <p:nvPr>
            <p:ph type="sldNum" sz="quarter" idx="12"/>
          </p:nvPr>
        </p:nvSpPr>
        <p:spPr/>
        <p:txBody>
          <a:bodyPr/>
          <a:lstStyle/>
          <a:p>
            <a:fld id="{52108E69-35C3-4395-AB4C-CBC2CBC07E89}" type="slidenum">
              <a:rPr lang="zh-CN" altLang="en-US" smtClean="0"/>
              <a:t>‹#›</a:t>
            </a:fld>
            <a:endParaRPr lang="zh-CN" altLang="en-US"/>
          </a:p>
        </p:txBody>
      </p:sp>
    </p:spTree>
    <p:extLst>
      <p:ext uri="{BB962C8B-B14F-4D97-AF65-F5344CB8AC3E}">
        <p14:creationId xmlns:p14="http://schemas.microsoft.com/office/powerpoint/2010/main" val="114158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335523-4003-48DF-C8D9-664D03517D9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063AA1E-88E9-A968-D904-740D3E805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0CA983-4A52-C228-59EA-8381B768B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3D07EE0-6861-DBFC-C132-708F05F7AC2C}"/>
              </a:ext>
            </a:extLst>
          </p:cNvPr>
          <p:cNvSpPr>
            <a:spLocks noGrp="1"/>
          </p:cNvSpPr>
          <p:nvPr>
            <p:ph type="dt" sz="half" idx="10"/>
          </p:nvPr>
        </p:nvSpPr>
        <p:spPr/>
        <p:txBody>
          <a:bodyPr/>
          <a:lstStyle/>
          <a:p>
            <a:fld id="{E4A4F0E9-2C6C-4841-ACA4-86E4382E8656}" type="datetime1">
              <a:rPr lang="zh-CN" altLang="en-US" smtClean="0"/>
              <a:t>2023/10/27</a:t>
            </a:fld>
            <a:endParaRPr lang="zh-CN" altLang="en-US"/>
          </a:p>
        </p:txBody>
      </p:sp>
      <p:sp>
        <p:nvSpPr>
          <p:cNvPr id="6" name="页脚占位符 5">
            <a:extLst>
              <a:ext uri="{FF2B5EF4-FFF2-40B4-BE49-F238E27FC236}">
                <a16:creationId xmlns:a16="http://schemas.microsoft.com/office/drawing/2014/main" id="{459A823A-A172-1203-6E7D-F5994CE97956}"/>
              </a:ext>
            </a:extLst>
          </p:cNvPr>
          <p:cNvSpPr>
            <a:spLocks noGrp="1"/>
          </p:cNvSpPr>
          <p:nvPr>
            <p:ph type="ftr" sz="quarter" idx="11"/>
          </p:nvPr>
        </p:nvSpPr>
        <p:spPr/>
        <p:txBody>
          <a:bodyPr/>
          <a:lstStyle/>
          <a:p>
            <a:r>
              <a:rPr lang="en-US" altLang="zh-CN"/>
              <a:t>lqy</a:t>
            </a:r>
            <a:endParaRPr lang="zh-CN" altLang="en-US"/>
          </a:p>
        </p:txBody>
      </p:sp>
      <p:sp>
        <p:nvSpPr>
          <p:cNvPr id="7" name="灯片编号占位符 6">
            <a:extLst>
              <a:ext uri="{FF2B5EF4-FFF2-40B4-BE49-F238E27FC236}">
                <a16:creationId xmlns:a16="http://schemas.microsoft.com/office/drawing/2014/main" id="{A3920480-9F11-3BDC-7758-55B0500A5779}"/>
              </a:ext>
            </a:extLst>
          </p:cNvPr>
          <p:cNvSpPr>
            <a:spLocks noGrp="1"/>
          </p:cNvSpPr>
          <p:nvPr>
            <p:ph type="sldNum" sz="quarter" idx="12"/>
          </p:nvPr>
        </p:nvSpPr>
        <p:spPr/>
        <p:txBody>
          <a:bodyPr/>
          <a:lstStyle/>
          <a:p>
            <a:fld id="{52108E69-35C3-4395-AB4C-CBC2CBC07E89}" type="slidenum">
              <a:rPr lang="zh-CN" altLang="en-US" smtClean="0"/>
              <a:t>‹#›</a:t>
            </a:fld>
            <a:endParaRPr lang="zh-CN" altLang="en-US"/>
          </a:p>
        </p:txBody>
      </p:sp>
    </p:spTree>
    <p:extLst>
      <p:ext uri="{BB962C8B-B14F-4D97-AF65-F5344CB8AC3E}">
        <p14:creationId xmlns:p14="http://schemas.microsoft.com/office/powerpoint/2010/main" val="172368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FD525F-D728-7D12-3911-F94130CF2CE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071D9CB-8823-0234-20E3-E9C4B6F62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106B7F5-A0FC-B2A3-CF48-E82298D3EF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94F1D10-2DFF-66CE-0AC9-8A5C906FAC39}"/>
              </a:ext>
            </a:extLst>
          </p:cNvPr>
          <p:cNvSpPr>
            <a:spLocks noGrp="1"/>
          </p:cNvSpPr>
          <p:nvPr>
            <p:ph type="dt" sz="half" idx="10"/>
          </p:nvPr>
        </p:nvSpPr>
        <p:spPr/>
        <p:txBody>
          <a:bodyPr/>
          <a:lstStyle/>
          <a:p>
            <a:fld id="{27E92021-1565-4C01-BF64-E189B982E6DB}" type="datetime1">
              <a:rPr lang="zh-CN" altLang="en-US" smtClean="0"/>
              <a:t>2023/10/27</a:t>
            </a:fld>
            <a:endParaRPr lang="zh-CN" altLang="en-US"/>
          </a:p>
        </p:txBody>
      </p:sp>
      <p:sp>
        <p:nvSpPr>
          <p:cNvPr id="6" name="页脚占位符 5">
            <a:extLst>
              <a:ext uri="{FF2B5EF4-FFF2-40B4-BE49-F238E27FC236}">
                <a16:creationId xmlns:a16="http://schemas.microsoft.com/office/drawing/2014/main" id="{B9610AE5-311D-A583-89D8-C711CFAF6BD2}"/>
              </a:ext>
            </a:extLst>
          </p:cNvPr>
          <p:cNvSpPr>
            <a:spLocks noGrp="1"/>
          </p:cNvSpPr>
          <p:nvPr>
            <p:ph type="ftr" sz="quarter" idx="11"/>
          </p:nvPr>
        </p:nvSpPr>
        <p:spPr/>
        <p:txBody>
          <a:bodyPr/>
          <a:lstStyle/>
          <a:p>
            <a:r>
              <a:rPr lang="en-US" altLang="zh-CN"/>
              <a:t>lqy</a:t>
            </a:r>
            <a:endParaRPr lang="zh-CN" altLang="en-US"/>
          </a:p>
        </p:txBody>
      </p:sp>
      <p:sp>
        <p:nvSpPr>
          <p:cNvPr id="7" name="灯片编号占位符 6">
            <a:extLst>
              <a:ext uri="{FF2B5EF4-FFF2-40B4-BE49-F238E27FC236}">
                <a16:creationId xmlns:a16="http://schemas.microsoft.com/office/drawing/2014/main" id="{A53A88F2-F65D-49D9-A8C3-578D65DC3102}"/>
              </a:ext>
            </a:extLst>
          </p:cNvPr>
          <p:cNvSpPr>
            <a:spLocks noGrp="1"/>
          </p:cNvSpPr>
          <p:nvPr>
            <p:ph type="sldNum" sz="quarter" idx="12"/>
          </p:nvPr>
        </p:nvSpPr>
        <p:spPr/>
        <p:txBody>
          <a:bodyPr/>
          <a:lstStyle/>
          <a:p>
            <a:fld id="{52108E69-35C3-4395-AB4C-CBC2CBC07E89}" type="slidenum">
              <a:rPr lang="zh-CN" altLang="en-US" smtClean="0"/>
              <a:t>‹#›</a:t>
            </a:fld>
            <a:endParaRPr lang="zh-CN" altLang="en-US"/>
          </a:p>
        </p:txBody>
      </p:sp>
    </p:spTree>
    <p:extLst>
      <p:ext uri="{BB962C8B-B14F-4D97-AF65-F5344CB8AC3E}">
        <p14:creationId xmlns:p14="http://schemas.microsoft.com/office/powerpoint/2010/main" val="207464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66E6E89-0CB6-0A78-6FFB-06EA6B706C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8767239-88CA-CE88-E876-BE1F671733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0C8342E-89C8-2246-3EE2-106BE7B28D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AFA3C-2BB7-4B8A-96D4-7CEC45A0E1CC}"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789532D6-F4AC-186B-C970-B6B14896D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lqy</a:t>
            </a:r>
            <a:endParaRPr lang="zh-CN" altLang="en-US"/>
          </a:p>
        </p:txBody>
      </p:sp>
      <p:sp>
        <p:nvSpPr>
          <p:cNvPr id="6" name="灯片编号占位符 5">
            <a:extLst>
              <a:ext uri="{FF2B5EF4-FFF2-40B4-BE49-F238E27FC236}">
                <a16:creationId xmlns:a16="http://schemas.microsoft.com/office/drawing/2014/main" id="{CA418EE2-863F-CAEC-1A91-A31F3BC3C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08E69-35C3-4395-AB4C-CBC2CBC07E89}" type="slidenum">
              <a:rPr lang="zh-CN" altLang="en-US" smtClean="0"/>
              <a:t>‹#›</a:t>
            </a:fld>
            <a:endParaRPr lang="zh-CN" altLang="en-US"/>
          </a:p>
        </p:txBody>
      </p:sp>
    </p:spTree>
    <p:extLst>
      <p:ext uri="{BB962C8B-B14F-4D97-AF65-F5344CB8AC3E}">
        <p14:creationId xmlns:p14="http://schemas.microsoft.com/office/powerpoint/2010/main" val="305257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DB1D2D-383D-3281-1EBE-DC83F41FF097}"/>
              </a:ext>
            </a:extLst>
          </p:cNvPr>
          <p:cNvSpPr>
            <a:spLocks noGrp="1"/>
          </p:cNvSpPr>
          <p:nvPr>
            <p:ph type="ctrTitle"/>
          </p:nvPr>
        </p:nvSpPr>
        <p:spPr>
          <a:xfrm>
            <a:off x="838200" y="833002"/>
            <a:ext cx="10515600" cy="2387600"/>
          </a:xfrm>
        </p:spPr>
        <p:txBody>
          <a:bodyPr>
            <a:normAutofit/>
          </a:bodyPr>
          <a:lstStyle/>
          <a:p>
            <a:r>
              <a:rPr lang="en-US" altLang="zh-CN" sz="3600" i="0" u="none" strike="noStrike" baseline="0" dirty="0">
                <a:latin typeface="NimbusRomNo9L-Medi"/>
              </a:rPr>
              <a:t>DDG-Net</a:t>
            </a:r>
            <a:r>
              <a:rPr lang="en-US" altLang="zh-CN" sz="3600" dirty="0">
                <a:latin typeface="NimbusRomNo9L-Medi"/>
              </a:rPr>
              <a:t>:</a:t>
            </a:r>
            <a:r>
              <a:rPr lang="en-US" altLang="zh-CN" sz="3600" i="0" u="none" strike="noStrike" baseline="0" dirty="0">
                <a:latin typeface="NimbusRomNo9L-Medi"/>
              </a:rPr>
              <a:t> Discriminability-Driven Graph Network</a:t>
            </a:r>
            <a:br>
              <a:rPr lang="en-US" altLang="zh-CN" sz="3600" i="0" u="none" strike="noStrike" baseline="0" dirty="0">
                <a:latin typeface="NimbusRomNo9L-Medi"/>
              </a:rPr>
            </a:br>
            <a:r>
              <a:rPr lang="en-US" altLang="zh-CN" sz="3600" i="0" u="none" strike="noStrike" baseline="0" dirty="0">
                <a:latin typeface="NimbusRomNo9L-Medi"/>
              </a:rPr>
              <a:t> for Weakly-supervised Temporal Action Localization</a:t>
            </a:r>
            <a:endParaRPr lang="zh-CN" altLang="en-US" sz="9600" dirty="0"/>
          </a:p>
        </p:txBody>
      </p:sp>
      <p:sp>
        <p:nvSpPr>
          <p:cNvPr id="7" name="日期占位符 6">
            <a:extLst>
              <a:ext uri="{FF2B5EF4-FFF2-40B4-BE49-F238E27FC236}">
                <a16:creationId xmlns:a16="http://schemas.microsoft.com/office/drawing/2014/main" id="{8E1C0253-5588-EF20-929A-FB655388E9AB}"/>
              </a:ext>
            </a:extLst>
          </p:cNvPr>
          <p:cNvSpPr>
            <a:spLocks noGrp="1"/>
          </p:cNvSpPr>
          <p:nvPr>
            <p:ph type="dt" sz="half" idx="10"/>
          </p:nvPr>
        </p:nvSpPr>
        <p:spPr/>
        <p:txBody>
          <a:bodyPr/>
          <a:lstStyle/>
          <a:p>
            <a:fld id="{4C6F0ADB-DA21-4884-9CAA-465E3A289692}" type="datetime1">
              <a:rPr lang="zh-CN" altLang="en-US" smtClean="0"/>
              <a:t>2023/10/27</a:t>
            </a:fld>
            <a:endParaRPr lang="zh-CN" altLang="en-US"/>
          </a:p>
        </p:txBody>
      </p:sp>
      <p:sp>
        <p:nvSpPr>
          <p:cNvPr id="8" name="页脚占位符 7">
            <a:extLst>
              <a:ext uri="{FF2B5EF4-FFF2-40B4-BE49-F238E27FC236}">
                <a16:creationId xmlns:a16="http://schemas.microsoft.com/office/drawing/2014/main" id="{F1D27184-395C-7317-B86E-22CF227FF7ED}"/>
              </a:ext>
            </a:extLst>
          </p:cNvPr>
          <p:cNvSpPr>
            <a:spLocks noGrp="1"/>
          </p:cNvSpPr>
          <p:nvPr>
            <p:ph type="ftr" sz="quarter" idx="11"/>
          </p:nvPr>
        </p:nvSpPr>
        <p:spPr/>
        <p:txBody>
          <a:bodyPr/>
          <a:lstStyle/>
          <a:p>
            <a:r>
              <a:rPr lang="en-US" altLang="zh-CN"/>
              <a:t>lqy</a:t>
            </a:r>
            <a:endParaRPr lang="zh-CN" altLang="en-US"/>
          </a:p>
        </p:txBody>
      </p:sp>
      <p:sp>
        <p:nvSpPr>
          <p:cNvPr id="9" name="灯片编号占位符 8">
            <a:extLst>
              <a:ext uri="{FF2B5EF4-FFF2-40B4-BE49-F238E27FC236}">
                <a16:creationId xmlns:a16="http://schemas.microsoft.com/office/drawing/2014/main" id="{1EF615FA-433E-85A1-B135-CAAA09775A62}"/>
              </a:ext>
            </a:extLst>
          </p:cNvPr>
          <p:cNvSpPr>
            <a:spLocks noGrp="1"/>
          </p:cNvSpPr>
          <p:nvPr>
            <p:ph type="sldNum" sz="quarter" idx="12"/>
          </p:nvPr>
        </p:nvSpPr>
        <p:spPr/>
        <p:txBody>
          <a:bodyPr/>
          <a:lstStyle/>
          <a:p>
            <a:fld id="{52108E69-35C3-4395-AB4C-CBC2CBC07E89}" type="slidenum">
              <a:rPr lang="zh-CN" altLang="en-US" smtClean="0"/>
              <a:t>1</a:t>
            </a:fld>
            <a:endParaRPr lang="zh-CN" altLang="en-US"/>
          </a:p>
        </p:txBody>
      </p:sp>
      <p:sp>
        <p:nvSpPr>
          <p:cNvPr id="5" name="副标题 4">
            <a:extLst>
              <a:ext uri="{FF2B5EF4-FFF2-40B4-BE49-F238E27FC236}">
                <a16:creationId xmlns:a16="http://schemas.microsoft.com/office/drawing/2014/main" id="{D81C6DBF-F65E-9204-31C6-C6136DBC97F5}"/>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0549762C-4DC9-0BAD-83B1-C9BA1FCA4B73}"/>
              </a:ext>
            </a:extLst>
          </p:cNvPr>
          <p:cNvPicPr>
            <a:picLocks noChangeAspect="1"/>
          </p:cNvPicPr>
          <p:nvPr/>
        </p:nvPicPr>
        <p:blipFill>
          <a:blip r:embed="rId2"/>
          <a:stretch>
            <a:fillRect/>
          </a:stretch>
        </p:blipFill>
        <p:spPr>
          <a:xfrm>
            <a:off x="1424763" y="3454651"/>
            <a:ext cx="9342474" cy="1824415"/>
          </a:xfrm>
          <a:prstGeom prst="rect">
            <a:avLst/>
          </a:prstGeom>
        </p:spPr>
      </p:pic>
    </p:spTree>
    <p:extLst>
      <p:ext uri="{BB962C8B-B14F-4D97-AF65-F5344CB8AC3E}">
        <p14:creationId xmlns:p14="http://schemas.microsoft.com/office/powerpoint/2010/main" val="284279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87766C-8334-32E0-49AC-F85DBCF02213}"/>
              </a:ext>
            </a:extLst>
          </p:cNvPr>
          <p:cNvSpPr>
            <a:spLocks noGrp="1"/>
          </p:cNvSpPr>
          <p:nvPr>
            <p:ph type="title"/>
          </p:nvPr>
        </p:nvSpPr>
        <p:spPr/>
        <p:txBody>
          <a:bodyPr/>
          <a:lstStyle/>
          <a:p>
            <a:r>
              <a:rPr lang="en-US" altLang="zh-CN" dirty="0">
                <a:latin typeface="NimbusRomNo9L-Medi"/>
              </a:rPr>
              <a:t>Graph Generation</a:t>
            </a:r>
            <a:endParaRPr lang="zh-CN" altLang="en-US" dirty="0">
              <a:latin typeface="NimbusRomNo9L-Medi"/>
            </a:endParaRPr>
          </a:p>
        </p:txBody>
      </p:sp>
      <p:sp>
        <p:nvSpPr>
          <p:cNvPr id="6" name="日期占位符 5">
            <a:extLst>
              <a:ext uri="{FF2B5EF4-FFF2-40B4-BE49-F238E27FC236}">
                <a16:creationId xmlns:a16="http://schemas.microsoft.com/office/drawing/2014/main" id="{003124A1-9371-C573-AB2B-46DC45CBEC1A}"/>
              </a:ext>
            </a:extLst>
          </p:cNvPr>
          <p:cNvSpPr>
            <a:spLocks noGrp="1"/>
          </p:cNvSpPr>
          <p:nvPr>
            <p:ph type="dt" sz="half" idx="10"/>
          </p:nvPr>
        </p:nvSpPr>
        <p:spPr/>
        <p:txBody>
          <a:bodyPr/>
          <a:lstStyle/>
          <a:p>
            <a:fld id="{08488C6B-24EE-459C-94A0-FF13B1165F55}" type="datetime1">
              <a:rPr lang="zh-CN" altLang="en-US" smtClean="0"/>
              <a:t>2023/10/27</a:t>
            </a:fld>
            <a:endParaRPr lang="zh-CN" altLang="en-US"/>
          </a:p>
        </p:txBody>
      </p:sp>
      <p:sp>
        <p:nvSpPr>
          <p:cNvPr id="7" name="页脚占位符 6">
            <a:extLst>
              <a:ext uri="{FF2B5EF4-FFF2-40B4-BE49-F238E27FC236}">
                <a16:creationId xmlns:a16="http://schemas.microsoft.com/office/drawing/2014/main" id="{5B54A21B-A1EC-D0C8-FAD1-9608DE426EF3}"/>
              </a:ext>
            </a:extLst>
          </p:cNvPr>
          <p:cNvSpPr>
            <a:spLocks noGrp="1"/>
          </p:cNvSpPr>
          <p:nvPr>
            <p:ph type="ftr" sz="quarter" idx="11"/>
          </p:nvPr>
        </p:nvSpPr>
        <p:spPr/>
        <p:txBody>
          <a:bodyPr/>
          <a:lstStyle/>
          <a:p>
            <a:r>
              <a:rPr lang="en-US" altLang="zh-CN"/>
              <a:t>lqy</a:t>
            </a:r>
            <a:endParaRPr lang="zh-CN" altLang="en-US"/>
          </a:p>
        </p:txBody>
      </p:sp>
      <p:sp>
        <p:nvSpPr>
          <p:cNvPr id="8" name="灯片编号占位符 7">
            <a:extLst>
              <a:ext uri="{FF2B5EF4-FFF2-40B4-BE49-F238E27FC236}">
                <a16:creationId xmlns:a16="http://schemas.microsoft.com/office/drawing/2014/main" id="{C54BA79A-DDCD-A1FF-2C72-FE90BEB55029}"/>
              </a:ext>
            </a:extLst>
          </p:cNvPr>
          <p:cNvSpPr>
            <a:spLocks noGrp="1"/>
          </p:cNvSpPr>
          <p:nvPr>
            <p:ph type="sldNum" sz="quarter" idx="12"/>
          </p:nvPr>
        </p:nvSpPr>
        <p:spPr/>
        <p:txBody>
          <a:bodyPr/>
          <a:lstStyle/>
          <a:p>
            <a:fld id="{52108E69-35C3-4395-AB4C-CBC2CBC07E89}" type="slidenum">
              <a:rPr lang="zh-CN" altLang="en-US" smtClean="0"/>
              <a:t>10</a:t>
            </a:fld>
            <a:endParaRPr lang="zh-CN" altLang="en-US"/>
          </a:p>
        </p:txBody>
      </p:sp>
      <p:sp>
        <p:nvSpPr>
          <p:cNvPr id="11" name="内容占位符 2">
            <a:extLst>
              <a:ext uri="{FF2B5EF4-FFF2-40B4-BE49-F238E27FC236}">
                <a16:creationId xmlns:a16="http://schemas.microsoft.com/office/drawing/2014/main" id="{246065A9-9A94-338D-1CDD-905B88E5B51D}"/>
              </a:ext>
            </a:extLst>
          </p:cNvPr>
          <p:cNvSpPr>
            <a:spLocks noGrp="1"/>
          </p:cNvSpPr>
          <p:nvPr>
            <p:ph idx="1"/>
          </p:nvPr>
        </p:nvSpPr>
        <p:spPr>
          <a:xfrm>
            <a:off x="838200" y="1825624"/>
            <a:ext cx="10515600" cy="4766561"/>
          </a:xfrm>
        </p:spPr>
        <p:txBody>
          <a:bodyPr>
            <a:normAutofit/>
          </a:bodyPr>
          <a:lstStyle/>
          <a:p>
            <a:pPr algn="l"/>
            <a:r>
              <a:rPr lang="en-US" altLang="zh-CN" sz="2400" dirty="0">
                <a:latin typeface="NimbusRomNo9L-Regu"/>
              </a:rPr>
              <a:t>N</a:t>
            </a:r>
            <a:r>
              <a:rPr lang="en-US" altLang="zh-CN" sz="2400" b="0" i="0" u="none" strike="noStrike" baseline="0" dirty="0">
                <a:latin typeface="NimbusRomNo9L-Regu"/>
              </a:rPr>
              <a:t>o supervision to snippet-level categories </a:t>
            </a:r>
            <a:r>
              <a:rPr lang="en-US" altLang="zh-CN" sz="2400" b="0" i="0" u="none" strike="noStrike" baseline="0" dirty="0">
                <a:latin typeface="NimbusRomNo9L-Regu"/>
                <a:sym typeface="Wingdings" panose="05000000000000000000" pitchFamily="2" charset="2"/>
              </a:rPr>
              <a:t> C</a:t>
            </a:r>
            <a:r>
              <a:rPr lang="en-US" altLang="zh-CN" sz="2400" b="0" i="0" u="none" strike="noStrike" baseline="0" dirty="0">
                <a:latin typeface="NimbusRomNo9L-Regu"/>
              </a:rPr>
              <a:t>onsider the action weights of snippets as the judgment basis</a:t>
            </a:r>
          </a:p>
          <a:p>
            <a:pPr algn="l"/>
            <a:r>
              <a:rPr lang="en-US" altLang="zh-CN" sz="2400" dirty="0">
                <a:latin typeface="NimbusRomNo9L-Regu"/>
              </a:rPr>
              <a:t> </a:t>
            </a:r>
          </a:p>
          <a:p>
            <a:pPr algn="l"/>
            <a:endParaRPr lang="en-US" altLang="zh-CN" sz="2400" b="0" i="0" u="none" strike="noStrike" baseline="0" dirty="0">
              <a:latin typeface="NimbusRomNo9L-Regu"/>
            </a:endParaRPr>
          </a:p>
          <a:p>
            <a:pPr algn="l"/>
            <a:endParaRPr lang="en-US" altLang="zh-CN" sz="2400" dirty="0">
              <a:latin typeface="NimbusRomNo9L-Regu"/>
            </a:endParaRPr>
          </a:p>
          <a:p>
            <a:r>
              <a:rPr lang="en-US" altLang="zh-CN" sz="2400" dirty="0">
                <a:latin typeface="NimbusRomNo9L-Regu"/>
              </a:rPr>
              <a:t>Edge weights: </a:t>
            </a:r>
            <a:r>
              <a:rPr lang="en-US" altLang="zh-CN" sz="2400" b="0" i="0" u="none" strike="noStrike" baseline="0" dirty="0">
                <a:latin typeface="NimbusRomNo9L-Regu"/>
              </a:rPr>
              <a:t>feature similarity</a:t>
            </a:r>
          </a:p>
          <a:p>
            <a:endParaRPr lang="en-US" altLang="zh-CN" sz="2400" dirty="0">
              <a:latin typeface="NimbusRomNo9L-Regu"/>
            </a:endParaRPr>
          </a:p>
          <a:p>
            <a:endParaRPr lang="en-US" altLang="zh-CN" sz="2400" b="0" i="0" u="none" strike="noStrike" baseline="0" dirty="0">
              <a:latin typeface="NimbusRomNo9L-Regu"/>
            </a:endParaRPr>
          </a:p>
          <a:p>
            <a:endParaRPr lang="en-US" altLang="zh-CN" sz="2400" b="0" i="0" u="none" strike="noStrike" baseline="0" dirty="0">
              <a:latin typeface="NimbusRomNo9L-Regu"/>
            </a:endParaRPr>
          </a:p>
          <a:p>
            <a:endParaRPr lang="en-US" altLang="zh-CN" sz="2400" b="0" i="0" u="none" strike="noStrike" baseline="0" dirty="0">
              <a:latin typeface="NimbusRomNo9L-Regu"/>
            </a:endParaRPr>
          </a:p>
        </p:txBody>
      </p:sp>
      <p:pic>
        <p:nvPicPr>
          <p:cNvPr id="14" name="图片 13">
            <a:extLst>
              <a:ext uri="{FF2B5EF4-FFF2-40B4-BE49-F238E27FC236}">
                <a16:creationId xmlns:a16="http://schemas.microsoft.com/office/drawing/2014/main" id="{9BA2E1FE-0339-B996-FC30-C610B29447E7}"/>
              </a:ext>
            </a:extLst>
          </p:cNvPr>
          <p:cNvPicPr>
            <a:picLocks noChangeAspect="1"/>
          </p:cNvPicPr>
          <p:nvPr/>
        </p:nvPicPr>
        <p:blipFill>
          <a:blip r:embed="rId3"/>
          <a:stretch>
            <a:fillRect/>
          </a:stretch>
        </p:blipFill>
        <p:spPr>
          <a:xfrm>
            <a:off x="1254730" y="2720303"/>
            <a:ext cx="5068007" cy="1162212"/>
          </a:xfrm>
          <a:prstGeom prst="rect">
            <a:avLst/>
          </a:prstGeom>
        </p:spPr>
      </p:pic>
      <p:pic>
        <p:nvPicPr>
          <p:cNvPr id="15" name="图片 14">
            <a:extLst>
              <a:ext uri="{FF2B5EF4-FFF2-40B4-BE49-F238E27FC236}">
                <a16:creationId xmlns:a16="http://schemas.microsoft.com/office/drawing/2014/main" id="{C42F0A71-9F52-C7D9-2600-3832E0C34F9A}"/>
              </a:ext>
            </a:extLst>
          </p:cNvPr>
          <p:cNvPicPr>
            <a:picLocks noChangeAspect="1"/>
          </p:cNvPicPr>
          <p:nvPr/>
        </p:nvPicPr>
        <p:blipFill rotWithShape="1">
          <a:blip r:embed="rId4"/>
          <a:srcRect t="1" b="-180"/>
          <a:stretch/>
        </p:blipFill>
        <p:spPr>
          <a:xfrm>
            <a:off x="6995935" y="2445013"/>
            <a:ext cx="3481282" cy="3527781"/>
          </a:xfrm>
          <a:prstGeom prst="rect">
            <a:avLst/>
          </a:prstGeom>
        </p:spPr>
      </p:pic>
      <p:pic>
        <p:nvPicPr>
          <p:cNvPr id="18" name="图片 17">
            <a:extLst>
              <a:ext uri="{FF2B5EF4-FFF2-40B4-BE49-F238E27FC236}">
                <a16:creationId xmlns:a16="http://schemas.microsoft.com/office/drawing/2014/main" id="{70F5C327-2849-30A5-9F3A-7A49D70BB608}"/>
              </a:ext>
            </a:extLst>
          </p:cNvPr>
          <p:cNvPicPr>
            <a:picLocks noChangeAspect="1"/>
          </p:cNvPicPr>
          <p:nvPr/>
        </p:nvPicPr>
        <p:blipFill rotWithShape="1">
          <a:blip r:embed="rId5"/>
          <a:srcRect b="67584"/>
          <a:stretch/>
        </p:blipFill>
        <p:spPr>
          <a:xfrm>
            <a:off x="1484366" y="4524603"/>
            <a:ext cx="1861438" cy="468163"/>
          </a:xfrm>
          <a:prstGeom prst="rect">
            <a:avLst/>
          </a:prstGeom>
        </p:spPr>
      </p:pic>
      <p:pic>
        <p:nvPicPr>
          <p:cNvPr id="20" name="图片 19">
            <a:extLst>
              <a:ext uri="{FF2B5EF4-FFF2-40B4-BE49-F238E27FC236}">
                <a16:creationId xmlns:a16="http://schemas.microsoft.com/office/drawing/2014/main" id="{BE2B4242-F557-D36D-76CF-52F00FAB7D78}"/>
              </a:ext>
            </a:extLst>
          </p:cNvPr>
          <p:cNvPicPr>
            <a:picLocks noChangeAspect="1"/>
          </p:cNvPicPr>
          <p:nvPr/>
        </p:nvPicPr>
        <p:blipFill rotWithShape="1">
          <a:blip r:embed="rId5">
            <a:clrChange>
              <a:clrFrom>
                <a:srgbClr val="FFFFFF"/>
              </a:clrFrom>
              <a:clrTo>
                <a:srgbClr val="FFFFFF">
                  <a:alpha val="0"/>
                </a:srgbClr>
              </a:clrTo>
            </a:clrChange>
          </a:blip>
          <a:srcRect t="50579"/>
          <a:stretch/>
        </p:blipFill>
        <p:spPr>
          <a:xfrm>
            <a:off x="3475070" y="4294655"/>
            <a:ext cx="1861439" cy="713750"/>
          </a:xfrm>
          <a:prstGeom prst="rect">
            <a:avLst/>
          </a:prstGeom>
        </p:spPr>
      </p:pic>
    </p:spTree>
    <p:extLst>
      <p:ext uri="{BB962C8B-B14F-4D97-AF65-F5344CB8AC3E}">
        <p14:creationId xmlns:p14="http://schemas.microsoft.com/office/powerpoint/2010/main" val="497651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87766C-8334-32E0-49AC-F85DBCF02213}"/>
              </a:ext>
            </a:extLst>
          </p:cNvPr>
          <p:cNvSpPr>
            <a:spLocks noGrp="1"/>
          </p:cNvSpPr>
          <p:nvPr>
            <p:ph type="title"/>
          </p:nvPr>
        </p:nvSpPr>
        <p:spPr/>
        <p:txBody>
          <a:bodyPr/>
          <a:lstStyle/>
          <a:p>
            <a:r>
              <a:rPr lang="en-US" altLang="zh-CN" dirty="0">
                <a:latin typeface="NimbusRomNo9L-Medi"/>
              </a:rPr>
              <a:t>Graph Generation</a:t>
            </a:r>
            <a:endParaRPr lang="zh-CN" altLang="en-US" dirty="0">
              <a:latin typeface="NimbusRomNo9L-Medi"/>
            </a:endParaRPr>
          </a:p>
        </p:txBody>
      </p:sp>
      <p:sp>
        <p:nvSpPr>
          <p:cNvPr id="6" name="日期占位符 5">
            <a:extLst>
              <a:ext uri="{FF2B5EF4-FFF2-40B4-BE49-F238E27FC236}">
                <a16:creationId xmlns:a16="http://schemas.microsoft.com/office/drawing/2014/main" id="{003124A1-9371-C573-AB2B-46DC45CBEC1A}"/>
              </a:ext>
            </a:extLst>
          </p:cNvPr>
          <p:cNvSpPr>
            <a:spLocks noGrp="1"/>
          </p:cNvSpPr>
          <p:nvPr>
            <p:ph type="dt" sz="half" idx="10"/>
          </p:nvPr>
        </p:nvSpPr>
        <p:spPr/>
        <p:txBody>
          <a:bodyPr/>
          <a:lstStyle/>
          <a:p>
            <a:fld id="{08488C6B-24EE-459C-94A0-FF13B1165F55}" type="datetime1">
              <a:rPr lang="zh-CN" altLang="en-US" smtClean="0"/>
              <a:t>2023/10/27</a:t>
            </a:fld>
            <a:endParaRPr lang="zh-CN" altLang="en-US"/>
          </a:p>
        </p:txBody>
      </p:sp>
      <p:sp>
        <p:nvSpPr>
          <p:cNvPr id="7" name="页脚占位符 6">
            <a:extLst>
              <a:ext uri="{FF2B5EF4-FFF2-40B4-BE49-F238E27FC236}">
                <a16:creationId xmlns:a16="http://schemas.microsoft.com/office/drawing/2014/main" id="{5B54A21B-A1EC-D0C8-FAD1-9608DE426EF3}"/>
              </a:ext>
            </a:extLst>
          </p:cNvPr>
          <p:cNvSpPr>
            <a:spLocks noGrp="1"/>
          </p:cNvSpPr>
          <p:nvPr>
            <p:ph type="ftr" sz="quarter" idx="11"/>
          </p:nvPr>
        </p:nvSpPr>
        <p:spPr/>
        <p:txBody>
          <a:bodyPr/>
          <a:lstStyle/>
          <a:p>
            <a:r>
              <a:rPr lang="en-US" altLang="zh-CN"/>
              <a:t>lqy</a:t>
            </a:r>
            <a:endParaRPr lang="zh-CN" altLang="en-US"/>
          </a:p>
        </p:txBody>
      </p:sp>
      <p:sp>
        <p:nvSpPr>
          <p:cNvPr id="8" name="灯片编号占位符 7">
            <a:extLst>
              <a:ext uri="{FF2B5EF4-FFF2-40B4-BE49-F238E27FC236}">
                <a16:creationId xmlns:a16="http://schemas.microsoft.com/office/drawing/2014/main" id="{C54BA79A-DDCD-A1FF-2C72-FE90BEB55029}"/>
              </a:ext>
            </a:extLst>
          </p:cNvPr>
          <p:cNvSpPr>
            <a:spLocks noGrp="1"/>
          </p:cNvSpPr>
          <p:nvPr>
            <p:ph type="sldNum" sz="quarter" idx="12"/>
          </p:nvPr>
        </p:nvSpPr>
        <p:spPr/>
        <p:txBody>
          <a:bodyPr/>
          <a:lstStyle/>
          <a:p>
            <a:fld id="{52108E69-35C3-4395-AB4C-CBC2CBC07E89}" type="slidenum">
              <a:rPr lang="zh-CN" altLang="en-US" smtClean="0"/>
              <a:t>11</a:t>
            </a:fld>
            <a:endParaRPr lang="zh-CN" altLang="en-US"/>
          </a:p>
        </p:txBody>
      </p:sp>
      <p:sp>
        <p:nvSpPr>
          <p:cNvPr id="11" name="内容占位符 2">
            <a:extLst>
              <a:ext uri="{FF2B5EF4-FFF2-40B4-BE49-F238E27FC236}">
                <a16:creationId xmlns:a16="http://schemas.microsoft.com/office/drawing/2014/main" id="{246065A9-9A94-338D-1CDD-905B88E5B51D}"/>
              </a:ext>
            </a:extLst>
          </p:cNvPr>
          <p:cNvSpPr>
            <a:spLocks noGrp="1"/>
          </p:cNvSpPr>
          <p:nvPr>
            <p:ph idx="1"/>
          </p:nvPr>
        </p:nvSpPr>
        <p:spPr>
          <a:xfrm>
            <a:off x="838200" y="1825624"/>
            <a:ext cx="10515600" cy="4766561"/>
          </a:xfrm>
        </p:spPr>
        <p:txBody>
          <a:bodyPr>
            <a:normAutofit/>
          </a:bodyPr>
          <a:lstStyle/>
          <a:p>
            <a:pPr algn="l"/>
            <a:r>
              <a:rPr lang="en-US" altLang="zh-CN" sz="2400" dirty="0">
                <a:latin typeface="NimbusRomNo9L-Regu"/>
              </a:rPr>
              <a:t>N</a:t>
            </a:r>
            <a:r>
              <a:rPr lang="en-US" altLang="zh-CN" sz="2400" b="0" i="0" u="none" strike="noStrike" baseline="0" dirty="0">
                <a:latin typeface="NimbusRomNo9L-Regu"/>
              </a:rPr>
              <a:t>o supervision to snippet-level categories </a:t>
            </a:r>
            <a:r>
              <a:rPr lang="en-US" altLang="zh-CN" sz="2400" b="0" i="0" u="none" strike="noStrike" baseline="0" dirty="0">
                <a:latin typeface="NimbusRomNo9L-Regu"/>
                <a:sym typeface="Wingdings" panose="05000000000000000000" pitchFamily="2" charset="2"/>
              </a:rPr>
              <a:t> C</a:t>
            </a:r>
            <a:r>
              <a:rPr lang="en-US" altLang="zh-CN" sz="2400" b="0" i="0" u="none" strike="noStrike" baseline="0" dirty="0">
                <a:latin typeface="NimbusRomNo9L-Regu"/>
              </a:rPr>
              <a:t>onsider the action weights of snippets as the judgment basis</a:t>
            </a:r>
          </a:p>
          <a:p>
            <a:pPr algn="l"/>
            <a:r>
              <a:rPr lang="en-US" altLang="zh-CN" sz="2400" dirty="0">
                <a:latin typeface="NimbusRomNo9L-Regu"/>
              </a:rPr>
              <a:t> </a:t>
            </a:r>
          </a:p>
          <a:p>
            <a:pPr algn="l"/>
            <a:endParaRPr lang="en-US" altLang="zh-CN" sz="2400" b="0" i="0" u="none" strike="noStrike" baseline="0" dirty="0">
              <a:latin typeface="NimbusRomNo9L-Regu"/>
            </a:endParaRPr>
          </a:p>
          <a:p>
            <a:pPr algn="l"/>
            <a:endParaRPr lang="en-US" altLang="zh-CN" sz="2400" dirty="0">
              <a:latin typeface="NimbusRomNo9L-Regu"/>
            </a:endParaRPr>
          </a:p>
          <a:p>
            <a:r>
              <a:rPr lang="en-US" altLang="zh-CN" sz="2400" dirty="0">
                <a:latin typeface="NimbusRomNo9L-Regu"/>
              </a:rPr>
              <a:t>Edge weights: </a:t>
            </a:r>
            <a:r>
              <a:rPr lang="en-US" altLang="zh-CN" sz="2400" b="0" i="0" u="none" strike="noStrike" baseline="0" dirty="0">
                <a:latin typeface="NimbusRomNo9L-Regu"/>
              </a:rPr>
              <a:t>feature similarity</a:t>
            </a:r>
          </a:p>
          <a:p>
            <a:endParaRPr lang="en-US" altLang="zh-CN" sz="2400" dirty="0">
              <a:latin typeface="NimbusRomNo9L-Regu"/>
            </a:endParaRPr>
          </a:p>
          <a:p>
            <a:r>
              <a:rPr lang="en-US" altLang="zh-CN" sz="2400" dirty="0">
                <a:latin typeface="NimbusRomNo9L-Regu"/>
              </a:rPr>
              <a:t>A</a:t>
            </a:r>
            <a:r>
              <a:rPr lang="en-US" altLang="zh-CN" sz="2400" b="0" i="0" u="none" strike="noStrike" baseline="0" dirty="0">
                <a:latin typeface="NimbusRomNo9L-Regu"/>
              </a:rPr>
              <a:t>mbiguous graph: masked partly</a:t>
            </a:r>
          </a:p>
          <a:p>
            <a:endParaRPr lang="en-US" altLang="zh-CN" sz="2400" b="0" i="0" u="none" strike="noStrike" baseline="0" dirty="0">
              <a:latin typeface="NimbusRomNo9L-Regu"/>
            </a:endParaRPr>
          </a:p>
          <a:p>
            <a:endParaRPr lang="en-US" altLang="zh-CN" sz="2400" b="0" i="0" u="none" strike="noStrike" baseline="0" dirty="0">
              <a:latin typeface="NimbusRomNo9L-Regu"/>
            </a:endParaRPr>
          </a:p>
        </p:txBody>
      </p:sp>
      <p:pic>
        <p:nvPicPr>
          <p:cNvPr id="14" name="图片 13">
            <a:extLst>
              <a:ext uri="{FF2B5EF4-FFF2-40B4-BE49-F238E27FC236}">
                <a16:creationId xmlns:a16="http://schemas.microsoft.com/office/drawing/2014/main" id="{9BA2E1FE-0339-B996-FC30-C610B29447E7}"/>
              </a:ext>
            </a:extLst>
          </p:cNvPr>
          <p:cNvPicPr>
            <a:picLocks noChangeAspect="1"/>
          </p:cNvPicPr>
          <p:nvPr/>
        </p:nvPicPr>
        <p:blipFill>
          <a:blip r:embed="rId3"/>
          <a:stretch>
            <a:fillRect/>
          </a:stretch>
        </p:blipFill>
        <p:spPr>
          <a:xfrm>
            <a:off x="1264947" y="2573699"/>
            <a:ext cx="5465965" cy="1253473"/>
          </a:xfrm>
          <a:prstGeom prst="rect">
            <a:avLst/>
          </a:prstGeom>
        </p:spPr>
      </p:pic>
      <p:pic>
        <p:nvPicPr>
          <p:cNvPr id="18" name="图片 17">
            <a:extLst>
              <a:ext uri="{FF2B5EF4-FFF2-40B4-BE49-F238E27FC236}">
                <a16:creationId xmlns:a16="http://schemas.microsoft.com/office/drawing/2014/main" id="{70F5C327-2849-30A5-9F3A-7A49D70BB608}"/>
              </a:ext>
            </a:extLst>
          </p:cNvPr>
          <p:cNvPicPr>
            <a:picLocks noChangeAspect="1"/>
          </p:cNvPicPr>
          <p:nvPr/>
        </p:nvPicPr>
        <p:blipFill rotWithShape="1">
          <a:blip r:embed="rId4"/>
          <a:srcRect b="67584"/>
          <a:stretch/>
        </p:blipFill>
        <p:spPr>
          <a:xfrm>
            <a:off x="3618500" y="4391623"/>
            <a:ext cx="1861438" cy="468163"/>
          </a:xfrm>
          <a:prstGeom prst="rect">
            <a:avLst/>
          </a:prstGeom>
        </p:spPr>
      </p:pic>
      <p:pic>
        <p:nvPicPr>
          <p:cNvPr id="20" name="图片 19">
            <a:extLst>
              <a:ext uri="{FF2B5EF4-FFF2-40B4-BE49-F238E27FC236}">
                <a16:creationId xmlns:a16="http://schemas.microsoft.com/office/drawing/2014/main" id="{BE2B4242-F557-D36D-76CF-52F00FAB7D78}"/>
              </a:ext>
            </a:extLst>
          </p:cNvPr>
          <p:cNvPicPr>
            <a:picLocks noChangeAspect="1"/>
          </p:cNvPicPr>
          <p:nvPr/>
        </p:nvPicPr>
        <p:blipFill rotWithShape="1">
          <a:blip r:embed="rId4">
            <a:clrChange>
              <a:clrFrom>
                <a:srgbClr val="FFFFFF"/>
              </a:clrFrom>
              <a:clrTo>
                <a:srgbClr val="FFFFFF">
                  <a:alpha val="0"/>
                </a:srgbClr>
              </a:clrTo>
            </a:clrChange>
          </a:blip>
          <a:srcRect t="50579"/>
          <a:stretch/>
        </p:blipFill>
        <p:spPr>
          <a:xfrm>
            <a:off x="5479938" y="4208904"/>
            <a:ext cx="1861439" cy="713750"/>
          </a:xfrm>
          <a:prstGeom prst="rect">
            <a:avLst/>
          </a:prstGeom>
        </p:spPr>
      </p:pic>
      <p:pic>
        <p:nvPicPr>
          <p:cNvPr id="3" name="图片 2">
            <a:extLst>
              <a:ext uri="{FF2B5EF4-FFF2-40B4-BE49-F238E27FC236}">
                <a16:creationId xmlns:a16="http://schemas.microsoft.com/office/drawing/2014/main" id="{4B9AA9E3-1A7B-01F9-974F-6BF2BC25FF50}"/>
              </a:ext>
            </a:extLst>
          </p:cNvPr>
          <p:cNvPicPr>
            <a:picLocks noChangeAspect="1"/>
          </p:cNvPicPr>
          <p:nvPr/>
        </p:nvPicPr>
        <p:blipFill rotWithShape="1">
          <a:blip r:embed="rId5"/>
          <a:srcRect l="52779" t="18455" r="28201" b="28000"/>
          <a:stretch/>
        </p:blipFill>
        <p:spPr>
          <a:xfrm>
            <a:off x="8526570" y="2573699"/>
            <a:ext cx="2096847" cy="2993128"/>
          </a:xfrm>
          <a:prstGeom prst="rect">
            <a:avLst/>
          </a:prstGeom>
        </p:spPr>
      </p:pic>
      <p:pic>
        <p:nvPicPr>
          <p:cNvPr id="5" name="图片 4">
            <a:extLst>
              <a:ext uri="{FF2B5EF4-FFF2-40B4-BE49-F238E27FC236}">
                <a16:creationId xmlns:a16="http://schemas.microsoft.com/office/drawing/2014/main" id="{9BA717FC-199A-F2B3-75AD-8C3EEE92D19D}"/>
              </a:ext>
            </a:extLst>
          </p:cNvPr>
          <p:cNvPicPr>
            <a:picLocks noChangeAspect="1"/>
          </p:cNvPicPr>
          <p:nvPr/>
        </p:nvPicPr>
        <p:blipFill>
          <a:blip r:embed="rId6"/>
          <a:stretch>
            <a:fillRect/>
          </a:stretch>
        </p:blipFill>
        <p:spPr>
          <a:xfrm>
            <a:off x="2966506" y="5268833"/>
            <a:ext cx="5331464" cy="1098241"/>
          </a:xfrm>
          <a:prstGeom prst="rect">
            <a:avLst/>
          </a:prstGeom>
        </p:spPr>
      </p:pic>
    </p:spTree>
    <p:extLst>
      <p:ext uri="{BB962C8B-B14F-4D97-AF65-F5344CB8AC3E}">
        <p14:creationId xmlns:p14="http://schemas.microsoft.com/office/powerpoint/2010/main" val="371144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87766C-8334-32E0-49AC-F85DBCF02213}"/>
              </a:ext>
            </a:extLst>
          </p:cNvPr>
          <p:cNvSpPr>
            <a:spLocks noGrp="1"/>
          </p:cNvSpPr>
          <p:nvPr>
            <p:ph type="title"/>
          </p:nvPr>
        </p:nvSpPr>
        <p:spPr/>
        <p:txBody>
          <a:bodyPr/>
          <a:lstStyle/>
          <a:p>
            <a:r>
              <a:rPr lang="en-US" altLang="zh-CN" dirty="0">
                <a:latin typeface="NimbusRomNo9L-Medi"/>
              </a:rPr>
              <a:t>Graph Generation</a:t>
            </a:r>
            <a:endParaRPr lang="zh-CN" altLang="en-US" dirty="0">
              <a:latin typeface="NimbusRomNo9L-Medi"/>
            </a:endParaRPr>
          </a:p>
        </p:txBody>
      </p:sp>
      <p:sp>
        <p:nvSpPr>
          <p:cNvPr id="6" name="日期占位符 5">
            <a:extLst>
              <a:ext uri="{FF2B5EF4-FFF2-40B4-BE49-F238E27FC236}">
                <a16:creationId xmlns:a16="http://schemas.microsoft.com/office/drawing/2014/main" id="{003124A1-9371-C573-AB2B-46DC45CBEC1A}"/>
              </a:ext>
            </a:extLst>
          </p:cNvPr>
          <p:cNvSpPr>
            <a:spLocks noGrp="1"/>
          </p:cNvSpPr>
          <p:nvPr>
            <p:ph type="dt" sz="half" idx="10"/>
          </p:nvPr>
        </p:nvSpPr>
        <p:spPr/>
        <p:txBody>
          <a:bodyPr/>
          <a:lstStyle/>
          <a:p>
            <a:fld id="{08488C6B-24EE-459C-94A0-FF13B1165F55}" type="datetime1">
              <a:rPr lang="zh-CN" altLang="en-US" smtClean="0"/>
              <a:t>2023/10/27</a:t>
            </a:fld>
            <a:endParaRPr lang="zh-CN" altLang="en-US"/>
          </a:p>
        </p:txBody>
      </p:sp>
      <p:sp>
        <p:nvSpPr>
          <p:cNvPr id="7" name="页脚占位符 6">
            <a:extLst>
              <a:ext uri="{FF2B5EF4-FFF2-40B4-BE49-F238E27FC236}">
                <a16:creationId xmlns:a16="http://schemas.microsoft.com/office/drawing/2014/main" id="{5B54A21B-A1EC-D0C8-FAD1-9608DE426EF3}"/>
              </a:ext>
            </a:extLst>
          </p:cNvPr>
          <p:cNvSpPr>
            <a:spLocks noGrp="1"/>
          </p:cNvSpPr>
          <p:nvPr>
            <p:ph type="ftr" sz="quarter" idx="11"/>
          </p:nvPr>
        </p:nvSpPr>
        <p:spPr/>
        <p:txBody>
          <a:bodyPr/>
          <a:lstStyle/>
          <a:p>
            <a:r>
              <a:rPr lang="en-US" altLang="zh-CN"/>
              <a:t>lqy</a:t>
            </a:r>
            <a:endParaRPr lang="zh-CN" altLang="en-US"/>
          </a:p>
        </p:txBody>
      </p:sp>
      <p:sp>
        <p:nvSpPr>
          <p:cNvPr id="8" name="灯片编号占位符 7">
            <a:extLst>
              <a:ext uri="{FF2B5EF4-FFF2-40B4-BE49-F238E27FC236}">
                <a16:creationId xmlns:a16="http://schemas.microsoft.com/office/drawing/2014/main" id="{C54BA79A-DDCD-A1FF-2C72-FE90BEB55029}"/>
              </a:ext>
            </a:extLst>
          </p:cNvPr>
          <p:cNvSpPr>
            <a:spLocks noGrp="1"/>
          </p:cNvSpPr>
          <p:nvPr>
            <p:ph type="sldNum" sz="quarter" idx="12"/>
          </p:nvPr>
        </p:nvSpPr>
        <p:spPr/>
        <p:txBody>
          <a:bodyPr/>
          <a:lstStyle/>
          <a:p>
            <a:fld id="{52108E69-35C3-4395-AB4C-CBC2CBC07E89}" type="slidenum">
              <a:rPr lang="zh-CN" altLang="en-US" smtClean="0"/>
              <a:t>12</a:t>
            </a:fld>
            <a:endParaRPr lang="zh-CN" altLang="en-US"/>
          </a:p>
        </p:txBody>
      </p:sp>
      <p:sp>
        <p:nvSpPr>
          <p:cNvPr id="11" name="内容占位符 2">
            <a:extLst>
              <a:ext uri="{FF2B5EF4-FFF2-40B4-BE49-F238E27FC236}">
                <a16:creationId xmlns:a16="http://schemas.microsoft.com/office/drawing/2014/main" id="{246065A9-9A94-338D-1CDD-905B88E5B51D}"/>
              </a:ext>
            </a:extLst>
          </p:cNvPr>
          <p:cNvSpPr>
            <a:spLocks noGrp="1"/>
          </p:cNvSpPr>
          <p:nvPr>
            <p:ph idx="1"/>
          </p:nvPr>
        </p:nvSpPr>
        <p:spPr>
          <a:xfrm>
            <a:off x="838200" y="1825624"/>
            <a:ext cx="10515600" cy="4766561"/>
          </a:xfrm>
        </p:spPr>
        <p:txBody>
          <a:bodyPr>
            <a:normAutofit/>
          </a:bodyPr>
          <a:lstStyle/>
          <a:p>
            <a:pPr algn="l"/>
            <a:r>
              <a:rPr lang="en-US" altLang="zh-CN" sz="2400" dirty="0">
                <a:latin typeface="NimbusRomNo9L-Regu"/>
              </a:rPr>
              <a:t>Exploit complementary information of discriminative snippets</a:t>
            </a:r>
          </a:p>
          <a:p>
            <a:pPr algn="l"/>
            <a:r>
              <a:rPr lang="en-US" altLang="zh-CN" sz="2400" dirty="0">
                <a:latin typeface="NimbusRomNo9L-Regu"/>
              </a:rPr>
              <a:t>Abandon confusing information from ambiguous snippets</a:t>
            </a:r>
          </a:p>
          <a:p>
            <a:pPr algn="l"/>
            <a:r>
              <a:rPr lang="en-US" altLang="zh-CN" sz="2400" dirty="0">
                <a:latin typeface="NimbusRomNo9L-Regu"/>
              </a:rPr>
              <a:t>D</a:t>
            </a:r>
            <a:r>
              <a:rPr lang="en-US" altLang="zh-CN" sz="2400" b="0" i="0" u="none" strike="noStrike" baseline="0" dirty="0">
                <a:latin typeface="NimbusRomNo9L-Regu"/>
              </a:rPr>
              <a:t>iscriminative information is delivered to relevant snippets while the ambiguous is never spread out</a:t>
            </a:r>
          </a:p>
          <a:p>
            <a:pPr algn="l"/>
            <a:endParaRPr lang="en-US" altLang="zh-CN" sz="2400" dirty="0">
              <a:latin typeface="NimbusRomNo9L-Regu"/>
            </a:endParaRPr>
          </a:p>
          <a:p>
            <a:pPr algn="l"/>
            <a:r>
              <a:rPr lang="en-US" altLang="zh-CN" sz="2400" dirty="0">
                <a:latin typeface="NimbusRomNo9L-Regu"/>
              </a:rPr>
              <a:t>Note: </a:t>
            </a:r>
            <a:r>
              <a:rPr lang="en-US" altLang="zh-CN" sz="2400" b="0" i="0" u="none" strike="noStrike" baseline="0" dirty="0">
                <a:solidFill>
                  <a:schemeClr val="accent2"/>
                </a:solidFill>
                <a:latin typeface="NimbusRomNo9L-Regu"/>
              </a:rPr>
              <a:t>fusion of cross-modal adjacency matrixes </a:t>
            </a:r>
            <a:r>
              <a:rPr lang="en-US" altLang="zh-CN" sz="2400" b="0" i="0" u="none" strike="noStrike" baseline="0" dirty="0">
                <a:latin typeface="NimbusRomNo9L-Regu"/>
              </a:rPr>
              <a:t>and </a:t>
            </a:r>
            <a:r>
              <a:rPr lang="en-US" altLang="zh-CN" sz="2400" b="0" i="0" u="none" strike="noStrike" baseline="0" dirty="0">
                <a:solidFill>
                  <a:schemeClr val="accent4"/>
                </a:solidFill>
                <a:latin typeface="NimbusRomNo9L-Regu"/>
              </a:rPr>
              <a:t>preventing the propagation of ambiguous information</a:t>
            </a:r>
            <a:r>
              <a:rPr lang="en-US" altLang="zh-CN" sz="2400" b="0" i="0" u="none" strike="noStrike" baseline="0" dirty="0">
                <a:latin typeface="NimbusRomNo9L-Regu"/>
              </a:rPr>
              <a:t> is vital</a:t>
            </a:r>
          </a:p>
        </p:txBody>
      </p:sp>
    </p:spTree>
    <p:extLst>
      <p:ext uri="{BB962C8B-B14F-4D97-AF65-F5344CB8AC3E}">
        <p14:creationId xmlns:p14="http://schemas.microsoft.com/office/powerpoint/2010/main" val="264351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87766C-8334-32E0-49AC-F85DBCF02213}"/>
              </a:ext>
            </a:extLst>
          </p:cNvPr>
          <p:cNvSpPr>
            <a:spLocks noGrp="1"/>
          </p:cNvSpPr>
          <p:nvPr>
            <p:ph type="title"/>
          </p:nvPr>
        </p:nvSpPr>
        <p:spPr/>
        <p:txBody>
          <a:bodyPr/>
          <a:lstStyle/>
          <a:p>
            <a:r>
              <a:rPr lang="en-US" altLang="zh-CN" dirty="0">
                <a:latin typeface="NimbusRomNo9L-Medi"/>
              </a:rPr>
              <a:t>Graph Generation</a:t>
            </a:r>
            <a:endParaRPr lang="zh-CN" altLang="en-US" dirty="0">
              <a:latin typeface="NimbusRomNo9L-Medi"/>
            </a:endParaRPr>
          </a:p>
        </p:txBody>
      </p:sp>
      <p:sp>
        <p:nvSpPr>
          <p:cNvPr id="6" name="日期占位符 5">
            <a:extLst>
              <a:ext uri="{FF2B5EF4-FFF2-40B4-BE49-F238E27FC236}">
                <a16:creationId xmlns:a16="http://schemas.microsoft.com/office/drawing/2014/main" id="{003124A1-9371-C573-AB2B-46DC45CBEC1A}"/>
              </a:ext>
            </a:extLst>
          </p:cNvPr>
          <p:cNvSpPr>
            <a:spLocks noGrp="1"/>
          </p:cNvSpPr>
          <p:nvPr>
            <p:ph type="dt" sz="half" idx="10"/>
          </p:nvPr>
        </p:nvSpPr>
        <p:spPr/>
        <p:txBody>
          <a:bodyPr/>
          <a:lstStyle/>
          <a:p>
            <a:fld id="{08488C6B-24EE-459C-94A0-FF13B1165F55}" type="datetime1">
              <a:rPr lang="zh-CN" altLang="en-US" smtClean="0"/>
              <a:t>2023/10/27</a:t>
            </a:fld>
            <a:endParaRPr lang="zh-CN" altLang="en-US"/>
          </a:p>
        </p:txBody>
      </p:sp>
      <p:sp>
        <p:nvSpPr>
          <p:cNvPr id="7" name="页脚占位符 6">
            <a:extLst>
              <a:ext uri="{FF2B5EF4-FFF2-40B4-BE49-F238E27FC236}">
                <a16:creationId xmlns:a16="http://schemas.microsoft.com/office/drawing/2014/main" id="{5B54A21B-A1EC-D0C8-FAD1-9608DE426EF3}"/>
              </a:ext>
            </a:extLst>
          </p:cNvPr>
          <p:cNvSpPr>
            <a:spLocks noGrp="1"/>
          </p:cNvSpPr>
          <p:nvPr>
            <p:ph type="ftr" sz="quarter" idx="11"/>
          </p:nvPr>
        </p:nvSpPr>
        <p:spPr/>
        <p:txBody>
          <a:bodyPr/>
          <a:lstStyle/>
          <a:p>
            <a:r>
              <a:rPr lang="en-US" altLang="zh-CN"/>
              <a:t>lqy</a:t>
            </a:r>
            <a:endParaRPr lang="zh-CN" altLang="en-US"/>
          </a:p>
        </p:txBody>
      </p:sp>
      <p:sp>
        <p:nvSpPr>
          <p:cNvPr id="8" name="灯片编号占位符 7">
            <a:extLst>
              <a:ext uri="{FF2B5EF4-FFF2-40B4-BE49-F238E27FC236}">
                <a16:creationId xmlns:a16="http://schemas.microsoft.com/office/drawing/2014/main" id="{C54BA79A-DDCD-A1FF-2C72-FE90BEB55029}"/>
              </a:ext>
            </a:extLst>
          </p:cNvPr>
          <p:cNvSpPr>
            <a:spLocks noGrp="1"/>
          </p:cNvSpPr>
          <p:nvPr>
            <p:ph type="sldNum" sz="quarter" idx="12"/>
          </p:nvPr>
        </p:nvSpPr>
        <p:spPr/>
        <p:txBody>
          <a:bodyPr/>
          <a:lstStyle/>
          <a:p>
            <a:fld id="{52108E69-35C3-4395-AB4C-CBC2CBC07E89}" type="slidenum">
              <a:rPr lang="zh-CN" altLang="en-US" smtClean="0"/>
              <a:t>13</a:t>
            </a:fld>
            <a:endParaRPr lang="zh-CN" altLang="en-US"/>
          </a:p>
        </p:txBody>
      </p:sp>
      <p:sp>
        <p:nvSpPr>
          <p:cNvPr id="11" name="内容占位符 2">
            <a:extLst>
              <a:ext uri="{FF2B5EF4-FFF2-40B4-BE49-F238E27FC236}">
                <a16:creationId xmlns:a16="http://schemas.microsoft.com/office/drawing/2014/main" id="{246065A9-9A94-338D-1CDD-905B88E5B51D}"/>
              </a:ext>
            </a:extLst>
          </p:cNvPr>
          <p:cNvSpPr>
            <a:spLocks noGrp="1"/>
          </p:cNvSpPr>
          <p:nvPr>
            <p:ph idx="1"/>
          </p:nvPr>
        </p:nvSpPr>
        <p:spPr>
          <a:xfrm>
            <a:off x="838200" y="1825624"/>
            <a:ext cx="10515600" cy="4766561"/>
          </a:xfrm>
        </p:spPr>
        <p:txBody>
          <a:bodyPr>
            <a:normAutofit/>
          </a:bodyPr>
          <a:lstStyle/>
          <a:p>
            <a:pPr algn="l"/>
            <a:r>
              <a:rPr lang="en-US" altLang="zh-CN" sz="2400" dirty="0">
                <a:latin typeface="NimbusRomNo9L-Regu"/>
              </a:rPr>
              <a:t>N</a:t>
            </a:r>
            <a:r>
              <a:rPr lang="en-US" altLang="zh-CN" sz="2400" b="0" i="0" u="none" strike="noStrike" baseline="0" dirty="0">
                <a:latin typeface="NimbusRomNo9L-Regu"/>
              </a:rPr>
              <a:t>o supervision to snippet-level categories </a:t>
            </a:r>
            <a:r>
              <a:rPr lang="en-US" altLang="zh-CN" sz="2400" b="0" i="0" u="none" strike="noStrike" baseline="0" dirty="0">
                <a:latin typeface="NimbusRomNo9L-Regu"/>
                <a:sym typeface="Wingdings" panose="05000000000000000000" pitchFamily="2" charset="2"/>
              </a:rPr>
              <a:t> C</a:t>
            </a:r>
            <a:r>
              <a:rPr lang="en-US" altLang="zh-CN" sz="2400" b="0" i="0" u="none" strike="noStrike" baseline="0" dirty="0">
                <a:latin typeface="NimbusRomNo9L-Regu"/>
              </a:rPr>
              <a:t>onsider the action weights of snippets as the judgment basis</a:t>
            </a:r>
          </a:p>
          <a:p>
            <a:pPr algn="l"/>
            <a:r>
              <a:rPr lang="en-US" altLang="zh-CN" sz="2400" dirty="0">
                <a:latin typeface="NimbusRomNo9L-Regu"/>
              </a:rPr>
              <a:t> </a:t>
            </a:r>
          </a:p>
          <a:p>
            <a:pPr algn="l"/>
            <a:endParaRPr lang="en-US" altLang="zh-CN" sz="2400" b="0" i="0" u="none" strike="noStrike" baseline="0" dirty="0">
              <a:latin typeface="NimbusRomNo9L-Regu"/>
            </a:endParaRPr>
          </a:p>
          <a:p>
            <a:pPr algn="l"/>
            <a:endParaRPr lang="en-US" altLang="zh-CN" sz="2400" dirty="0">
              <a:latin typeface="NimbusRomNo9L-Regu"/>
            </a:endParaRPr>
          </a:p>
          <a:p>
            <a:r>
              <a:rPr lang="en-US" altLang="zh-CN" sz="2400" dirty="0">
                <a:latin typeface="NimbusRomNo9L-Regu"/>
              </a:rPr>
              <a:t>Edge weights: </a:t>
            </a:r>
            <a:r>
              <a:rPr lang="en-US" altLang="zh-CN" sz="2400" b="0" i="0" u="none" strike="noStrike" baseline="0" dirty="0">
                <a:latin typeface="NimbusRomNo9L-Regu"/>
              </a:rPr>
              <a:t>feature similarity</a:t>
            </a:r>
          </a:p>
          <a:p>
            <a:endParaRPr lang="en-US" altLang="zh-CN" sz="2400" dirty="0">
              <a:latin typeface="NimbusRomNo9L-Regu"/>
            </a:endParaRPr>
          </a:p>
          <a:p>
            <a:r>
              <a:rPr lang="en-US" altLang="zh-CN" sz="2400" dirty="0">
                <a:latin typeface="NimbusRomNo9L-Regu"/>
              </a:rPr>
              <a:t>A</a:t>
            </a:r>
            <a:r>
              <a:rPr lang="en-US" altLang="zh-CN" sz="2400" b="0" i="0" u="none" strike="noStrike" baseline="0" dirty="0">
                <a:latin typeface="NimbusRomNo9L-Regu"/>
              </a:rPr>
              <a:t>mbiguous graph: masked partly</a:t>
            </a:r>
          </a:p>
          <a:p>
            <a:endParaRPr lang="en-US" altLang="zh-CN" sz="2400" b="0" i="0" u="none" strike="noStrike" baseline="0" dirty="0">
              <a:latin typeface="NimbusRomNo9L-Regu"/>
            </a:endParaRPr>
          </a:p>
          <a:p>
            <a:endParaRPr lang="en-US" altLang="zh-CN" sz="2400" b="0" i="0" u="none" strike="noStrike" baseline="0" dirty="0">
              <a:latin typeface="NimbusRomNo9L-Regu"/>
            </a:endParaRPr>
          </a:p>
        </p:txBody>
      </p:sp>
      <p:pic>
        <p:nvPicPr>
          <p:cNvPr id="14" name="图片 13">
            <a:extLst>
              <a:ext uri="{FF2B5EF4-FFF2-40B4-BE49-F238E27FC236}">
                <a16:creationId xmlns:a16="http://schemas.microsoft.com/office/drawing/2014/main" id="{9BA2E1FE-0339-B996-FC30-C610B29447E7}"/>
              </a:ext>
            </a:extLst>
          </p:cNvPr>
          <p:cNvPicPr>
            <a:picLocks noChangeAspect="1"/>
          </p:cNvPicPr>
          <p:nvPr/>
        </p:nvPicPr>
        <p:blipFill>
          <a:blip r:embed="rId3"/>
          <a:stretch>
            <a:fillRect/>
          </a:stretch>
        </p:blipFill>
        <p:spPr>
          <a:xfrm>
            <a:off x="1264947" y="2573699"/>
            <a:ext cx="5465965" cy="1253473"/>
          </a:xfrm>
          <a:prstGeom prst="rect">
            <a:avLst/>
          </a:prstGeom>
        </p:spPr>
      </p:pic>
      <p:pic>
        <p:nvPicPr>
          <p:cNvPr id="18" name="图片 17">
            <a:extLst>
              <a:ext uri="{FF2B5EF4-FFF2-40B4-BE49-F238E27FC236}">
                <a16:creationId xmlns:a16="http://schemas.microsoft.com/office/drawing/2014/main" id="{70F5C327-2849-30A5-9F3A-7A49D70BB608}"/>
              </a:ext>
            </a:extLst>
          </p:cNvPr>
          <p:cNvPicPr>
            <a:picLocks noChangeAspect="1"/>
          </p:cNvPicPr>
          <p:nvPr/>
        </p:nvPicPr>
        <p:blipFill rotWithShape="1">
          <a:blip r:embed="rId4"/>
          <a:srcRect b="67584"/>
          <a:stretch/>
        </p:blipFill>
        <p:spPr>
          <a:xfrm>
            <a:off x="3618500" y="4391623"/>
            <a:ext cx="1861438" cy="468163"/>
          </a:xfrm>
          <a:prstGeom prst="rect">
            <a:avLst/>
          </a:prstGeom>
        </p:spPr>
      </p:pic>
      <p:pic>
        <p:nvPicPr>
          <p:cNvPr id="20" name="图片 19">
            <a:extLst>
              <a:ext uri="{FF2B5EF4-FFF2-40B4-BE49-F238E27FC236}">
                <a16:creationId xmlns:a16="http://schemas.microsoft.com/office/drawing/2014/main" id="{BE2B4242-F557-D36D-76CF-52F00FAB7D78}"/>
              </a:ext>
            </a:extLst>
          </p:cNvPr>
          <p:cNvPicPr>
            <a:picLocks noChangeAspect="1"/>
          </p:cNvPicPr>
          <p:nvPr/>
        </p:nvPicPr>
        <p:blipFill rotWithShape="1">
          <a:blip r:embed="rId4">
            <a:clrChange>
              <a:clrFrom>
                <a:srgbClr val="FFFFFF"/>
              </a:clrFrom>
              <a:clrTo>
                <a:srgbClr val="FFFFFF">
                  <a:alpha val="0"/>
                </a:srgbClr>
              </a:clrTo>
            </a:clrChange>
          </a:blip>
          <a:srcRect t="50579"/>
          <a:stretch/>
        </p:blipFill>
        <p:spPr>
          <a:xfrm>
            <a:off x="5479938" y="4208904"/>
            <a:ext cx="1861439" cy="713750"/>
          </a:xfrm>
          <a:prstGeom prst="rect">
            <a:avLst/>
          </a:prstGeom>
        </p:spPr>
      </p:pic>
      <p:pic>
        <p:nvPicPr>
          <p:cNvPr id="3" name="图片 2">
            <a:extLst>
              <a:ext uri="{FF2B5EF4-FFF2-40B4-BE49-F238E27FC236}">
                <a16:creationId xmlns:a16="http://schemas.microsoft.com/office/drawing/2014/main" id="{4B9AA9E3-1A7B-01F9-974F-6BF2BC25FF50}"/>
              </a:ext>
            </a:extLst>
          </p:cNvPr>
          <p:cNvPicPr>
            <a:picLocks noChangeAspect="1"/>
          </p:cNvPicPr>
          <p:nvPr/>
        </p:nvPicPr>
        <p:blipFill rotWithShape="1">
          <a:blip r:embed="rId5"/>
          <a:srcRect l="52779" t="18455" r="28201" b="28000"/>
          <a:stretch/>
        </p:blipFill>
        <p:spPr>
          <a:xfrm>
            <a:off x="8526570" y="2573699"/>
            <a:ext cx="2096847" cy="2993128"/>
          </a:xfrm>
          <a:prstGeom prst="rect">
            <a:avLst/>
          </a:prstGeom>
        </p:spPr>
      </p:pic>
      <p:pic>
        <p:nvPicPr>
          <p:cNvPr id="5" name="图片 4">
            <a:extLst>
              <a:ext uri="{FF2B5EF4-FFF2-40B4-BE49-F238E27FC236}">
                <a16:creationId xmlns:a16="http://schemas.microsoft.com/office/drawing/2014/main" id="{9BA717FC-199A-F2B3-75AD-8C3EEE92D19D}"/>
              </a:ext>
            </a:extLst>
          </p:cNvPr>
          <p:cNvPicPr>
            <a:picLocks noChangeAspect="1"/>
          </p:cNvPicPr>
          <p:nvPr/>
        </p:nvPicPr>
        <p:blipFill>
          <a:blip r:embed="rId6"/>
          <a:stretch>
            <a:fillRect/>
          </a:stretch>
        </p:blipFill>
        <p:spPr>
          <a:xfrm>
            <a:off x="2966506" y="5268833"/>
            <a:ext cx="5331464" cy="1098241"/>
          </a:xfrm>
          <a:prstGeom prst="rect">
            <a:avLst/>
          </a:prstGeom>
        </p:spPr>
      </p:pic>
      <p:sp>
        <p:nvSpPr>
          <p:cNvPr id="9" name="矩形: 圆角 8">
            <a:extLst>
              <a:ext uri="{FF2B5EF4-FFF2-40B4-BE49-F238E27FC236}">
                <a16:creationId xmlns:a16="http://schemas.microsoft.com/office/drawing/2014/main" id="{92658C8E-089B-85AF-0BD5-1E3FC97AA62A}"/>
              </a:ext>
            </a:extLst>
          </p:cNvPr>
          <p:cNvSpPr/>
          <p:nvPr/>
        </p:nvSpPr>
        <p:spPr>
          <a:xfrm>
            <a:off x="5479938" y="4236219"/>
            <a:ext cx="1861438" cy="713750"/>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10" name="矩形: 圆角 9">
            <a:extLst>
              <a:ext uri="{FF2B5EF4-FFF2-40B4-BE49-F238E27FC236}">
                <a16:creationId xmlns:a16="http://schemas.microsoft.com/office/drawing/2014/main" id="{497FD91A-CCE0-E235-35BA-FE4DC409E829}"/>
              </a:ext>
            </a:extLst>
          </p:cNvPr>
          <p:cNvSpPr/>
          <p:nvPr/>
        </p:nvSpPr>
        <p:spPr>
          <a:xfrm>
            <a:off x="2987771" y="5323350"/>
            <a:ext cx="5433215" cy="1110812"/>
          </a:xfrm>
          <a:prstGeom prst="round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Tree>
    <p:extLst>
      <p:ext uri="{BB962C8B-B14F-4D97-AF65-F5344CB8AC3E}">
        <p14:creationId xmlns:p14="http://schemas.microsoft.com/office/powerpoint/2010/main" val="1932927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87766C-8334-32E0-49AC-F85DBCF02213}"/>
              </a:ext>
            </a:extLst>
          </p:cNvPr>
          <p:cNvSpPr>
            <a:spLocks noGrp="1"/>
          </p:cNvSpPr>
          <p:nvPr>
            <p:ph type="title"/>
          </p:nvPr>
        </p:nvSpPr>
        <p:spPr/>
        <p:txBody>
          <a:bodyPr/>
          <a:lstStyle/>
          <a:p>
            <a:r>
              <a:rPr lang="en-US" altLang="zh-CN" dirty="0">
                <a:latin typeface="NimbusRomNo9L-Medi"/>
              </a:rPr>
              <a:t>Graph Inference</a:t>
            </a:r>
            <a:endParaRPr lang="zh-CN" altLang="en-US" dirty="0">
              <a:latin typeface="NimbusRomNo9L-Medi"/>
            </a:endParaRPr>
          </a:p>
        </p:txBody>
      </p:sp>
      <p:sp>
        <p:nvSpPr>
          <p:cNvPr id="6" name="日期占位符 5">
            <a:extLst>
              <a:ext uri="{FF2B5EF4-FFF2-40B4-BE49-F238E27FC236}">
                <a16:creationId xmlns:a16="http://schemas.microsoft.com/office/drawing/2014/main" id="{003124A1-9371-C573-AB2B-46DC45CBEC1A}"/>
              </a:ext>
            </a:extLst>
          </p:cNvPr>
          <p:cNvSpPr>
            <a:spLocks noGrp="1"/>
          </p:cNvSpPr>
          <p:nvPr>
            <p:ph type="dt" sz="half" idx="10"/>
          </p:nvPr>
        </p:nvSpPr>
        <p:spPr/>
        <p:txBody>
          <a:bodyPr/>
          <a:lstStyle/>
          <a:p>
            <a:fld id="{08488C6B-24EE-459C-94A0-FF13B1165F55}" type="datetime1">
              <a:rPr lang="zh-CN" altLang="en-US" smtClean="0"/>
              <a:t>2023/10/27</a:t>
            </a:fld>
            <a:endParaRPr lang="zh-CN" altLang="en-US"/>
          </a:p>
        </p:txBody>
      </p:sp>
      <p:sp>
        <p:nvSpPr>
          <p:cNvPr id="7" name="页脚占位符 6">
            <a:extLst>
              <a:ext uri="{FF2B5EF4-FFF2-40B4-BE49-F238E27FC236}">
                <a16:creationId xmlns:a16="http://schemas.microsoft.com/office/drawing/2014/main" id="{5B54A21B-A1EC-D0C8-FAD1-9608DE426EF3}"/>
              </a:ext>
            </a:extLst>
          </p:cNvPr>
          <p:cNvSpPr>
            <a:spLocks noGrp="1"/>
          </p:cNvSpPr>
          <p:nvPr>
            <p:ph type="ftr" sz="quarter" idx="11"/>
          </p:nvPr>
        </p:nvSpPr>
        <p:spPr/>
        <p:txBody>
          <a:bodyPr/>
          <a:lstStyle/>
          <a:p>
            <a:r>
              <a:rPr lang="en-US" altLang="zh-CN"/>
              <a:t>lqy</a:t>
            </a:r>
            <a:endParaRPr lang="zh-CN" altLang="en-US"/>
          </a:p>
        </p:txBody>
      </p:sp>
      <p:sp>
        <p:nvSpPr>
          <p:cNvPr id="8" name="灯片编号占位符 7">
            <a:extLst>
              <a:ext uri="{FF2B5EF4-FFF2-40B4-BE49-F238E27FC236}">
                <a16:creationId xmlns:a16="http://schemas.microsoft.com/office/drawing/2014/main" id="{C54BA79A-DDCD-A1FF-2C72-FE90BEB55029}"/>
              </a:ext>
            </a:extLst>
          </p:cNvPr>
          <p:cNvSpPr>
            <a:spLocks noGrp="1"/>
          </p:cNvSpPr>
          <p:nvPr>
            <p:ph type="sldNum" sz="quarter" idx="12"/>
          </p:nvPr>
        </p:nvSpPr>
        <p:spPr/>
        <p:txBody>
          <a:bodyPr/>
          <a:lstStyle/>
          <a:p>
            <a:fld id="{52108E69-35C3-4395-AB4C-CBC2CBC07E89}" type="slidenum">
              <a:rPr lang="zh-CN" altLang="en-US" smtClean="0"/>
              <a:t>14</a:t>
            </a:fld>
            <a:endParaRPr lang="zh-CN" altLang="en-US"/>
          </a:p>
        </p:txBody>
      </p:sp>
      <p:sp>
        <p:nvSpPr>
          <p:cNvPr id="9" name="内容占位符 8">
            <a:extLst>
              <a:ext uri="{FF2B5EF4-FFF2-40B4-BE49-F238E27FC236}">
                <a16:creationId xmlns:a16="http://schemas.microsoft.com/office/drawing/2014/main" id="{F460E39F-A494-CAAD-1585-080200DE8266}"/>
              </a:ext>
            </a:extLst>
          </p:cNvPr>
          <p:cNvSpPr>
            <a:spLocks noGrp="1"/>
          </p:cNvSpPr>
          <p:nvPr>
            <p:ph idx="1"/>
          </p:nvPr>
        </p:nvSpPr>
        <p:spPr/>
        <p:txBody>
          <a:bodyPr/>
          <a:lstStyle/>
          <a:p>
            <a:endParaRPr lang="zh-CN" altLang="en-US"/>
          </a:p>
        </p:txBody>
      </p:sp>
      <p:pic>
        <p:nvPicPr>
          <p:cNvPr id="10" name="图片 9">
            <a:extLst>
              <a:ext uri="{FF2B5EF4-FFF2-40B4-BE49-F238E27FC236}">
                <a16:creationId xmlns:a16="http://schemas.microsoft.com/office/drawing/2014/main" id="{A9A3ABBC-BCE1-6808-6E2B-064136627053}"/>
              </a:ext>
            </a:extLst>
          </p:cNvPr>
          <p:cNvPicPr>
            <a:picLocks noChangeAspect="1"/>
          </p:cNvPicPr>
          <p:nvPr/>
        </p:nvPicPr>
        <p:blipFill>
          <a:blip r:embed="rId3"/>
          <a:stretch>
            <a:fillRect/>
          </a:stretch>
        </p:blipFill>
        <p:spPr>
          <a:xfrm>
            <a:off x="1376916" y="1307130"/>
            <a:ext cx="9438167" cy="4785549"/>
          </a:xfrm>
          <a:prstGeom prst="rect">
            <a:avLst/>
          </a:prstGeom>
        </p:spPr>
      </p:pic>
      <p:sp>
        <p:nvSpPr>
          <p:cNvPr id="11" name="矩形 10">
            <a:extLst>
              <a:ext uri="{FF2B5EF4-FFF2-40B4-BE49-F238E27FC236}">
                <a16:creationId xmlns:a16="http://schemas.microsoft.com/office/drawing/2014/main" id="{0250EF5C-1BD5-C282-3ED2-9FC2C2514C99}"/>
              </a:ext>
            </a:extLst>
          </p:cNvPr>
          <p:cNvSpPr/>
          <p:nvPr/>
        </p:nvSpPr>
        <p:spPr>
          <a:xfrm>
            <a:off x="1041990" y="1366451"/>
            <a:ext cx="9856381" cy="5050465"/>
          </a:xfrm>
          <a:prstGeom prst="rect">
            <a:avLst/>
          </a:prstGeom>
          <a:solidFill>
            <a:schemeClr val="bg1">
              <a:alpha val="7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2694B251-2A8A-2933-AECB-D1A970ABCD58}"/>
              </a:ext>
            </a:extLst>
          </p:cNvPr>
          <p:cNvPicPr>
            <a:picLocks noChangeAspect="1"/>
          </p:cNvPicPr>
          <p:nvPr/>
        </p:nvPicPr>
        <p:blipFill rotWithShape="1">
          <a:blip r:embed="rId3"/>
          <a:srcRect l="71799" t="18455" r="21310" b="28000"/>
          <a:stretch/>
        </p:blipFill>
        <p:spPr>
          <a:xfrm>
            <a:off x="8153400" y="2190307"/>
            <a:ext cx="650358" cy="2562446"/>
          </a:xfrm>
          <a:prstGeom prst="rect">
            <a:avLst/>
          </a:prstGeom>
        </p:spPr>
      </p:pic>
    </p:spTree>
    <p:extLst>
      <p:ext uri="{BB962C8B-B14F-4D97-AF65-F5344CB8AC3E}">
        <p14:creationId xmlns:p14="http://schemas.microsoft.com/office/powerpoint/2010/main" val="312500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87766C-8334-32E0-49AC-F85DBCF02213}"/>
              </a:ext>
            </a:extLst>
          </p:cNvPr>
          <p:cNvSpPr>
            <a:spLocks noGrp="1"/>
          </p:cNvSpPr>
          <p:nvPr>
            <p:ph type="title"/>
          </p:nvPr>
        </p:nvSpPr>
        <p:spPr/>
        <p:txBody>
          <a:bodyPr/>
          <a:lstStyle/>
          <a:p>
            <a:r>
              <a:rPr lang="en-US" altLang="zh-CN" dirty="0">
                <a:latin typeface="NimbusRomNo9L-Medi"/>
              </a:rPr>
              <a:t>Graph Inference</a:t>
            </a:r>
            <a:endParaRPr lang="zh-CN" altLang="en-US" dirty="0">
              <a:latin typeface="NimbusRomNo9L-Medi"/>
            </a:endParaRPr>
          </a:p>
        </p:txBody>
      </p:sp>
      <p:sp>
        <p:nvSpPr>
          <p:cNvPr id="6" name="日期占位符 5">
            <a:extLst>
              <a:ext uri="{FF2B5EF4-FFF2-40B4-BE49-F238E27FC236}">
                <a16:creationId xmlns:a16="http://schemas.microsoft.com/office/drawing/2014/main" id="{003124A1-9371-C573-AB2B-46DC45CBEC1A}"/>
              </a:ext>
            </a:extLst>
          </p:cNvPr>
          <p:cNvSpPr>
            <a:spLocks noGrp="1"/>
          </p:cNvSpPr>
          <p:nvPr>
            <p:ph type="dt" sz="half" idx="10"/>
          </p:nvPr>
        </p:nvSpPr>
        <p:spPr/>
        <p:txBody>
          <a:bodyPr/>
          <a:lstStyle/>
          <a:p>
            <a:fld id="{08488C6B-24EE-459C-94A0-FF13B1165F55}" type="datetime1">
              <a:rPr lang="zh-CN" altLang="en-US" smtClean="0"/>
              <a:t>2023/10/27</a:t>
            </a:fld>
            <a:endParaRPr lang="zh-CN" altLang="en-US"/>
          </a:p>
        </p:txBody>
      </p:sp>
      <p:sp>
        <p:nvSpPr>
          <p:cNvPr id="7" name="页脚占位符 6">
            <a:extLst>
              <a:ext uri="{FF2B5EF4-FFF2-40B4-BE49-F238E27FC236}">
                <a16:creationId xmlns:a16="http://schemas.microsoft.com/office/drawing/2014/main" id="{5B54A21B-A1EC-D0C8-FAD1-9608DE426EF3}"/>
              </a:ext>
            </a:extLst>
          </p:cNvPr>
          <p:cNvSpPr>
            <a:spLocks noGrp="1"/>
          </p:cNvSpPr>
          <p:nvPr>
            <p:ph type="ftr" sz="quarter" idx="11"/>
          </p:nvPr>
        </p:nvSpPr>
        <p:spPr/>
        <p:txBody>
          <a:bodyPr/>
          <a:lstStyle/>
          <a:p>
            <a:r>
              <a:rPr lang="en-US" altLang="zh-CN"/>
              <a:t>lqy</a:t>
            </a:r>
            <a:endParaRPr lang="zh-CN" altLang="en-US"/>
          </a:p>
        </p:txBody>
      </p:sp>
      <p:sp>
        <p:nvSpPr>
          <p:cNvPr id="8" name="灯片编号占位符 7">
            <a:extLst>
              <a:ext uri="{FF2B5EF4-FFF2-40B4-BE49-F238E27FC236}">
                <a16:creationId xmlns:a16="http://schemas.microsoft.com/office/drawing/2014/main" id="{C54BA79A-DDCD-A1FF-2C72-FE90BEB55029}"/>
              </a:ext>
            </a:extLst>
          </p:cNvPr>
          <p:cNvSpPr>
            <a:spLocks noGrp="1"/>
          </p:cNvSpPr>
          <p:nvPr>
            <p:ph type="sldNum" sz="quarter" idx="12"/>
          </p:nvPr>
        </p:nvSpPr>
        <p:spPr/>
        <p:txBody>
          <a:bodyPr/>
          <a:lstStyle/>
          <a:p>
            <a:fld id="{52108E69-35C3-4395-AB4C-CBC2CBC07E89}" type="slidenum">
              <a:rPr lang="zh-CN" altLang="en-US" smtClean="0"/>
              <a:t>15</a:t>
            </a:fld>
            <a:endParaRPr lang="zh-CN" altLang="en-US"/>
          </a:p>
        </p:txBody>
      </p:sp>
      <p:sp>
        <p:nvSpPr>
          <p:cNvPr id="9" name="内容占位符 8">
            <a:extLst>
              <a:ext uri="{FF2B5EF4-FFF2-40B4-BE49-F238E27FC236}">
                <a16:creationId xmlns:a16="http://schemas.microsoft.com/office/drawing/2014/main" id="{F460E39F-A494-CAAD-1585-080200DE8266}"/>
              </a:ext>
            </a:extLst>
          </p:cNvPr>
          <p:cNvSpPr>
            <a:spLocks noGrp="1"/>
          </p:cNvSpPr>
          <p:nvPr>
            <p:ph idx="1"/>
          </p:nvPr>
        </p:nvSpPr>
        <p:spPr/>
        <p:txBody>
          <a:bodyPr>
            <a:normAutofit/>
          </a:bodyPr>
          <a:lstStyle/>
          <a:p>
            <a:pPr algn="l"/>
            <a:r>
              <a:rPr lang="en-US" altLang="zh-CN" sz="2400" dirty="0">
                <a:latin typeface="NimbusRomNo9L-Regu"/>
              </a:rPr>
              <a:t>Action graph and background graph: graph average and graph convolution are directly operated to obtain aggregated features following residual connection</a:t>
            </a:r>
          </a:p>
          <a:p>
            <a:pPr algn="l"/>
            <a:r>
              <a:rPr lang="en-US" altLang="zh-CN" sz="2400" dirty="0">
                <a:latin typeface="NimbusRomNo9L-Regu"/>
              </a:rPr>
              <a:t>Graph average</a:t>
            </a:r>
          </a:p>
          <a:p>
            <a:pPr algn="l"/>
            <a:r>
              <a:rPr lang="en-US" altLang="zh-CN" sz="2400" dirty="0">
                <a:latin typeface="NimbusRomNo9L-Regu"/>
              </a:rPr>
              <a:t>Graph convolution network (GCN)</a:t>
            </a:r>
          </a:p>
          <a:p>
            <a:pPr algn="l"/>
            <a:endParaRPr lang="en-US" altLang="zh-CN" sz="2400" dirty="0">
              <a:latin typeface="NimbusRomNo9L-Regu"/>
            </a:endParaRPr>
          </a:p>
          <a:p>
            <a:pPr lvl="2"/>
            <a:endParaRPr lang="en-US" altLang="zh-CN" sz="1600" dirty="0">
              <a:latin typeface="NimbusRomNo9L-Regu"/>
            </a:endParaRPr>
          </a:p>
          <a:p>
            <a:pPr algn="l"/>
            <a:endParaRPr lang="en-US" altLang="zh-CN" sz="2400" dirty="0">
              <a:latin typeface="NimbusRomNo9L-Regu"/>
            </a:endParaRPr>
          </a:p>
          <a:p>
            <a:pPr algn="l"/>
            <a:r>
              <a:rPr lang="en-US" altLang="zh-CN" sz="2400" dirty="0">
                <a:latin typeface="NimbusRomNo9L-Regu"/>
              </a:rPr>
              <a:t>Aggregated features</a:t>
            </a:r>
          </a:p>
          <a:p>
            <a:pPr algn="l"/>
            <a:endParaRPr lang="en-US" altLang="zh-CN" sz="2400" dirty="0">
              <a:latin typeface="NimbusRomNo9L-Regu"/>
            </a:endParaRPr>
          </a:p>
          <a:p>
            <a:pPr algn="l"/>
            <a:r>
              <a:rPr lang="en-US" altLang="zh-CN" sz="2400" dirty="0">
                <a:latin typeface="NimbusRomNo9L-Regu"/>
              </a:rPr>
              <a:t>Enhanced features</a:t>
            </a:r>
          </a:p>
          <a:p>
            <a:pPr algn="l"/>
            <a:endParaRPr lang="zh-CN" altLang="en-US" sz="2400" dirty="0">
              <a:latin typeface="NimbusRomNo9L-Regu"/>
            </a:endParaRPr>
          </a:p>
        </p:txBody>
      </p:sp>
      <p:pic>
        <p:nvPicPr>
          <p:cNvPr id="4" name="图片 3">
            <a:extLst>
              <a:ext uri="{FF2B5EF4-FFF2-40B4-BE49-F238E27FC236}">
                <a16:creationId xmlns:a16="http://schemas.microsoft.com/office/drawing/2014/main" id="{0349F67A-76D3-E90C-A9FD-282E8E3672FE}"/>
              </a:ext>
            </a:extLst>
          </p:cNvPr>
          <p:cNvPicPr>
            <a:picLocks noChangeAspect="1"/>
          </p:cNvPicPr>
          <p:nvPr/>
        </p:nvPicPr>
        <p:blipFill>
          <a:blip r:embed="rId3"/>
          <a:stretch>
            <a:fillRect/>
          </a:stretch>
        </p:blipFill>
        <p:spPr>
          <a:xfrm>
            <a:off x="3324185" y="2608062"/>
            <a:ext cx="1758178" cy="410500"/>
          </a:xfrm>
          <a:prstGeom prst="rect">
            <a:avLst/>
          </a:prstGeom>
        </p:spPr>
      </p:pic>
      <p:pic>
        <p:nvPicPr>
          <p:cNvPr id="13" name="图片 12">
            <a:extLst>
              <a:ext uri="{FF2B5EF4-FFF2-40B4-BE49-F238E27FC236}">
                <a16:creationId xmlns:a16="http://schemas.microsoft.com/office/drawing/2014/main" id="{BE93B509-104D-5256-1C7E-34A99F3472E8}"/>
              </a:ext>
            </a:extLst>
          </p:cNvPr>
          <p:cNvPicPr>
            <a:picLocks noChangeAspect="1"/>
          </p:cNvPicPr>
          <p:nvPr/>
        </p:nvPicPr>
        <p:blipFill>
          <a:blip r:embed="rId4"/>
          <a:stretch>
            <a:fillRect/>
          </a:stretch>
        </p:blipFill>
        <p:spPr>
          <a:xfrm>
            <a:off x="5872716" y="2954764"/>
            <a:ext cx="3065750" cy="559621"/>
          </a:xfrm>
          <a:prstGeom prst="rect">
            <a:avLst/>
          </a:prstGeom>
        </p:spPr>
      </p:pic>
      <p:sp>
        <p:nvSpPr>
          <p:cNvPr id="15" name="文本框 14">
            <a:extLst>
              <a:ext uri="{FF2B5EF4-FFF2-40B4-BE49-F238E27FC236}">
                <a16:creationId xmlns:a16="http://schemas.microsoft.com/office/drawing/2014/main" id="{C058CCFE-B466-03CB-2CF3-57E5148106E3}"/>
              </a:ext>
            </a:extLst>
          </p:cNvPr>
          <p:cNvSpPr txBox="1"/>
          <p:nvPr/>
        </p:nvSpPr>
        <p:spPr>
          <a:xfrm>
            <a:off x="5079704" y="3541023"/>
            <a:ext cx="1905887" cy="830997"/>
          </a:xfrm>
          <a:prstGeom prst="rect">
            <a:avLst/>
          </a:prstGeom>
          <a:noFill/>
        </p:spPr>
        <p:txBody>
          <a:bodyPr wrap="square">
            <a:spAutoFit/>
          </a:bodyPr>
          <a:lstStyle/>
          <a:p>
            <a:r>
              <a:rPr lang="en-US" altLang="zh-CN" sz="2400" b="0" i="0" u="none" strike="noStrike" baseline="0" dirty="0">
                <a:solidFill>
                  <a:schemeClr val="accent1"/>
                </a:solidFill>
                <a:latin typeface="NimbusRomNo9L-Regu"/>
              </a:rPr>
              <a:t>output of </a:t>
            </a:r>
          </a:p>
          <a:p>
            <a:r>
              <a:rPr lang="en-US" altLang="zh-CN" sz="2400" b="0" i="0" u="none" strike="noStrike" baseline="0" dirty="0">
                <a:solidFill>
                  <a:schemeClr val="accent1"/>
                </a:solidFill>
                <a:latin typeface="NimbusRomNo9L-Regu"/>
              </a:rPr>
              <a:t>the </a:t>
            </a:r>
            <a:r>
              <a:rPr lang="en-US" altLang="zh-CN" sz="2400" b="0" i="0" u="none" strike="noStrike" baseline="0" dirty="0">
                <a:solidFill>
                  <a:schemeClr val="accent1"/>
                </a:solidFill>
                <a:latin typeface="CMMI10"/>
              </a:rPr>
              <a:t>l</a:t>
            </a:r>
            <a:r>
              <a:rPr lang="en-US" altLang="zh-CN" sz="2400" b="0" i="0" u="none" strike="noStrike" baseline="0" dirty="0">
                <a:solidFill>
                  <a:schemeClr val="accent1"/>
                </a:solidFill>
                <a:latin typeface="NimbusRomNo9L-Regu"/>
              </a:rPr>
              <a:t>-</a:t>
            </a:r>
            <a:r>
              <a:rPr lang="en-US" altLang="zh-CN" sz="2400" b="0" i="0" u="none" strike="noStrike" baseline="0" dirty="0" err="1">
                <a:solidFill>
                  <a:schemeClr val="accent1"/>
                </a:solidFill>
                <a:latin typeface="NimbusRomNo9L-Regu"/>
              </a:rPr>
              <a:t>th</a:t>
            </a:r>
            <a:r>
              <a:rPr lang="en-US" altLang="zh-CN" sz="2400" b="0" i="0" u="none" strike="noStrike" baseline="0" dirty="0">
                <a:solidFill>
                  <a:schemeClr val="accent1"/>
                </a:solidFill>
                <a:latin typeface="NimbusRomNo9L-Regu"/>
              </a:rPr>
              <a:t> layer</a:t>
            </a:r>
            <a:endParaRPr lang="zh-CN" altLang="en-US" sz="2400" dirty="0">
              <a:solidFill>
                <a:schemeClr val="accent1"/>
              </a:solidFill>
            </a:endParaRPr>
          </a:p>
        </p:txBody>
      </p:sp>
      <p:sp>
        <p:nvSpPr>
          <p:cNvPr id="16" name="文本框 15">
            <a:extLst>
              <a:ext uri="{FF2B5EF4-FFF2-40B4-BE49-F238E27FC236}">
                <a16:creationId xmlns:a16="http://schemas.microsoft.com/office/drawing/2014/main" id="{C63E6E38-16A4-D6F1-F2B7-853589521296}"/>
              </a:ext>
            </a:extLst>
          </p:cNvPr>
          <p:cNvSpPr txBox="1"/>
          <p:nvPr/>
        </p:nvSpPr>
        <p:spPr>
          <a:xfrm>
            <a:off x="6892500" y="3541023"/>
            <a:ext cx="2892056" cy="830997"/>
          </a:xfrm>
          <a:prstGeom prst="rect">
            <a:avLst/>
          </a:prstGeom>
          <a:noFill/>
        </p:spPr>
        <p:txBody>
          <a:bodyPr wrap="square">
            <a:spAutoFit/>
          </a:bodyPr>
          <a:lstStyle/>
          <a:p>
            <a:r>
              <a:rPr lang="en-US" altLang="zh-CN" sz="2400" b="0" i="0" u="none" strike="noStrike" baseline="0" dirty="0">
                <a:solidFill>
                  <a:schemeClr val="accent1"/>
                </a:solidFill>
                <a:latin typeface="NimbusRomNo9L-Regu"/>
              </a:rPr>
              <a:t>Activation function </a:t>
            </a:r>
            <a:r>
              <a:rPr lang="en-US" altLang="zh-CN" sz="2400" b="0" i="0" u="none" strike="noStrike" baseline="0" dirty="0" err="1">
                <a:solidFill>
                  <a:schemeClr val="accent1"/>
                </a:solidFill>
                <a:latin typeface="NimbusRomNo9L-Regu"/>
              </a:rPr>
              <a:t>LeakyReLU</a:t>
            </a:r>
            <a:endParaRPr lang="zh-CN" altLang="en-US" sz="2400" dirty="0">
              <a:solidFill>
                <a:schemeClr val="accent1"/>
              </a:solidFill>
            </a:endParaRPr>
          </a:p>
        </p:txBody>
      </p:sp>
      <p:cxnSp>
        <p:nvCxnSpPr>
          <p:cNvPr id="17" name="直接连接符 16">
            <a:extLst>
              <a:ext uri="{FF2B5EF4-FFF2-40B4-BE49-F238E27FC236}">
                <a16:creationId xmlns:a16="http://schemas.microsoft.com/office/drawing/2014/main" id="{41126C28-E2D4-C1B9-C232-EB27C4498F92}"/>
              </a:ext>
            </a:extLst>
          </p:cNvPr>
          <p:cNvCxnSpPr/>
          <p:nvPr/>
        </p:nvCxnSpPr>
        <p:spPr>
          <a:xfrm>
            <a:off x="5922182" y="3475487"/>
            <a:ext cx="5954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C6090102-FF11-ED52-E842-BBE9BF286FF3}"/>
              </a:ext>
            </a:extLst>
          </p:cNvPr>
          <p:cNvCxnSpPr>
            <a:cxnSpLocks/>
          </p:cNvCxnSpPr>
          <p:nvPr/>
        </p:nvCxnSpPr>
        <p:spPr>
          <a:xfrm>
            <a:off x="6892500" y="3471853"/>
            <a:ext cx="351820" cy="363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4" name="图片 23">
            <a:extLst>
              <a:ext uri="{FF2B5EF4-FFF2-40B4-BE49-F238E27FC236}">
                <a16:creationId xmlns:a16="http://schemas.microsoft.com/office/drawing/2014/main" id="{222F2945-6BBC-1752-B22A-79A074ACF4E2}"/>
              </a:ext>
            </a:extLst>
          </p:cNvPr>
          <p:cNvPicPr>
            <a:picLocks noChangeAspect="1"/>
          </p:cNvPicPr>
          <p:nvPr/>
        </p:nvPicPr>
        <p:blipFill>
          <a:blip r:embed="rId5"/>
          <a:stretch>
            <a:fillRect/>
          </a:stretch>
        </p:blipFill>
        <p:spPr>
          <a:xfrm>
            <a:off x="3842948" y="5311217"/>
            <a:ext cx="2285961" cy="879065"/>
          </a:xfrm>
          <a:prstGeom prst="rect">
            <a:avLst/>
          </a:prstGeom>
        </p:spPr>
      </p:pic>
      <p:grpSp>
        <p:nvGrpSpPr>
          <p:cNvPr id="33" name="组合 32">
            <a:extLst>
              <a:ext uri="{FF2B5EF4-FFF2-40B4-BE49-F238E27FC236}">
                <a16:creationId xmlns:a16="http://schemas.microsoft.com/office/drawing/2014/main" id="{F1CCD2B2-0F13-4EF4-71B2-D889BACB21E9}"/>
              </a:ext>
            </a:extLst>
          </p:cNvPr>
          <p:cNvGrpSpPr/>
          <p:nvPr/>
        </p:nvGrpSpPr>
        <p:grpSpPr>
          <a:xfrm>
            <a:off x="3885632" y="4438697"/>
            <a:ext cx="3791075" cy="901150"/>
            <a:chOff x="6710994" y="5009354"/>
            <a:chExt cx="4310908" cy="1038370"/>
          </a:xfrm>
        </p:grpSpPr>
        <p:pic>
          <p:nvPicPr>
            <p:cNvPr id="26" name="图片 25">
              <a:extLst>
                <a:ext uri="{FF2B5EF4-FFF2-40B4-BE49-F238E27FC236}">
                  <a16:creationId xmlns:a16="http://schemas.microsoft.com/office/drawing/2014/main" id="{A7AD8D5E-74AE-927F-6011-EA6B37544BAC}"/>
                </a:ext>
              </a:extLst>
            </p:cNvPr>
            <p:cNvPicPr>
              <a:picLocks noChangeAspect="1"/>
            </p:cNvPicPr>
            <p:nvPr/>
          </p:nvPicPr>
          <p:blipFill>
            <a:blip r:embed="rId5"/>
            <a:stretch>
              <a:fillRect/>
            </a:stretch>
          </p:blipFill>
          <p:spPr>
            <a:xfrm>
              <a:off x="6710994" y="5009354"/>
              <a:ext cx="2610214" cy="1038370"/>
            </a:xfrm>
            <a:prstGeom prst="rect">
              <a:avLst/>
            </a:prstGeom>
          </p:spPr>
        </p:pic>
        <p:pic>
          <p:nvPicPr>
            <p:cNvPr id="28" name="图片 27">
              <a:extLst>
                <a:ext uri="{FF2B5EF4-FFF2-40B4-BE49-F238E27FC236}">
                  <a16:creationId xmlns:a16="http://schemas.microsoft.com/office/drawing/2014/main" id="{A87E32DB-6157-FF7F-4E57-D19E067B5D23}"/>
                </a:ext>
              </a:extLst>
            </p:cNvPr>
            <p:cNvPicPr>
              <a:picLocks noChangeAspect="1"/>
            </p:cNvPicPr>
            <p:nvPr/>
          </p:nvPicPr>
          <p:blipFill>
            <a:blip r:embed="rId6"/>
            <a:stretch>
              <a:fillRect/>
            </a:stretch>
          </p:blipFill>
          <p:spPr>
            <a:xfrm>
              <a:off x="6846766" y="5339910"/>
              <a:ext cx="581106" cy="476316"/>
            </a:xfrm>
            <a:prstGeom prst="rect">
              <a:avLst/>
            </a:prstGeom>
          </p:spPr>
        </p:pic>
        <p:pic>
          <p:nvPicPr>
            <p:cNvPr id="30" name="图片 29">
              <a:extLst>
                <a:ext uri="{FF2B5EF4-FFF2-40B4-BE49-F238E27FC236}">
                  <a16:creationId xmlns:a16="http://schemas.microsoft.com/office/drawing/2014/main" id="{7F26FDF8-DF9D-0D60-C8EC-7AEE3083D4C7}"/>
                </a:ext>
              </a:extLst>
            </p:cNvPr>
            <p:cNvPicPr>
              <a:picLocks noChangeAspect="1"/>
            </p:cNvPicPr>
            <p:nvPr/>
          </p:nvPicPr>
          <p:blipFill>
            <a:blip r:embed="rId7"/>
            <a:stretch>
              <a:fillRect/>
            </a:stretch>
          </p:blipFill>
          <p:spPr>
            <a:xfrm>
              <a:off x="7481158" y="5096012"/>
              <a:ext cx="857370" cy="466790"/>
            </a:xfrm>
            <a:prstGeom prst="rect">
              <a:avLst/>
            </a:prstGeom>
          </p:spPr>
        </p:pic>
        <p:pic>
          <p:nvPicPr>
            <p:cNvPr id="32" name="图片 31">
              <a:extLst>
                <a:ext uri="{FF2B5EF4-FFF2-40B4-BE49-F238E27FC236}">
                  <a16:creationId xmlns:a16="http://schemas.microsoft.com/office/drawing/2014/main" id="{1A09B73F-0A06-9299-6642-6EB5E1417941}"/>
                </a:ext>
              </a:extLst>
            </p:cNvPr>
            <p:cNvPicPr>
              <a:picLocks noChangeAspect="1"/>
            </p:cNvPicPr>
            <p:nvPr/>
          </p:nvPicPr>
          <p:blipFill rotWithShape="1">
            <a:blip r:embed="rId8"/>
            <a:srcRect t="1" b="9161"/>
            <a:stretch/>
          </p:blipFill>
          <p:spPr>
            <a:xfrm>
              <a:off x="8687951" y="5140758"/>
              <a:ext cx="2333951" cy="441336"/>
            </a:xfrm>
            <a:prstGeom prst="rect">
              <a:avLst/>
            </a:prstGeom>
          </p:spPr>
        </p:pic>
      </p:grpSp>
    </p:spTree>
    <p:extLst>
      <p:ext uri="{BB962C8B-B14F-4D97-AF65-F5344CB8AC3E}">
        <p14:creationId xmlns:p14="http://schemas.microsoft.com/office/powerpoint/2010/main" val="99675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87766C-8334-32E0-49AC-F85DBCF02213}"/>
              </a:ext>
            </a:extLst>
          </p:cNvPr>
          <p:cNvSpPr>
            <a:spLocks noGrp="1"/>
          </p:cNvSpPr>
          <p:nvPr>
            <p:ph type="title"/>
          </p:nvPr>
        </p:nvSpPr>
        <p:spPr/>
        <p:txBody>
          <a:bodyPr/>
          <a:lstStyle/>
          <a:p>
            <a:r>
              <a:rPr lang="en-US" altLang="zh-CN" dirty="0">
                <a:latin typeface="NimbusRomNo9L-Medi"/>
              </a:rPr>
              <a:t>Graph Inference</a:t>
            </a:r>
            <a:endParaRPr lang="zh-CN" altLang="en-US" dirty="0">
              <a:latin typeface="NimbusRomNo9L-Medi"/>
            </a:endParaRPr>
          </a:p>
        </p:txBody>
      </p:sp>
      <p:sp>
        <p:nvSpPr>
          <p:cNvPr id="6" name="日期占位符 5">
            <a:extLst>
              <a:ext uri="{FF2B5EF4-FFF2-40B4-BE49-F238E27FC236}">
                <a16:creationId xmlns:a16="http://schemas.microsoft.com/office/drawing/2014/main" id="{003124A1-9371-C573-AB2B-46DC45CBEC1A}"/>
              </a:ext>
            </a:extLst>
          </p:cNvPr>
          <p:cNvSpPr>
            <a:spLocks noGrp="1"/>
          </p:cNvSpPr>
          <p:nvPr>
            <p:ph type="dt" sz="half" idx="10"/>
          </p:nvPr>
        </p:nvSpPr>
        <p:spPr/>
        <p:txBody>
          <a:bodyPr/>
          <a:lstStyle/>
          <a:p>
            <a:fld id="{08488C6B-24EE-459C-94A0-FF13B1165F55}" type="datetime1">
              <a:rPr lang="zh-CN" altLang="en-US" smtClean="0"/>
              <a:t>2023/10/27</a:t>
            </a:fld>
            <a:endParaRPr lang="zh-CN" altLang="en-US"/>
          </a:p>
        </p:txBody>
      </p:sp>
      <p:sp>
        <p:nvSpPr>
          <p:cNvPr id="7" name="页脚占位符 6">
            <a:extLst>
              <a:ext uri="{FF2B5EF4-FFF2-40B4-BE49-F238E27FC236}">
                <a16:creationId xmlns:a16="http://schemas.microsoft.com/office/drawing/2014/main" id="{5B54A21B-A1EC-D0C8-FAD1-9608DE426EF3}"/>
              </a:ext>
            </a:extLst>
          </p:cNvPr>
          <p:cNvSpPr>
            <a:spLocks noGrp="1"/>
          </p:cNvSpPr>
          <p:nvPr>
            <p:ph type="ftr" sz="quarter" idx="11"/>
          </p:nvPr>
        </p:nvSpPr>
        <p:spPr/>
        <p:txBody>
          <a:bodyPr/>
          <a:lstStyle/>
          <a:p>
            <a:r>
              <a:rPr lang="en-US" altLang="zh-CN"/>
              <a:t>lqy</a:t>
            </a:r>
            <a:endParaRPr lang="zh-CN" altLang="en-US"/>
          </a:p>
        </p:txBody>
      </p:sp>
      <p:sp>
        <p:nvSpPr>
          <p:cNvPr id="8" name="灯片编号占位符 7">
            <a:extLst>
              <a:ext uri="{FF2B5EF4-FFF2-40B4-BE49-F238E27FC236}">
                <a16:creationId xmlns:a16="http://schemas.microsoft.com/office/drawing/2014/main" id="{C54BA79A-DDCD-A1FF-2C72-FE90BEB55029}"/>
              </a:ext>
            </a:extLst>
          </p:cNvPr>
          <p:cNvSpPr>
            <a:spLocks noGrp="1"/>
          </p:cNvSpPr>
          <p:nvPr>
            <p:ph type="sldNum" sz="quarter" idx="12"/>
          </p:nvPr>
        </p:nvSpPr>
        <p:spPr/>
        <p:txBody>
          <a:bodyPr/>
          <a:lstStyle/>
          <a:p>
            <a:fld id="{52108E69-35C3-4395-AB4C-CBC2CBC07E89}" type="slidenum">
              <a:rPr lang="zh-CN" altLang="en-US" smtClean="0"/>
              <a:t>16</a:t>
            </a:fld>
            <a:endParaRPr lang="zh-CN" altLang="en-US"/>
          </a:p>
        </p:txBody>
      </p:sp>
      <p:sp>
        <p:nvSpPr>
          <p:cNvPr id="9" name="内容占位符 8">
            <a:extLst>
              <a:ext uri="{FF2B5EF4-FFF2-40B4-BE49-F238E27FC236}">
                <a16:creationId xmlns:a16="http://schemas.microsoft.com/office/drawing/2014/main" id="{F460E39F-A494-CAAD-1585-080200DE8266}"/>
              </a:ext>
            </a:extLst>
          </p:cNvPr>
          <p:cNvSpPr>
            <a:spLocks noGrp="1"/>
          </p:cNvSpPr>
          <p:nvPr>
            <p:ph idx="1"/>
          </p:nvPr>
        </p:nvSpPr>
        <p:spPr/>
        <p:txBody>
          <a:bodyPr>
            <a:normAutofit/>
          </a:bodyPr>
          <a:lstStyle/>
          <a:p>
            <a:pPr algn="l"/>
            <a:r>
              <a:rPr lang="en-US" altLang="zh-CN" sz="2400" dirty="0">
                <a:latin typeface="NimbusRomNo9L-Regu"/>
              </a:rPr>
              <a:t>Ambiguous graph</a:t>
            </a:r>
          </a:p>
          <a:p>
            <a:pPr algn="l"/>
            <a:r>
              <a:rPr lang="en-US" altLang="zh-CN" sz="2400" dirty="0">
                <a:latin typeface="NimbusRomNo9L-Regu"/>
              </a:rPr>
              <a:t>Graph average   </a:t>
            </a:r>
            <a:r>
              <a:rPr lang="zh-CN" altLang="en-US" sz="2400" dirty="0">
                <a:latin typeface="NimbusRomNo9L-Regu"/>
              </a:rPr>
              <a:t>√</a:t>
            </a:r>
            <a:endParaRPr lang="en-US" altLang="zh-CN" sz="2400" dirty="0">
              <a:latin typeface="NimbusRomNo9L-Regu"/>
            </a:endParaRPr>
          </a:p>
          <a:p>
            <a:pPr algn="l"/>
            <a:r>
              <a:rPr lang="en-US" altLang="zh-CN" sz="2400" dirty="0">
                <a:latin typeface="NimbusRomNo9L-Regu"/>
              </a:rPr>
              <a:t>Graph convolution network (GCN):</a:t>
            </a:r>
            <a:r>
              <a:rPr lang="zh-CN" altLang="en-US" sz="2400" dirty="0">
                <a:latin typeface="NimbusRomNo9L-Regu"/>
              </a:rPr>
              <a:t> </a:t>
            </a:r>
            <a:r>
              <a:rPr lang="en-US" altLang="zh-CN" sz="2400" dirty="0">
                <a:latin typeface="NimbusRomNo9L-Regu"/>
              </a:rPr>
              <a:t>difficult on training</a:t>
            </a:r>
          </a:p>
          <a:p>
            <a:pPr algn="l"/>
            <a:r>
              <a:rPr lang="en-US" altLang="zh-CN" sz="2400" dirty="0">
                <a:latin typeface="NimbusRomNo9L-Regu"/>
              </a:rPr>
              <a:t>           :</a:t>
            </a:r>
            <a:r>
              <a:rPr lang="zh-CN" altLang="en-US" sz="2400" dirty="0">
                <a:latin typeface="NimbusRomNo9L-Regu"/>
              </a:rPr>
              <a:t> </a:t>
            </a:r>
            <a:r>
              <a:rPr lang="en-US" altLang="zh-CN" sz="2400" dirty="0">
                <a:latin typeface="NimbusRomNo9L-Regu"/>
              </a:rPr>
              <a:t>partition of         which only contain ambiguous columns and action rows</a:t>
            </a:r>
          </a:p>
          <a:p>
            <a:pPr algn="l"/>
            <a:endParaRPr lang="en-US" altLang="zh-CN" sz="2400" dirty="0">
              <a:latin typeface="NimbusRomNo9L-Regu"/>
            </a:endParaRPr>
          </a:p>
          <a:p>
            <a:pPr lvl="3"/>
            <a:endParaRPr lang="en-US" altLang="zh-CN" sz="1400" dirty="0">
              <a:latin typeface="NimbusRomNo9L-Regu"/>
            </a:endParaRPr>
          </a:p>
          <a:p>
            <a:pPr algn="l"/>
            <a:r>
              <a:rPr lang="en-US" altLang="zh-CN" sz="2400" dirty="0">
                <a:latin typeface="NimbusRomNo9L-Regu"/>
              </a:rPr>
              <a:t>GCN only learns to transform discriminative snippet features </a:t>
            </a:r>
          </a:p>
          <a:p>
            <a:pPr algn="l"/>
            <a:r>
              <a:rPr lang="en-US" altLang="zh-CN" sz="2400" dirty="0">
                <a:latin typeface="NimbusRomNo9L-Regu"/>
              </a:rPr>
              <a:t>Ambiguous snippet representations benefit from the enhanced features via graph inference</a:t>
            </a:r>
            <a:endParaRPr lang="zh-CN" altLang="en-US" sz="2400" dirty="0">
              <a:latin typeface="NimbusRomNo9L-Regu"/>
            </a:endParaRPr>
          </a:p>
        </p:txBody>
      </p:sp>
      <p:pic>
        <p:nvPicPr>
          <p:cNvPr id="5" name="图片 4">
            <a:extLst>
              <a:ext uri="{FF2B5EF4-FFF2-40B4-BE49-F238E27FC236}">
                <a16:creationId xmlns:a16="http://schemas.microsoft.com/office/drawing/2014/main" id="{B1372A29-1268-2F0B-B894-399A9BD223CC}"/>
              </a:ext>
            </a:extLst>
          </p:cNvPr>
          <p:cNvPicPr>
            <a:picLocks noChangeAspect="1"/>
          </p:cNvPicPr>
          <p:nvPr/>
        </p:nvPicPr>
        <p:blipFill>
          <a:blip r:embed="rId3"/>
          <a:stretch>
            <a:fillRect/>
          </a:stretch>
        </p:blipFill>
        <p:spPr>
          <a:xfrm>
            <a:off x="1161661" y="3214658"/>
            <a:ext cx="716168" cy="379148"/>
          </a:xfrm>
          <a:prstGeom prst="rect">
            <a:avLst/>
          </a:prstGeom>
        </p:spPr>
      </p:pic>
      <p:pic>
        <p:nvPicPr>
          <p:cNvPr id="11" name="图片 10">
            <a:extLst>
              <a:ext uri="{FF2B5EF4-FFF2-40B4-BE49-F238E27FC236}">
                <a16:creationId xmlns:a16="http://schemas.microsoft.com/office/drawing/2014/main" id="{1F52C098-448A-BCA3-FBDE-3161CBF9D967}"/>
              </a:ext>
            </a:extLst>
          </p:cNvPr>
          <p:cNvPicPr>
            <a:picLocks noChangeAspect="1"/>
          </p:cNvPicPr>
          <p:nvPr/>
        </p:nvPicPr>
        <p:blipFill>
          <a:blip r:embed="rId4"/>
          <a:stretch>
            <a:fillRect/>
          </a:stretch>
        </p:blipFill>
        <p:spPr>
          <a:xfrm>
            <a:off x="3493862" y="3182759"/>
            <a:ext cx="551489" cy="379148"/>
          </a:xfrm>
          <a:prstGeom prst="rect">
            <a:avLst/>
          </a:prstGeom>
        </p:spPr>
      </p:pic>
      <p:pic>
        <p:nvPicPr>
          <p:cNvPr id="14" name="图片 13">
            <a:extLst>
              <a:ext uri="{FF2B5EF4-FFF2-40B4-BE49-F238E27FC236}">
                <a16:creationId xmlns:a16="http://schemas.microsoft.com/office/drawing/2014/main" id="{8AB3FABD-B5EB-23A4-3AEB-F528093900E5}"/>
              </a:ext>
            </a:extLst>
          </p:cNvPr>
          <p:cNvPicPr>
            <a:picLocks noChangeAspect="1"/>
          </p:cNvPicPr>
          <p:nvPr/>
        </p:nvPicPr>
        <p:blipFill>
          <a:blip r:embed="rId5"/>
          <a:stretch>
            <a:fillRect/>
          </a:stretch>
        </p:blipFill>
        <p:spPr>
          <a:xfrm>
            <a:off x="3189767" y="3694644"/>
            <a:ext cx="5603359" cy="413273"/>
          </a:xfrm>
          <a:prstGeom prst="rect">
            <a:avLst/>
          </a:prstGeom>
        </p:spPr>
      </p:pic>
      <p:sp>
        <p:nvSpPr>
          <p:cNvPr id="20" name="文本框 19">
            <a:extLst>
              <a:ext uri="{FF2B5EF4-FFF2-40B4-BE49-F238E27FC236}">
                <a16:creationId xmlns:a16="http://schemas.microsoft.com/office/drawing/2014/main" id="{04A93B5E-F08F-A0ED-B140-5D44876DE63C}"/>
              </a:ext>
            </a:extLst>
          </p:cNvPr>
          <p:cNvSpPr txBox="1"/>
          <p:nvPr/>
        </p:nvSpPr>
        <p:spPr>
          <a:xfrm>
            <a:off x="9153110" y="3770461"/>
            <a:ext cx="2480044" cy="461665"/>
          </a:xfrm>
          <a:prstGeom prst="rect">
            <a:avLst/>
          </a:prstGeom>
          <a:noFill/>
        </p:spPr>
        <p:txBody>
          <a:bodyPr wrap="square">
            <a:spAutoFit/>
          </a:bodyPr>
          <a:lstStyle/>
          <a:p>
            <a:r>
              <a:rPr lang="en-US" altLang="zh-CN" sz="2400" b="0" i="0" u="none" strike="noStrike" baseline="0" dirty="0">
                <a:solidFill>
                  <a:schemeClr val="accent1"/>
                </a:solidFill>
                <a:latin typeface="NimbusRomNo9L-Regu"/>
              </a:rPr>
              <a:t>a diagonal matrix</a:t>
            </a:r>
            <a:endParaRPr lang="zh-CN" altLang="en-US" sz="2400" dirty="0">
              <a:solidFill>
                <a:schemeClr val="accent1"/>
              </a:solidFill>
            </a:endParaRPr>
          </a:p>
        </p:txBody>
      </p:sp>
      <p:cxnSp>
        <p:nvCxnSpPr>
          <p:cNvPr id="21" name="直接连接符 20">
            <a:extLst>
              <a:ext uri="{FF2B5EF4-FFF2-40B4-BE49-F238E27FC236}">
                <a16:creationId xmlns:a16="http://schemas.microsoft.com/office/drawing/2014/main" id="{86934662-E070-BC8C-E94B-31ADBCB48E19}"/>
              </a:ext>
            </a:extLst>
          </p:cNvPr>
          <p:cNvCxnSpPr>
            <a:cxnSpLocks/>
          </p:cNvCxnSpPr>
          <p:nvPr/>
        </p:nvCxnSpPr>
        <p:spPr>
          <a:xfrm>
            <a:off x="8100240" y="4170258"/>
            <a:ext cx="79921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983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B6DF46-E8B3-6489-8DB2-0F3347AEF360}"/>
              </a:ext>
            </a:extLst>
          </p:cNvPr>
          <p:cNvSpPr>
            <a:spLocks noGrp="1"/>
          </p:cNvSpPr>
          <p:nvPr>
            <p:ph type="title"/>
          </p:nvPr>
        </p:nvSpPr>
        <p:spPr/>
        <p:txBody>
          <a:bodyPr/>
          <a:lstStyle/>
          <a:p>
            <a:r>
              <a:rPr lang="en-US" altLang="zh-CN" dirty="0">
                <a:latin typeface="NimbusRomNo9L-Medi"/>
              </a:rPr>
              <a:t>Feature Consistency Loss</a:t>
            </a:r>
            <a:endParaRPr lang="zh-CN" altLang="en-US" dirty="0">
              <a:latin typeface="NimbusRomNo9L-Medi"/>
            </a:endParaRPr>
          </a:p>
        </p:txBody>
      </p:sp>
      <p:sp>
        <p:nvSpPr>
          <p:cNvPr id="3" name="内容占位符 2">
            <a:extLst>
              <a:ext uri="{FF2B5EF4-FFF2-40B4-BE49-F238E27FC236}">
                <a16:creationId xmlns:a16="http://schemas.microsoft.com/office/drawing/2014/main" id="{617BC98A-2249-FEAC-4BBA-A3A169E3DF7C}"/>
              </a:ext>
            </a:extLst>
          </p:cNvPr>
          <p:cNvSpPr>
            <a:spLocks noGrp="1"/>
          </p:cNvSpPr>
          <p:nvPr>
            <p:ph idx="1"/>
          </p:nvPr>
        </p:nvSpPr>
        <p:spPr>
          <a:xfrm>
            <a:off x="910856" y="1847850"/>
            <a:ext cx="10515600" cy="4351338"/>
          </a:xfrm>
        </p:spPr>
        <p:txBody>
          <a:bodyPr>
            <a:normAutofit/>
          </a:bodyPr>
          <a:lstStyle/>
          <a:p>
            <a:pPr algn="l"/>
            <a:r>
              <a:rPr lang="en-US" altLang="zh-CN" sz="2400" b="0" i="0" u="none" strike="noStrike" baseline="0" dirty="0">
                <a:latin typeface="NimbusRomNo9L-Regu"/>
              </a:rPr>
              <a:t>GCN prefers to transform all snippet-level features close to action characteristics for the classification task </a:t>
            </a:r>
            <a:r>
              <a:rPr lang="en-US" altLang="zh-CN" sz="2400" b="0" i="0" u="none" strike="noStrike" baseline="0" dirty="0">
                <a:latin typeface="NimbusRomNo9L-Regu"/>
                <a:sym typeface="Wingdings" panose="05000000000000000000" pitchFamily="2" charset="2"/>
              </a:rPr>
              <a:t> </a:t>
            </a:r>
            <a:r>
              <a:rPr lang="en-US" altLang="zh-CN" sz="2400" dirty="0">
                <a:latin typeface="NimbusRomNo9L-Regu"/>
              </a:rPr>
              <a:t>D</a:t>
            </a:r>
            <a:r>
              <a:rPr lang="en-US" altLang="zh-CN" sz="2400" b="0" i="0" u="none" strike="noStrike" baseline="0" dirty="0">
                <a:latin typeface="NimbusRomNo9L-Regu"/>
              </a:rPr>
              <a:t>rives the model to pursue classification performance, resulting in poor localization with chaotic features</a:t>
            </a:r>
          </a:p>
          <a:p>
            <a:pPr algn="l"/>
            <a:r>
              <a:rPr lang="en-US" altLang="zh-CN" sz="2400" dirty="0">
                <a:latin typeface="NimbusRomNo9L-Regu"/>
              </a:rPr>
              <a:t>Hope: T</a:t>
            </a:r>
            <a:r>
              <a:rPr lang="en-US" altLang="zh-CN" sz="2400" b="0" i="0" u="none" strike="noStrike" baseline="0" dirty="0">
                <a:latin typeface="NimbusRomNo9L-Regu"/>
              </a:rPr>
              <a:t>he most discriminative representations remain unchanged through DDG-Net because they can be recognized easily  --- Hard!</a:t>
            </a:r>
          </a:p>
          <a:p>
            <a:pPr algn="l"/>
            <a:r>
              <a:rPr lang="en-US" altLang="zh-CN" sz="2400" b="0" i="0" u="none" strike="noStrike" baseline="0" dirty="0">
                <a:latin typeface="NimbusRomNo9L-Regu"/>
                <a:sym typeface="Wingdings" panose="05000000000000000000" pitchFamily="2" charset="2"/>
              </a:rPr>
              <a:t> P</a:t>
            </a:r>
            <a:r>
              <a:rPr lang="en-US" altLang="zh-CN" sz="2400" b="0" i="0" u="none" strike="noStrike" baseline="0" dirty="0">
                <a:latin typeface="NimbusRomNo9L-Regu"/>
              </a:rPr>
              <a:t>unish the distance between graph average features and graph convolution features to realize the same function</a:t>
            </a:r>
          </a:p>
          <a:p>
            <a:pPr algn="l"/>
            <a:endParaRPr lang="en-US" altLang="zh-CN" sz="3200" dirty="0">
              <a:latin typeface="NimbusRomNo9L-Regu"/>
            </a:endParaRPr>
          </a:p>
        </p:txBody>
      </p:sp>
      <p:sp>
        <p:nvSpPr>
          <p:cNvPr id="4" name="日期占位符 3">
            <a:extLst>
              <a:ext uri="{FF2B5EF4-FFF2-40B4-BE49-F238E27FC236}">
                <a16:creationId xmlns:a16="http://schemas.microsoft.com/office/drawing/2014/main" id="{E074EFD4-73B2-5501-4D93-0C488F372E63}"/>
              </a:ext>
            </a:extLst>
          </p:cNvPr>
          <p:cNvSpPr>
            <a:spLocks noGrp="1"/>
          </p:cNvSpPr>
          <p:nvPr>
            <p:ph type="dt" sz="half" idx="10"/>
          </p:nvPr>
        </p:nvSpPr>
        <p:spPr/>
        <p:txBody>
          <a:bodyPr/>
          <a:lstStyle/>
          <a:p>
            <a:fld id="{A2B860FA-A935-404B-8354-606133A2817F}"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8B72A3BA-C20A-6DD7-F871-10828325B2C7}"/>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1845B95F-85CF-169E-8EEF-22A4A80A8B49}"/>
              </a:ext>
            </a:extLst>
          </p:cNvPr>
          <p:cNvSpPr>
            <a:spLocks noGrp="1"/>
          </p:cNvSpPr>
          <p:nvPr>
            <p:ph type="sldNum" sz="quarter" idx="12"/>
          </p:nvPr>
        </p:nvSpPr>
        <p:spPr/>
        <p:txBody>
          <a:bodyPr/>
          <a:lstStyle/>
          <a:p>
            <a:fld id="{52108E69-35C3-4395-AB4C-CBC2CBC07E89}" type="slidenum">
              <a:rPr lang="zh-CN" altLang="en-US" smtClean="0"/>
              <a:t>17</a:t>
            </a:fld>
            <a:endParaRPr lang="zh-CN" altLang="en-US"/>
          </a:p>
        </p:txBody>
      </p:sp>
      <p:grpSp>
        <p:nvGrpSpPr>
          <p:cNvPr id="14" name="组合 13">
            <a:extLst>
              <a:ext uri="{FF2B5EF4-FFF2-40B4-BE49-F238E27FC236}">
                <a16:creationId xmlns:a16="http://schemas.microsoft.com/office/drawing/2014/main" id="{A744C110-8FA8-907D-D4A6-0704810E29B1}"/>
              </a:ext>
            </a:extLst>
          </p:cNvPr>
          <p:cNvGrpSpPr/>
          <p:nvPr/>
        </p:nvGrpSpPr>
        <p:grpSpPr>
          <a:xfrm>
            <a:off x="2424138" y="4458915"/>
            <a:ext cx="7887455" cy="793845"/>
            <a:chOff x="2328446" y="4599680"/>
            <a:chExt cx="7267484" cy="731448"/>
          </a:xfrm>
        </p:grpSpPr>
        <p:pic>
          <p:nvPicPr>
            <p:cNvPr id="10" name="图片 9">
              <a:extLst>
                <a:ext uri="{FF2B5EF4-FFF2-40B4-BE49-F238E27FC236}">
                  <a16:creationId xmlns:a16="http://schemas.microsoft.com/office/drawing/2014/main" id="{842B9A96-8218-D936-F629-33FB6C7FC05E}"/>
                </a:ext>
              </a:extLst>
            </p:cNvPr>
            <p:cNvPicPr>
              <a:picLocks noChangeAspect="1"/>
            </p:cNvPicPr>
            <p:nvPr/>
          </p:nvPicPr>
          <p:blipFill rotWithShape="1">
            <a:blip r:embed="rId3"/>
            <a:srcRect b="67619"/>
            <a:stretch/>
          </p:blipFill>
          <p:spPr>
            <a:xfrm>
              <a:off x="2328446" y="4599680"/>
              <a:ext cx="3841985" cy="731447"/>
            </a:xfrm>
            <a:prstGeom prst="rect">
              <a:avLst/>
            </a:prstGeom>
          </p:spPr>
        </p:pic>
        <p:pic>
          <p:nvPicPr>
            <p:cNvPr id="13" name="图片 12">
              <a:extLst>
                <a:ext uri="{FF2B5EF4-FFF2-40B4-BE49-F238E27FC236}">
                  <a16:creationId xmlns:a16="http://schemas.microsoft.com/office/drawing/2014/main" id="{1159310E-31EE-8B45-992E-8A846E9B4B54}"/>
                </a:ext>
              </a:extLst>
            </p:cNvPr>
            <p:cNvPicPr>
              <a:picLocks noChangeAspect="1"/>
            </p:cNvPicPr>
            <p:nvPr/>
          </p:nvPicPr>
          <p:blipFill rotWithShape="1">
            <a:blip r:embed="rId3">
              <a:clrChange>
                <a:clrFrom>
                  <a:srgbClr val="FFFFFF"/>
                </a:clrFrom>
                <a:clrTo>
                  <a:srgbClr val="FFFFFF">
                    <a:alpha val="0"/>
                  </a:srgbClr>
                </a:clrTo>
              </a:clrChange>
            </a:blip>
            <a:srcRect l="4246" t="32380" b="35239"/>
            <a:stretch/>
          </p:blipFill>
          <p:spPr>
            <a:xfrm>
              <a:off x="5917067" y="4599681"/>
              <a:ext cx="3678863" cy="731447"/>
            </a:xfrm>
            <a:prstGeom prst="rect">
              <a:avLst/>
            </a:prstGeom>
          </p:spPr>
        </p:pic>
      </p:grpSp>
      <p:pic>
        <p:nvPicPr>
          <p:cNvPr id="15" name="图片 14">
            <a:extLst>
              <a:ext uri="{FF2B5EF4-FFF2-40B4-BE49-F238E27FC236}">
                <a16:creationId xmlns:a16="http://schemas.microsoft.com/office/drawing/2014/main" id="{E3265261-F5C6-71FA-F993-865FE9B5650A}"/>
              </a:ext>
            </a:extLst>
          </p:cNvPr>
          <p:cNvPicPr>
            <a:picLocks noChangeAspect="1"/>
          </p:cNvPicPr>
          <p:nvPr/>
        </p:nvPicPr>
        <p:blipFill rotWithShape="1">
          <a:blip r:embed="rId3"/>
          <a:srcRect t="67619"/>
          <a:stretch/>
        </p:blipFill>
        <p:spPr>
          <a:xfrm>
            <a:off x="3581400" y="5256910"/>
            <a:ext cx="4169735" cy="793845"/>
          </a:xfrm>
          <a:prstGeom prst="rect">
            <a:avLst/>
          </a:prstGeom>
        </p:spPr>
      </p:pic>
    </p:spTree>
    <p:extLst>
      <p:ext uri="{BB962C8B-B14F-4D97-AF65-F5344CB8AC3E}">
        <p14:creationId xmlns:p14="http://schemas.microsoft.com/office/powerpoint/2010/main" val="2030192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1F9464-7728-C3BB-51FF-623ADE581530}"/>
              </a:ext>
            </a:extLst>
          </p:cNvPr>
          <p:cNvSpPr>
            <a:spLocks noGrp="1"/>
          </p:cNvSpPr>
          <p:nvPr>
            <p:ph type="title"/>
          </p:nvPr>
        </p:nvSpPr>
        <p:spPr/>
        <p:txBody>
          <a:bodyPr/>
          <a:lstStyle/>
          <a:p>
            <a:r>
              <a:rPr lang="en-US" altLang="zh-CN" dirty="0">
                <a:latin typeface="NimbusRomNo9L-Medi"/>
              </a:rPr>
              <a:t>Experiments</a:t>
            </a:r>
            <a:endParaRPr lang="zh-CN" altLang="en-US" dirty="0">
              <a:latin typeface="NimbusRomNo9L-Medi"/>
            </a:endParaRPr>
          </a:p>
        </p:txBody>
      </p:sp>
      <p:sp>
        <p:nvSpPr>
          <p:cNvPr id="3" name="内容占位符 2">
            <a:extLst>
              <a:ext uri="{FF2B5EF4-FFF2-40B4-BE49-F238E27FC236}">
                <a16:creationId xmlns:a16="http://schemas.microsoft.com/office/drawing/2014/main" id="{020A3C91-1245-B614-C60C-0D406EBC689E}"/>
              </a:ext>
            </a:extLst>
          </p:cNvPr>
          <p:cNvSpPr>
            <a:spLocks noGrp="1"/>
          </p:cNvSpPr>
          <p:nvPr>
            <p:ph idx="1"/>
          </p:nvPr>
        </p:nvSpPr>
        <p:spPr>
          <a:xfrm>
            <a:off x="838200" y="1825624"/>
            <a:ext cx="7997456" cy="4769139"/>
          </a:xfrm>
        </p:spPr>
        <p:txBody>
          <a:bodyPr>
            <a:normAutofit/>
          </a:bodyPr>
          <a:lstStyle/>
          <a:p>
            <a:endParaRPr lang="zh-CN" altLang="en-US" sz="2400" dirty="0"/>
          </a:p>
        </p:txBody>
      </p:sp>
      <p:sp>
        <p:nvSpPr>
          <p:cNvPr id="7" name="日期占位符 6">
            <a:extLst>
              <a:ext uri="{FF2B5EF4-FFF2-40B4-BE49-F238E27FC236}">
                <a16:creationId xmlns:a16="http://schemas.microsoft.com/office/drawing/2014/main" id="{CA14C674-044D-DAE6-5F4B-BFB136E0B07E}"/>
              </a:ext>
            </a:extLst>
          </p:cNvPr>
          <p:cNvSpPr>
            <a:spLocks noGrp="1"/>
          </p:cNvSpPr>
          <p:nvPr>
            <p:ph type="dt" sz="half" idx="10"/>
          </p:nvPr>
        </p:nvSpPr>
        <p:spPr/>
        <p:txBody>
          <a:bodyPr/>
          <a:lstStyle/>
          <a:p>
            <a:fld id="{8B5F9061-7E95-4D40-8B96-FBE0E20C66F1}" type="datetime1">
              <a:rPr lang="zh-CN" altLang="en-US" smtClean="0"/>
              <a:t>2023/10/27</a:t>
            </a:fld>
            <a:endParaRPr lang="zh-CN" altLang="en-US"/>
          </a:p>
        </p:txBody>
      </p:sp>
      <p:sp>
        <p:nvSpPr>
          <p:cNvPr id="8" name="页脚占位符 7">
            <a:extLst>
              <a:ext uri="{FF2B5EF4-FFF2-40B4-BE49-F238E27FC236}">
                <a16:creationId xmlns:a16="http://schemas.microsoft.com/office/drawing/2014/main" id="{31C54C39-C340-5BE3-2815-407B8EFBAF6B}"/>
              </a:ext>
            </a:extLst>
          </p:cNvPr>
          <p:cNvSpPr>
            <a:spLocks noGrp="1"/>
          </p:cNvSpPr>
          <p:nvPr>
            <p:ph type="ftr" sz="quarter" idx="11"/>
          </p:nvPr>
        </p:nvSpPr>
        <p:spPr/>
        <p:txBody>
          <a:bodyPr/>
          <a:lstStyle/>
          <a:p>
            <a:r>
              <a:rPr lang="en-US" altLang="zh-CN"/>
              <a:t>lqy</a:t>
            </a:r>
            <a:endParaRPr lang="zh-CN" altLang="en-US"/>
          </a:p>
        </p:txBody>
      </p:sp>
      <p:sp>
        <p:nvSpPr>
          <p:cNvPr id="9" name="灯片编号占位符 8">
            <a:extLst>
              <a:ext uri="{FF2B5EF4-FFF2-40B4-BE49-F238E27FC236}">
                <a16:creationId xmlns:a16="http://schemas.microsoft.com/office/drawing/2014/main" id="{1DD1D668-4DCF-EF39-BD10-2B6BDBE92258}"/>
              </a:ext>
            </a:extLst>
          </p:cNvPr>
          <p:cNvSpPr>
            <a:spLocks noGrp="1"/>
          </p:cNvSpPr>
          <p:nvPr>
            <p:ph type="sldNum" sz="quarter" idx="12"/>
          </p:nvPr>
        </p:nvSpPr>
        <p:spPr/>
        <p:txBody>
          <a:bodyPr/>
          <a:lstStyle/>
          <a:p>
            <a:fld id="{52108E69-35C3-4395-AB4C-CBC2CBC07E89}" type="slidenum">
              <a:rPr lang="zh-CN" altLang="en-US" smtClean="0"/>
              <a:t>18</a:t>
            </a:fld>
            <a:endParaRPr lang="zh-CN" altLang="en-US"/>
          </a:p>
        </p:txBody>
      </p:sp>
      <p:pic>
        <p:nvPicPr>
          <p:cNvPr id="11" name="图片 10">
            <a:extLst>
              <a:ext uri="{FF2B5EF4-FFF2-40B4-BE49-F238E27FC236}">
                <a16:creationId xmlns:a16="http://schemas.microsoft.com/office/drawing/2014/main" id="{982A4C03-46C4-D202-1AD5-017EBF621AF0}"/>
              </a:ext>
            </a:extLst>
          </p:cNvPr>
          <p:cNvPicPr>
            <a:picLocks noChangeAspect="1"/>
          </p:cNvPicPr>
          <p:nvPr/>
        </p:nvPicPr>
        <p:blipFill>
          <a:blip r:embed="rId3"/>
          <a:stretch>
            <a:fillRect/>
          </a:stretch>
        </p:blipFill>
        <p:spPr>
          <a:xfrm>
            <a:off x="1941678" y="1439863"/>
            <a:ext cx="8308643" cy="5167312"/>
          </a:xfrm>
          <a:prstGeom prst="rect">
            <a:avLst/>
          </a:prstGeom>
        </p:spPr>
      </p:pic>
    </p:spTree>
    <p:extLst>
      <p:ext uri="{BB962C8B-B14F-4D97-AF65-F5344CB8AC3E}">
        <p14:creationId xmlns:p14="http://schemas.microsoft.com/office/powerpoint/2010/main" val="190572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1F9464-7728-C3BB-51FF-623ADE581530}"/>
              </a:ext>
            </a:extLst>
          </p:cNvPr>
          <p:cNvSpPr>
            <a:spLocks noGrp="1"/>
          </p:cNvSpPr>
          <p:nvPr>
            <p:ph type="title"/>
          </p:nvPr>
        </p:nvSpPr>
        <p:spPr/>
        <p:txBody>
          <a:bodyPr/>
          <a:lstStyle/>
          <a:p>
            <a:r>
              <a:rPr lang="en-US" altLang="zh-CN" dirty="0">
                <a:latin typeface="NimbusRomNo9L-Medi"/>
              </a:rPr>
              <a:t>Experiments</a:t>
            </a:r>
            <a:endParaRPr lang="zh-CN" altLang="en-US" dirty="0">
              <a:latin typeface="NimbusRomNo9L-Medi"/>
            </a:endParaRPr>
          </a:p>
        </p:txBody>
      </p:sp>
      <p:sp>
        <p:nvSpPr>
          <p:cNvPr id="3" name="内容占位符 2">
            <a:extLst>
              <a:ext uri="{FF2B5EF4-FFF2-40B4-BE49-F238E27FC236}">
                <a16:creationId xmlns:a16="http://schemas.microsoft.com/office/drawing/2014/main" id="{020A3C91-1245-B614-C60C-0D406EBC689E}"/>
              </a:ext>
            </a:extLst>
          </p:cNvPr>
          <p:cNvSpPr>
            <a:spLocks noGrp="1"/>
          </p:cNvSpPr>
          <p:nvPr>
            <p:ph idx="1"/>
          </p:nvPr>
        </p:nvSpPr>
        <p:spPr>
          <a:xfrm>
            <a:off x="838200" y="1825624"/>
            <a:ext cx="7997456" cy="4769139"/>
          </a:xfrm>
        </p:spPr>
        <p:txBody>
          <a:bodyPr>
            <a:normAutofit/>
          </a:bodyPr>
          <a:lstStyle/>
          <a:p>
            <a:endParaRPr lang="zh-CN" altLang="en-US" sz="2400" dirty="0"/>
          </a:p>
        </p:txBody>
      </p:sp>
      <p:sp>
        <p:nvSpPr>
          <p:cNvPr id="7" name="日期占位符 6">
            <a:extLst>
              <a:ext uri="{FF2B5EF4-FFF2-40B4-BE49-F238E27FC236}">
                <a16:creationId xmlns:a16="http://schemas.microsoft.com/office/drawing/2014/main" id="{CA14C674-044D-DAE6-5F4B-BFB136E0B07E}"/>
              </a:ext>
            </a:extLst>
          </p:cNvPr>
          <p:cNvSpPr>
            <a:spLocks noGrp="1"/>
          </p:cNvSpPr>
          <p:nvPr>
            <p:ph type="dt" sz="half" idx="10"/>
          </p:nvPr>
        </p:nvSpPr>
        <p:spPr/>
        <p:txBody>
          <a:bodyPr/>
          <a:lstStyle/>
          <a:p>
            <a:fld id="{8B5F9061-7E95-4D40-8B96-FBE0E20C66F1}" type="datetime1">
              <a:rPr lang="zh-CN" altLang="en-US" smtClean="0"/>
              <a:t>2023/10/27</a:t>
            </a:fld>
            <a:endParaRPr lang="zh-CN" altLang="en-US"/>
          </a:p>
        </p:txBody>
      </p:sp>
      <p:sp>
        <p:nvSpPr>
          <p:cNvPr id="8" name="页脚占位符 7">
            <a:extLst>
              <a:ext uri="{FF2B5EF4-FFF2-40B4-BE49-F238E27FC236}">
                <a16:creationId xmlns:a16="http://schemas.microsoft.com/office/drawing/2014/main" id="{31C54C39-C340-5BE3-2815-407B8EFBAF6B}"/>
              </a:ext>
            </a:extLst>
          </p:cNvPr>
          <p:cNvSpPr>
            <a:spLocks noGrp="1"/>
          </p:cNvSpPr>
          <p:nvPr>
            <p:ph type="ftr" sz="quarter" idx="11"/>
          </p:nvPr>
        </p:nvSpPr>
        <p:spPr/>
        <p:txBody>
          <a:bodyPr/>
          <a:lstStyle/>
          <a:p>
            <a:r>
              <a:rPr lang="en-US" altLang="zh-CN"/>
              <a:t>lqy</a:t>
            </a:r>
            <a:endParaRPr lang="zh-CN" altLang="en-US"/>
          </a:p>
        </p:txBody>
      </p:sp>
      <p:sp>
        <p:nvSpPr>
          <p:cNvPr id="9" name="灯片编号占位符 8">
            <a:extLst>
              <a:ext uri="{FF2B5EF4-FFF2-40B4-BE49-F238E27FC236}">
                <a16:creationId xmlns:a16="http://schemas.microsoft.com/office/drawing/2014/main" id="{1DD1D668-4DCF-EF39-BD10-2B6BDBE92258}"/>
              </a:ext>
            </a:extLst>
          </p:cNvPr>
          <p:cNvSpPr>
            <a:spLocks noGrp="1"/>
          </p:cNvSpPr>
          <p:nvPr>
            <p:ph type="sldNum" sz="quarter" idx="12"/>
          </p:nvPr>
        </p:nvSpPr>
        <p:spPr/>
        <p:txBody>
          <a:bodyPr/>
          <a:lstStyle/>
          <a:p>
            <a:fld id="{52108E69-35C3-4395-AB4C-CBC2CBC07E89}" type="slidenum">
              <a:rPr lang="zh-CN" altLang="en-US" smtClean="0"/>
              <a:t>19</a:t>
            </a:fld>
            <a:endParaRPr lang="zh-CN" altLang="en-US"/>
          </a:p>
        </p:txBody>
      </p:sp>
      <p:pic>
        <p:nvPicPr>
          <p:cNvPr id="5" name="图片 4">
            <a:extLst>
              <a:ext uri="{FF2B5EF4-FFF2-40B4-BE49-F238E27FC236}">
                <a16:creationId xmlns:a16="http://schemas.microsoft.com/office/drawing/2014/main" id="{8E56985A-EA4F-B4DB-F280-9BD7386C7361}"/>
              </a:ext>
            </a:extLst>
          </p:cNvPr>
          <p:cNvPicPr>
            <a:picLocks noChangeAspect="1"/>
          </p:cNvPicPr>
          <p:nvPr/>
        </p:nvPicPr>
        <p:blipFill>
          <a:blip r:embed="rId3"/>
          <a:stretch>
            <a:fillRect/>
          </a:stretch>
        </p:blipFill>
        <p:spPr>
          <a:xfrm>
            <a:off x="3567406" y="1389540"/>
            <a:ext cx="4585994" cy="4966810"/>
          </a:xfrm>
          <a:prstGeom prst="rect">
            <a:avLst/>
          </a:prstGeom>
        </p:spPr>
      </p:pic>
    </p:spTree>
    <p:extLst>
      <p:ext uri="{BB962C8B-B14F-4D97-AF65-F5344CB8AC3E}">
        <p14:creationId xmlns:p14="http://schemas.microsoft.com/office/powerpoint/2010/main" val="7828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0A1967-6BB5-3500-A2A1-2C9115F2579D}"/>
              </a:ext>
            </a:extLst>
          </p:cNvPr>
          <p:cNvSpPr>
            <a:spLocks noGrp="1"/>
          </p:cNvSpPr>
          <p:nvPr>
            <p:ph type="title"/>
          </p:nvPr>
        </p:nvSpPr>
        <p:spPr/>
        <p:txBody>
          <a:bodyPr/>
          <a:lstStyle/>
          <a:p>
            <a:r>
              <a:rPr lang="en-US" altLang="zh-CN" dirty="0">
                <a:latin typeface="NimbusRomNo9L-Medi"/>
              </a:rPr>
              <a:t>Background</a:t>
            </a:r>
            <a:endParaRPr lang="zh-CN" altLang="en-US" dirty="0">
              <a:latin typeface="NimbusRomNo9L-Medi"/>
            </a:endParaRPr>
          </a:p>
        </p:txBody>
      </p:sp>
      <p:sp>
        <p:nvSpPr>
          <p:cNvPr id="3" name="内容占位符 2">
            <a:extLst>
              <a:ext uri="{FF2B5EF4-FFF2-40B4-BE49-F238E27FC236}">
                <a16:creationId xmlns:a16="http://schemas.microsoft.com/office/drawing/2014/main" id="{F2B4EB6F-1444-31A5-0D3F-CFA5B5A8CC4A}"/>
              </a:ext>
            </a:extLst>
          </p:cNvPr>
          <p:cNvSpPr>
            <a:spLocks noGrp="1"/>
          </p:cNvSpPr>
          <p:nvPr>
            <p:ph idx="1"/>
          </p:nvPr>
        </p:nvSpPr>
        <p:spPr/>
        <p:txBody>
          <a:bodyPr>
            <a:normAutofit/>
          </a:bodyPr>
          <a:lstStyle/>
          <a:p>
            <a:r>
              <a:rPr lang="en-US" altLang="zh-CN" sz="2400" b="0" i="0" u="none" strike="noStrike" baseline="0" dirty="0">
                <a:latin typeface="NimbusRomNo9L-Regu"/>
              </a:rPr>
              <a:t>WTAL: Weakly-supervised temporal action localization</a:t>
            </a:r>
          </a:p>
          <a:p>
            <a:r>
              <a:rPr lang="en-US" altLang="zh-CN" sz="2400" b="0" i="0" u="none" strike="noStrike" baseline="0" dirty="0">
                <a:latin typeface="NimbusRomNo9L-Regu"/>
              </a:rPr>
              <a:t>Large-scale datasets </a:t>
            </a:r>
            <a:r>
              <a:rPr lang="en-US" altLang="zh-CN" sz="2400" b="0" i="0" u="none" strike="noStrike" baseline="0" dirty="0">
                <a:latin typeface="NimbusRomNo9L-Regu"/>
                <a:sym typeface="Wingdings" panose="05000000000000000000" pitchFamily="2" charset="2"/>
              </a:rPr>
              <a:t> </a:t>
            </a:r>
            <a:r>
              <a:rPr lang="en-US" altLang="zh-CN" sz="2400" b="0" i="0" u="none" strike="noStrike" baseline="0" dirty="0">
                <a:latin typeface="NimbusRomNo9L-Regu"/>
              </a:rPr>
              <a:t>a </a:t>
            </a:r>
            <a:r>
              <a:rPr lang="en-US" altLang="zh-CN" sz="2400" dirty="0">
                <a:latin typeface="NimbusRomNo9L-Regu"/>
              </a:rPr>
              <a:t>pretrained network </a:t>
            </a:r>
            <a:r>
              <a:rPr lang="en-US" altLang="zh-CN" sz="2400" b="0" i="0" u="none" strike="noStrike" baseline="0" dirty="0">
                <a:latin typeface="NimbusRomNo9L-Regu"/>
              </a:rPr>
              <a:t>in other datasets to extract features </a:t>
            </a:r>
            <a:r>
              <a:rPr lang="en-US" altLang="zh-CN" sz="2400" b="0" i="0" u="none" strike="noStrike" baseline="0" dirty="0">
                <a:latin typeface="NimbusRomNo9L-Regu"/>
                <a:sym typeface="Wingdings" panose="05000000000000000000" pitchFamily="2" charset="2"/>
              </a:rPr>
              <a:t> N</a:t>
            </a:r>
            <a:r>
              <a:rPr lang="en-US" altLang="zh-CN" sz="2400" b="0" i="0" u="none" strike="noStrike" baseline="0" dirty="0">
                <a:latin typeface="NimbusRomNo9L-Regu"/>
              </a:rPr>
              <a:t>ot suitable!</a:t>
            </a:r>
          </a:p>
          <a:p>
            <a:r>
              <a:rPr lang="en-US" altLang="zh-CN" sz="2400" dirty="0">
                <a:latin typeface="NimbusRomNo9L-Regu"/>
              </a:rPr>
              <a:t>F</a:t>
            </a:r>
            <a:r>
              <a:rPr lang="en-US" altLang="zh-CN" sz="2400" b="0" i="0" u="none" strike="noStrike" baseline="0" dirty="0">
                <a:latin typeface="NimbusRomNo9L-Regu"/>
              </a:rPr>
              <a:t>eature enhancement </a:t>
            </a:r>
            <a:r>
              <a:rPr lang="en-US" altLang="zh-CN" sz="2400" b="0" i="0" u="none" strike="noStrike" baseline="0" dirty="0">
                <a:latin typeface="NimbusRomNo9L-Regu"/>
                <a:sym typeface="Wingdings" panose="05000000000000000000" pitchFamily="2" charset="2"/>
              </a:rPr>
              <a:t> </a:t>
            </a:r>
            <a:r>
              <a:rPr lang="en-US" altLang="zh-CN" sz="2400" b="0" i="0" u="none" strike="noStrike" baseline="0" dirty="0">
                <a:latin typeface="NimbusRomNo9L-Regu"/>
              </a:rPr>
              <a:t>model temporal relationship between snippets</a:t>
            </a:r>
          </a:p>
          <a:p>
            <a:r>
              <a:rPr lang="en-US" altLang="zh-CN" sz="2400" dirty="0">
                <a:latin typeface="NimbusRomNo9L-Regu"/>
              </a:rPr>
              <a:t>HOWEVER - ambiguous snippets deliver contradictory information</a:t>
            </a:r>
          </a:p>
          <a:p>
            <a:r>
              <a:rPr lang="en-US" altLang="zh-CN" sz="2400" dirty="0">
                <a:latin typeface="NimbusRomNo9L-Regu"/>
              </a:rPr>
              <a:t>Reduce the discriminability of linked snippets</a:t>
            </a:r>
            <a:endParaRPr lang="zh-CN" altLang="en-US" sz="3600" dirty="0"/>
          </a:p>
        </p:txBody>
      </p:sp>
      <p:sp>
        <p:nvSpPr>
          <p:cNvPr id="4" name="日期占位符 3">
            <a:extLst>
              <a:ext uri="{FF2B5EF4-FFF2-40B4-BE49-F238E27FC236}">
                <a16:creationId xmlns:a16="http://schemas.microsoft.com/office/drawing/2014/main" id="{1D3D95B7-F67E-81C3-5B81-EE1A59817613}"/>
              </a:ext>
            </a:extLst>
          </p:cNvPr>
          <p:cNvSpPr>
            <a:spLocks noGrp="1"/>
          </p:cNvSpPr>
          <p:nvPr>
            <p:ph type="dt" sz="half" idx="10"/>
          </p:nvPr>
        </p:nvSpPr>
        <p:spPr/>
        <p:txBody>
          <a:bodyPr/>
          <a:lstStyle/>
          <a:p>
            <a:fld id="{A2B860FA-A935-404B-8354-606133A2817F}"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1DCD8309-35C5-023D-9FB7-9A27C7C9CEB6}"/>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F874F72F-FF7E-D7FD-CB38-374F42E19806}"/>
              </a:ext>
            </a:extLst>
          </p:cNvPr>
          <p:cNvSpPr>
            <a:spLocks noGrp="1"/>
          </p:cNvSpPr>
          <p:nvPr>
            <p:ph type="sldNum" sz="quarter" idx="12"/>
          </p:nvPr>
        </p:nvSpPr>
        <p:spPr/>
        <p:txBody>
          <a:bodyPr/>
          <a:lstStyle/>
          <a:p>
            <a:fld id="{52108E69-35C3-4395-AB4C-CBC2CBC07E89}" type="slidenum">
              <a:rPr lang="zh-CN" altLang="en-US" smtClean="0"/>
              <a:t>2</a:t>
            </a:fld>
            <a:endParaRPr lang="zh-CN" altLang="en-US"/>
          </a:p>
        </p:txBody>
      </p:sp>
    </p:spTree>
    <p:extLst>
      <p:ext uri="{BB962C8B-B14F-4D97-AF65-F5344CB8AC3E}">
        <p14:creationId xmlns:p14="http://schemas.microsoft.com/office/powerpoint/2010/main" val="3075009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1F9464-7728-C3BB-51FF-623ADE581530}"/>
              </a:ext>
            </a:extLst>
          </p:cNvPr>
          <p:cNvSpPr>
            <a:spLocks noGrp="1"/>
          </p:cNvSpPr>
          <p:nvPr>
            <p:ph type="title"/>
          </p:nvPr>
        </p:nvSpPr>
        <p:spPr/>
        <p:txBody>
          <a:bodyPr/>
          <a:lstStyle/>
          <a:p>
            <a:r>
              <a:rPr lang="en-US" altLang="zh-CN" dirty="0">
                <a:latin typeface="NimbusRomNo9L-Medi"/>
              </a:rPr>
              <a:t>Ablation Study</a:t>
            </a:r>
            <a:endParaRPr lang="zh-CN" altLang="en-US" dirty="0">
              <a:latin typeface="NimbusRomNo9L-Medi"/>
            </a:endParaRPr>
          </a:p>
        </p:txBody>
      </p:sp>
      <p:sp>
        <p:nvSpPr>
          <p:cNvPr id="7" name="日期占位符 6">
            <a:extLst>
              <a:ext uri="{FF2B5EF4-FFF2-40B4-BE49-F238E27FC236}">
                <a16:creationId xmlns:a16="http://schemas.microsoft.com/office/drawing/2014/main" id="{CA14C674-044D-DAE6-5F4B-BFB136E0B07E}"/>
              </a:ext>
            </a:extLst>
          </p:cNvPr>
          <p:cNvSpPr>
            <a:spLocks noGrp="1"/>
          </p:cNvSpPr>
          <p:nvPr>
            <p:ph type="dt" sz="half" idx="10"/>
          </p:nvPr>
        </p:nvSpPr>
        <p:spPr/>
        <p:txBody>
          <a:bodyPr/>
          <a:lstStyle/>
          <a:p>
            <a:fld id="{8B5F9061-7E95-4D40-8B96-FBE0E20C66F1}" type="datetime1">
              <a:rPr lang="zh-CN" altLang="en-US" smtClean="0"/>
              <a:t>2023/10/27</a:t>
            </a:fld>
            <a:endParaRPr lang="zh-CN" altLang="en-US"/>
          </a:p>
        </p:txBody>
      </p:sp>
      <p:sp>
        <p:nvSpPr>
          <p:cNvPr id="8" name="页脚占位符 7">
            <a:extLst>
              <a:ext uri="{FF2B5EF4-FFF2-40B4-BE49-F238E27FC236}">
                <a16:creationId xmlns:a16="http://schemas.microsoft.com/office/drawing/2014/main" id="{31C54C39-C340-5BE3-2815-407B8EFBAF6B}"/>
              </a:ext>
            </a:extLst>
          </p:cNvPr>
          <p:cNvSpPr>
            <a:spLocks noGrp="1"/>
          </p:cNvSpPr>
          <p:nvPr>
            <p:ph type="ftr" sz="quarter" idx="11"/>
          </p:nvPr>
        </p:nvSpPr>
        <p:spPr/>
        <p:txBody>
          <a:bodyPr/>
          <a:lstStyle/>
          <a:p>
            <a:r>
              <a:rPr lang="en-US" altLang="zh-CN"/>
              <a:t>lqy</a:t>
            </a:r>
            <a:endParaRPr lang="zh-CN" altLang="en-US"/>
          </a:p>
        </p:txBody>
      </p:sp>
      <p:sp>
        <p:nvSpPr>
          <p:cNvPr id="9" name="灯片编号占位符 8">
            <a:extLst>
              <a:ext uri="{FF2B5EF4-FFF2-40B4-BE49-F238E27FC236}">
                <a16:creationId xmlns:a16="http://schemas.microsoft.com/office/drawing/2014/main" id="{1DD1D668-4DCF-EF39-BD10-2B6BDBE92258}"/>
              </a:ext>
            </a:extLst>
          </p:cNvPr>
          <p:cNvSpPr>
            <a:spLocks noGrp="1"/>
          </p:cNvSpPr>
          <p:nvPr>
            <p:ph type="sldNum" sz="quarter" idx="12"/>
          </p:nvPr>
        </p:nvSpPr>
        <p:spPr/>
        <p:txBody>
          <a:bodyPr/>
          <a:lstStyle/>
          <a:p>
            <a:fld id="{52108E69-35C3-4395-AB4C-CBC2CBC07E89}" type="slidenum">
              <a:rPr lang="zh-CN" altLang="en-US" smtClean="0"/>
              <a:t>20</a:t>
            </a:fld>
            <a:endParaRPr lang="zh-CN" altLang="en-US"/>
          </a:p>
        </p:txBody>
      </p:sp>
      <p:sp>
        <p:nvSpPr>
          <p:cNvPr id="6" name="内容占位符 8">
            <a:extLst>
              <a:ext uri="{FF2B5EF4-FFF2-40B4-BE49-F238E27FC236}">
                <a16:creationId xmlns:a16="http://schemas.microsoft.com/office/drawing/2014/main" id="{CAE75601-F32A-7084-3547-8A7DC1F06D13}"/>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latin typeface="NimbusRomNo9L-Regu"/>
              </a:rPr>
              <a:t>Effects of components</a:t>
            </a:r>
          </a:p>
          <a:p>
            <a:r>
              <a:rPr lang="en-US" altLang="zh-CN" sz="2400" dirty="0">
                <a:latin typeface="NimbusRomNo9L-Regu"/>
              </a:rPr>
              <a:t>The performance has a sharp decline of 10.3% because the GCN prefers to generate features attached to action for classification tasks, which is harmful to localization tasks</a:t>
            </a:r>
            <a:endParaRPr lang="zh-CN" altLang="en-US" sz="2400" dirty="0">
              <a:latin typeface="NimbusRomNo9L-Regu"/>
            </a:endParaRPr>
          </a:p>
        </p:txBody>
      </p:sp>
      <p:pic>
        <p:nvPicPr>
          <p:cNvPr id="12" name="图片 11">
            <a:extLst>
              <a:ext uri="{FF2B5EF4-FFF2-40B4-BE49-F238E27FC236}">
                <a16:creationId xmlns:a16="http://schemas.microsoft.com/office/drawing/2014/main" id="{48239238-7EF5-7409-F758-7A2A23005EA6}"/>
              </a:ext>
            </a:extLst>
          </p:cNvPr>
          <p:cNvPicPr>
            <a:picLocks noChangeAspect="1"/>
          </p:cNvPicPr>
          <p:nvPr/>
        </p:nvPicPr>
        <p:blipFill>
          <a:blip r:embed="rId3"/>
          <a:stretch>
            <a:fillRect/>
          </a:stretch>
        </p:blipFill>
        <p:spPr>
          <a:xfrm>
            <a:off x="3705035" y="3631018"/>
            <a:ext cx="4781930" cy="2441125"/>
          </a:xfrm>
          <a:prstGeom prst="rect">
            <a:avLst/>
          </a:prstGeom>
        </p:spPr>
      </p:pic>
    </p:spTree>
    <p:extLst>
      <p:ext uri="{BB962C8B-B14F-4D97-AF65-F5344CB8AC3E}">
        <p14:creationId xmlns:p14="http://schemas.microsoft.com/office/powerpoint/2010/main" val="3368095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1F9464-7728-C3BB-51FF-623ADE581530}"/>
              </a:ext>
            </a:extLst>
          </p:cNvPr>
          <p:cNvSpPr>
            <a:spLocks noGrp="1"/>
          </p:cNvSpPr>
          <p:nvPr>
            <p:ph type="title"/>
          </p:nvPr>
        </p:nvSpPr>
        <p:spPr/>
        <p:txBody>
          <a:bodyPr/>
          <a:lstStyle/>
          <a:p>
            <a:r>
              <a:rPr lang="en-US" altLang="zh-CN" dirty="0">
                <a:latin typeface="NimbusRomNo9L-Medi"/>
              </a:rPr>
              <a:t>Ablation Study</a:t>
            </a:r>
            <a:endParaRPr lang="zh-CN" altLang="en-US" dirty="0">
              <a:latin typeface="NimbusRomNo9L-Medi"/>
            </a:endParaRPr>
          </a:p>
        </p:txBody>
      </p:sp>
      <p:sp>
        <p:nvSpPr>
          <p:cNvPr id="7" name="日期占位符 6">
            <a:extLst>
              <a:ext uri="{FF2B5EF4-FFF2-40B4-BE49-F238E27FC236}">
                <a16:creationId xmlns:a16="http://schemas.microsoft.com/office/drawing/2014/main" id="{CA14C674-044D-DAE6-5F4B-BFB136E0B07E}"/>
              </a:ext>
            </a:extLst>
          </p:cNvPr>
          <p:cNvSpPr>
            <a:spLocks noGrp="1"/>
          </p:cNvSpPr>
          <p:nvPr>
            <p:ph type="dt" sz="half" idx="10"/>
          </p:nvPr>
        </p:nvSpPr>
        <p:spPr/>
        <p:txBody>
          <a:bodyPr/>
          <a:lstStyle/>
          <a:p>
            <a:fld id="{8B5F9061-7E95-4D40-8B96-FBE0E20C66F1}" type="datetime1">
              <a:rPr lang="zh-CN" altLang="en-US" smtClean="0"/>
              <a:t>2023/10/27</a:t>
            </a:fld>
            <a:endParaRPr lang="zh-CN" altLang="en-US"/>
          </a:p>
        </p:txBody>
      </p:sp>
      <p:sp>
        <p:nvSpPr>
          <p:cNvPr id="8" name="页脚占位符 7">
            <a:extLst>
              <a:ext uri="{FF2B5EF4-FFF2-40B4-BE49-F238E27FC236}">
                <a16:creationId xmlns:a16="http://schemas.microsoft.com/office/drawing/2014/main" id="{31C54C39-C340-5BE3-2815-407B8EFBAF6B}"/>
              </a:ext>
            </a:extLst>
          </p:cNvPr>
          <p:cNvSpPr>
            <a:spLocks noGrp="1"/>
          </p:cNvSpPr>
          <p:nvPr>
            <p:ph type="ftr" sz="quarter" idx="11"/>
          </p:nvPr>
        </p:nvSpPr>
        <p:spPr/>
        <p:txBody>
          <a:bodyPr/>
          <a:lstStyle/>
          <a:p>
            <a:r>
              <a:rPr lang="en-US" altLang="zh-CN"/>
              <a:t>lqy</a:t>
            </a:r>
            <a:endParaRPr lang="zh-CN" altLang="en-US"/>
          </a:p>
        </p:txBody>
      </p:sp>
      <p:sp>
        <p:nvSpPr>
          <p:cNvPr id="9" name="灯片编号占位符 8">
            <a:extLst>
              <a:ext uri="{FF2B5EF4-FFF2-40B4-BE49-F238E27FC236}">
                <a16:creationId xmlns:a16="http://schemas.microsoft.com/office/drawing/2014/main" id="{1DD1D668-4DCF-EF39-BD10-2B6BDBE92258}"/>
              </a:ext>
            </a:extLst>
          </p:cNvPr>
          <p:cNvSpPr>
            <a:spLocks noGrp="1"/>
          </p:cNvSpPr>
          <p:nvPr>
            <p:ph type="sldNum" sz="quarter" idx="12"/>
          </p:nvPr>
        </p:nvSpPr>
        <p:spPr/>
        <p:txBody>
          <a:bodyPr/>
          <a:lstStyle/>
          <a:p>
            <a:fld id="{52108E69-35C3-4395-AB4C-CBC2CBC07E89}" type="slidenum">
              <a:rPr lang="zh-CN" altLang="en-US" smtClean="0"/>
              <a:t>21</a:t>
            </a:fld>
            <a:endParaRPr lang="zh-CN" altLang="en-US"/>
          </a:p>
        </p:txBody>
      </p:sp>
      <p:sp>
        <p:nvSpPr>
          <p:cNvPr id="6" name="内容占位符 8">
            <a:extLst>
              <a:ext uri="{FF2B5EF4-FFF2-40B4-BE49-F238E27FC236}">
                <a16:creationId xmlns:a16="http://schemas.microsoft.com/office/drawing/2014/main" id="{CAE75601-F32A-7084-3547-8A7DC1F06D13}"/>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latin typeface="NimbusRomNo9L-Regu"/>
              </a:rPr>
              <a:t>Analysis of insight</a:t>
            </a:r>
            <a:endParaRPr lang="zh-CN" altLang="en-US" sz="2400" dirty="0">
              <a:latin typeface="NimbusRomNo9L-Regu"/>
            </a:endParaRPr>
          </a:p>
        </p:txBody>
      </p:sp>
      <p:pic>
        <p:nvPicPr>
          <p:cNvPr id="4" name="图片 3">
            <a:extLst>
              <a:ext uri="{FF2B5EF4-FFF2-40B4-BE49-F238E27FC236}">
                <a16:creationId xmlns:a16="http://schemas.microsoft.com/office/drawing/2014/main" id="{936D42AC-8E3A-F8F1-749F-7B8EFFEFE8B1}"/>
              </a:ext>
            </a:extLst>
          </p:cNvPr>
          <p:cNvPicPr>
            <a:picLocks noChangeAspect="1"/>
          </p:cNvPicPr>
          <p:nvPr/>
        </p:nvPicPr>
        <p:blipFill>
          <a:blip r:embed="rId3"/>
          <a:stretch>
            <a:fillRect/>
          </a:stretch>
        </p:blipFill>
        <p:spPr>
          <a:xfrm>
            <a:off x="2951081" y="2744915"/>
            <a:ext cx="6289838" cy="2720220"/>
          </a:xfrm>
          <a:prstGeom prst="rect">
            <a:avLst/>
          </a:prstGeom>
        </p:spPr>
      </p:pic>
      <p:sp>
        <p:nvSpPr>
          <p:cNvPr id="5" name="箭头: 右 4">
            <a:extLst>
              <a:ext uri="{FF2B5EF4-FFF2-40B4-BE49-F238E27FC236}">
                <a16:creationId xmlns:a16="http://schemas.microsoft.com/office/drawing/2014/main" id="{D373FC9C-36DD-3E1E-3149-B330312999D7}"/>
              </a:ext>
            </a:extLst>
          </p:cNvPr>
          <p:cNvSpPr/>
          <p:nvPr/>
        </p:nvSpPr>
        <p:spPr>
          <a:xfrm rot="5400000">
            <a:off x="4922876" y="2638591"/>
            <a:ext cx="329610" cy="212651"/>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81F70F9F-F810-35D7-9608-E9E6A31DDBD6}"/>
              </a:ext>
            </a:extLst>
          </p:cNvPr>
          <p:cNvSpPr/>
          <p:nvPr/>
        </p:nvSpPr>
        <p:spPr>
          <a:xfrm rot="5400000">
            <a:off x="4146698" y="2638590"/>
            <a:ext cx="329610" cy="212651"/>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633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87766C-8334-32E0-49AC-F85DBCF02213}"/>
              </a:ext>
            </a:extLst>
          </p:cNvPr>
          <p:cNvSpPr>
            <a:spLocks noGrp="1"/>
          </p:cNvSpPr>
          <p:nvPr>
            <p:ph type="title"/>
          </p:nvPr>
        </p:nvSpPr>
        <p:spPr/>
        <p:txBody>
          <a:bodyPr/>
          <a:lstStyle/>
          <a:p>
            <a:r>
              <a:rPr lang="en-US" altLang="zh-CN" dirty="0">
                <a:latin typeface="NimbusRomNo9L-Medi"/>
              </a:rPr>
              <a:t>Recall: Graph Generation</a:t>
            </a:r>
            <a:endParaRPr lang="zh-CN" altLang="en-US" dirty="0">
              <a:latin typeface="NimbusRomNo9L-Medi"/>
            </a:endParaRPr>
          </a:p>
        </p:txBody>
      </p:sp>
      <p:sp>
        <p:nvSpPr>
          <p:cNvPr id="6" name="日期占位符 5">
            <a:extLst>
              <a:ext uri="{FF2B5EF4-FFF2-40B4-BE49-F238E27FC236}">
                <a16:creationId xmlns:a16="http://schemas.microsoft.com/office/drawing/2014/main" id="{003124A1-9371-C573-AB2B-46DC45CBEC1A}"/>
              </a:ext>
            </a:extLst>
          </p:cNvPr>
          <p:cNvSpPr>
            <a:spLocks noGrp="1"/>
          </p:cNvSpPr>
          <p:nvPr>
            <p:ph type="dt" sz="half" idx="10"/>
          </p:nvPr>
        </p:nvSpPr>
        <p:spPr/>
        <p:txBody>
          <a:bodyPr/>
          <a:lstStyle/>
          <a:p>
            <a:fld id="{08488C6B-24EE-459C-94A0-FF13B1165F55}" type="datetime1">
              <a:rPr lang="zh-CN" altLang="en-US" smtClean="0"/>
              <a:t>2023/10/27</a:t>
            </a:fld>
            <a:endParaRPr lang="zh-CN" altLang="en-US"/>
          </a:p>
        </p:txBody>
      </p:sp>
      <p:sp>
        <p:nvSpPr>
          <p:cNvPr id="7" name="页脚占位符 6">
            <a:extLst>
              <a:ext uri="{FF2B5EF4-FFF2-40B4-BE49-F238E27FC236}">
                <a16:creationId xmlns:a16="http://schemas.microsoft.com/office/drawing/2014/main" id="{5B54A21B-A1EC-D0C8-FAD1-9608DE426EF3}"/>
              </a:ext>
            </a:extLst>
          </p:cNvPr>
          <p:cNvSpPr>
            <a:spLocks noGrp="1"/>
          </p:cNvSpPr>
          <p:nvPr>
            <p:ph type="ftr" sz="quarter" idx="11"/>
          </p:nvPr>
        </p:nvSpPr>
        <p:spPr/>
        <p:txBody>
          <a:bodyPr/>
          <a:lstStyle/>
          <a:p>
            <a:r>
              <a:rPr lang="en-US" altLang="zh-CN"/>
              <a:t>lqy</a:t>
            </a:r>
            <a:endParaRPr lang="zh-CN" altLang="en-US"/>
          </a:p>
        </p:txBody>
      </p:sp>
      <p:sp>
        <p:nvSpPr>
          <p:cNvPr id="8" name="灯片编号占位符 7">
            <a:extLst>
              <a:ext uri="{FF2B5EF4-FFF2-40B4-BE49-F238E27FC236}">
                <a16:creationId xmlns:a16="http://schemas.microsoft.com/office/drawing/2014/main" id="{C54BA79A-DDCD-A1FF-2C72-FE90BEB55029}"/>
              </a:ext>
            </a:extLst>
          </p:cNvPr>
          <p:cNvSpPr>
            <a:spLocks noGrp="1"/>
          </p:cNvSpPr>
          <p:nvPr>
            <p:ph type="sldNum" sz="quarter" idx="12"/>
          </p:nvPr>
        </p:nvSpPr>
        <p:spPr/>
        <p:txBody>
          <a:bodyPr/>
          <a:lstStyle/>
          <a:p>
            <a:fld id="{52108E69-35C3-4395-AB4C-CBC2CBC07E89}" type="slidenum">
              <a:rPr lang="zh-CN" altLang="en-US" smtClean="0"/>
              <a:t>22</a:t>
            </a:fld>
            <a:endParaRPr lang="zh-CN" altLang="en-US"/>
          </a:p>
        </p:txBody>
      </p:sp>
      <p:sp>
        <p:nvSpPr>
          <p:cNvPr id="11" name="内容占位符 2">
            <a:extLst>
              <a:ext uri="{FF2B5EF4-FFF2-40B4-BE49-F238E27FC236}">
                <a16:creationId xmlns:a16="http://schemas.microsoft.com/office/drawing/2014/main" id="{246065A9-9A94-338D-1CDD-905B88E5B51D}"/>
              </a:ext>
            </a:extLst>
          </p:cNvPr>
          <p:cNvSpPr>
            <a:spLocks noGrp="1"/>
          </p:cNvSpPr>
          <p:nvPr>
            <p:ph idx="1"/>
          </p:nvPr>
        </p:nvSpPr>
        <p:spPr>
          <a:xfrm>
            <a:off x="838200" y="1825624"/>
            <a:ext cx="10515600" cy="4766561"/>
          </a:xfrm>
        </p:spPr>
        <p:txBody>
          <a:bodyPr>
            <a:normAutofit/>
          </a:bodyPr>
          <a:lstStyle/>
          <a:p>
            <a:pPr algn="l"/>
            <a:r>
              <a:rPr lang="en-US" altLang="zh-CN" sz="2400" dirty="0">
                <a:latin typeface="NimbusRomNo9L-Regu"/>
              </a:rPr>
              <a:t>N</a:t>
            </a:r>
            <a:r>
              <a:rPr lang="en-US" altLang="zh-CN" sz="2400" b="0" i="0" u="none" strike="noStrike" baseline="0" dirty="0">
                <a:latin typeface="NimbusRomNo9L-Regu"/>
              </a:rPr>
              <a:t>o supervision to snippet-level categories </a:t>
            </a:r>
            <a:r>
              <a:rPr lang="en-US" altLang="zh-CN" sz="2400" b="0" i="0" u="none" strike="noStrike" baseline="0" dirty="0">
                <a:latin typeface="NimbusRomNo9L-Regu"/>
                <a:sym typeface="Wingdings" panose="05000000000000000000" pitchFamily="2" charset="2"/>
              </a:rPr>
              <a:t> C</a:t>
            </a:r>
            <a:r>
              <a:rPr lang="en-US" altLang="zh-CN" sz="2400" b="0" i="0" u="none" strike="noStrike" baseline="0" dirty="0">
                <a:latin typeface="NimbusRomNo9L-Regu"/>
              </a:rPr>
              <a:t>onsider the action weights of snippets as the judgment basis</a:t>
            </a:r>
          </a:p>
          <a:p>
            <a:pPr algn="l"/>
            <a:r>
              <a:rPr lang="en-US" altLang="zh-CN" sz="2400" dirty="0">
                <a:latin typeface="NimbusRomNo9L-Regu"/>
              </a:rPr>
              <a:t> </a:t>
            </a:r>
          </a:p>
          <a:p>
            <a:pPr algn="l"/>
            <a:endParaRPr lang="en-US" altLang="zh-CN" sz="2400" b="0" i="0" u="none" strike="noStrike" baseline="0" dirty="0">
              <a:latin typeface="NimbusRomNo9L-Regu"/>
            </a:endParaRPr>
          </a:p>
          <a:p>
            <a:pPr algn="l"/>
            <a:endParaRPr lang="en-US" altLang="zh-CN" sz="2400" dirty="0">
              <a:latin typeface="NimbusRomNo9L-Regu"/>
            </a:endParaRPr>
          </a:p>
          <a:p>
            <a:r>
              <a:rPr lang="en-US" altLang="zh-CN" sz="2400" dirty="0">
                <a:latin typeface="NimbusRomNo9L-Regu"/>
              </a:rPr>
              <a:t>Edge weights: </a:t>
            </a:r>
            <a:r>
              <a:rPr lang="en-US" altLang="zh-CN" sz="2400" b="0" i="0" u="none" strike="noStrike" baseline="0" dirty="0">
                <a:latin typeface="NimbusRomNo9L-Regu"/>
              </a:rPr>
              <a:t>feature similarity</a:t>
            </a:r>
          </a:p>
          <a:p>
            <a:endParaRPr lang="en-US" altLang="zh-CN" sz="2400" dirty="0">
              <a:latin typeface="NimbusRomNo9L-Regu"/>
            </a:endParaRPr>
          </a:p>
          <a:p>
            <a:r>
              <a:rPr lang="en-US" altLang="zh-CN" sz="2400" dirty="0">
                <a:latin typeface="NimbusRomNo9L-Regu"/>
              </a:rPr>
              <a:t>A</a:t>
            </a:r>
            <a:r>
              <a:rPr lang="en-US" altLang="zh-CN" sz="2400" b="0" i="0" u="none" strike="noStrike" baseline="0" dirty="0">
                <a:latin typeface="NimbusRomNo9L-Regu"/>
              </a:rPr>
              <a:t>mbiguous graph: masked partly</a:t>
            </a:r>
          </a:p>
          <a:p>
            <a:endParaRPr lang="en-US" altLang="zh-CN" sz="2400" b="0" i="0" u="none" strike="noStrike" baseline="0" dirty="0">
              <a:latin typeface="NimbusRomNo9L-Regu"/>
            </a:endParaRPr>
          </a:p>
          <a:p>
            <a:endParaRPr lang="en-US" altLang="zh-CN" sz="2400" b="0" i="0" u="none" strike="noStrike" baseline="0" dirty="0">
              <a:latin typeface="NimbusRomNo9L-Regu"/>
            </a:endParaRPr>
          </a:p>
        </p:txBody>
      </p:sp>
      <p:pic>
        <p:nvPicPr>
          <p:cNvPr id="14" name="图片 13">
            <a:extLst>
              <a:ext uri="{FF2B5EF4-FFF2-40B4-BE49-F238E27FC236}">
                <a16:creationId xmlns:a16="http://schemas.microsoft.com/office/drawing/2014/main" id="{9BA2E1FE-0339-B996-FC30-C610B29447E7}"/>
              </a:ext>
            </a:extLst>
          </p:cNvPr>
          <p:cNvPicPr>
            <a:picLocks noChangeAspect="1"/>
          </p:cNvPicPr>
          <p:nvPr/>
        </p:nvPicPr>
        <p:blipFill>
          <a:blip r:embed="rId3"/>
          <a:stretch>
            <a:fillRect/>
          </a:stretch>
        </p:blipFill>
        <p:spPr>
          <a:xfrm>
            <a:off x="1264947" y="2573699"/>
            <a:ext cx="5465965" cy="1253473"/>
          </a:xfrm>
          <a:prstGeom prst="rect">
            <a:avLst/>
          </a:prstGeom>
        </p:spPr>
      </p:pic>
      <p:pic>
        <p:nvPicPr>
          <p:cNvPr id="18" name="图片 17">
            <a:extLst>
              <a:ext uri="{FF2B5EF4-FFF2-40B4-BE49-F238E27FC236}">
                <a16:creationId xmlns:a16="http://schemas.microsoft.com/office/drawing/2014/main" id="{70F5C327-2849-30A5-9F3A-7A49D70BB608}"/>
              </a:ext>
            </a:extLst>
          </p:cNvPr>
          <p:cNvPicPr>
            <a:picLocks noChangeAspect="1"/>
          </p:cNvPicPr>
          <p:nvPr/>
        </p:nvPicPr>
        <p:blipFill rotWithShape="1">
          <a:blip r:embed="rId4"/>
          <a:srcRect b="67584"/>
          <a:stretch/>
        </p:blipFill>
        <p:spPr>
          <a:xfrm>
            <a:off x="3618500" y="4391623"/>
            <a:ext cx="1861438" cy="468163"/>
          </a:xfrm>
          <a:prstGeom prst="rect">
            <a:avLst/>
          </a:prstGeom>
        </p:spPr>
      </p:pic>
      <p:pic>
        <p:nvPicPr>
          <p:cNvPr id="20" name="图片 19">
            <a:extLst>
              <a:ext uri="{FF2B5EF4-FFF2-40B4-BE49-F238E27FC236}">
                <a16:creationId xmlns:a16="http://schemas.microsoft.com/office/drawing/2014/main" id="{BE2B4242-F557-D36D-76CF-52F00FAB7D78}"/>
              </a:ext>
            </a:extLst>
          </p:cNvPr>
          <p:cNvPicPr>
            <a:picLocks noChangeAspect="1"/>
          </p:cNvPicPr>
          <p:nvPr/>
        </p:nvPicPr>
        <p:blipFill rotWithShape="1">
          <a:blip r:embed="rId4">
            <a:clrChange>
              <a:clrFrom>
                <a:srgbClr val="FFFFFF"/>
              </a:clrFrom>
              <a:clrTo>
                <a:srgbClr val="FFFFFF">
                  <a:alpha val="0"/>
                </a:srgbClr>
              </a:clrTo>
            </a:clrChange>
          </a:blip>
          <a:srcRect t="50579"/>
          <a:stretch/>
        </p:blipFill>
        <p:spPr>
          <a:xfrm>
            <a:off x="5479938" y="4208904"/>
            <a:ext cx="1861439" cy="713750"/>
          </a:xfrm>
          <a:prstGeom prst="rect">
            <a:avLst/>
          </a:prstGeom>
        </p:spPr>
      </p:pic>
      <p:pic>
        <p:nvPicPr>
          <p:cNvPr id="3" name="图片 2">
            <a:extLst>
              <a:ext uri="{FF2B5EF4-FFF2-40B4-BE49-F238E27FC236}">
                <a16:creationId xmlns:a16="http://schemas.microsoft.com/office/drawing/2014/main" id="{4B9AA9E3-1A7B-01F9-974F-6BF2BC25FF50}"/>
              </a:ext>
            </a:extLst>
          </p:cNvPr>
          <p:cNvPicPr>
            <a:picLocks noChangeAspect="1"/>
          </p:cNvPicPr>
          <p:nvPr/>
        </p:nvPicPr>
        <p:blipFill rotWithShape="1">
          <a:blip r:embed="rId5"/>
          <a:srcRect l="52779" t="18455" r="28201" b="28000"/>
          <a:stretch/>
        </p:blipFill>
        <p:spPr>
          <a:xfrm>
            <a:off x="8526570" y="2573699"/>
            <a:ext cx="2096847" cy="2993128"/>
          </a:xfrm>
          <a:prstGeom prst="rect">
            <a:avLst/>
          </a:prstGeom>
        </p:spPr>
      </p:pic>
      <p:pic>
        <p:nvPicPr>
          <p:cNvPr id="5" name="图片 4">
            <a:extLst>
              <a:ext uri="{FF2B5EF4-FFF2-40B4-BE49-F238E27FC236}">
                <a16:creationId xmlns:a16="http://schemas.microsoft.com/office/drawing/2014/main" id="{9BA717FC-199A-F2B3-75AD-8C3EEE92D19D}"/>
              </a:ext>
            </a:extLst>
          </p:cNvPr>
          <p:cNvPicPr>
            <a:picLocks noChangeAspect="1"/>
          </p:cNvPicPr>
          <p:nvPr/>
        </p:nvPicPr>
        <p:blipFill>
          <a:blip r:embed="rId6"/>
          <a:stretch>
            <a:fillRect/>
          </a:stretch>
        </p:blipFill>
        <p:spPr>
          <a:xfrm>
            <a:off x="2966506" y="5268833"/>
            <a:ext cx="5331464" cy="1098241"/>
          </a:xfrm>
          <a:prstGeom prst="rect">
            <a:avLst/>
          </a:prstGeom>
        </p:spPr>
      </p:pic>
      <p:sp>
        <p:nvSpPr>
          <p:cNvPr id="9" name="矩形: 圆角 8">
            <a:extLst>
              <a:ext uri="{FF2B5EF4-FFF2-40B4-BE49-F238E27FC236}">
                <a16:creationId xmlns:a16="http://schemas.microsoft.com/office/drawing/2014/main" id="{92658C8E-089B-85AF-0BD5-1E3FC97AA62A}"/>
              </a:ext>
            </a:extLst>
          </p:cNvPr>
          <p:cNvSpPr/>
          <p:nvPr/>
        </p:nvSpPr>
        <p:spPr>
          <a:xfrm>
            <a:off x="5479938" y="4236219"/>
            <a:ext cx="1861438" cy="713750"/>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endParaRPr>
          </a:p>
        </p:txBody>
      </p:sp>
      <p:sp>
        <p:nvSpPr>
          <p:cNvPr id="10" name="矩形: 圆角 9">
            <a:extLst>
              <a:ext uri="{FF2B5EF4-FFF2-40B4-BE49-F238E27FC236}">
                <a16:creationId xmlns:a16="http://schemas.microsoft.com/office/drawing/2014/main" id="{497FD91A-CCE0-E235-35BA-FE4DC409E829}"/>
              </a:ext>
            </a:extLst>
          </p:cNvPr>
          <p:cNvSpPr/>
          <p:nvPr/>
        </p:nvSpPr>
        <p:spPr>
          <a:xfrm>
            <a:off x="2987771" y="5323350"/>
            <a:ext cx="5433215" cy="1110812"/>
          </a:xfrm>
          <a:prstGeom prst="round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Tree>
    <p:extLst>
      <p:ext uri="{BB962C8B-B14F-4D97-AF65-F5344CB8AC3E}">
        <p14:creationId xmlns:p14="http://schemas.microsoft.com/office/powerpoint/2010/main" val="1662410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1F9464-7728-C3BB-51FF-623ADE581530}"/>
              </a:ext>
            </a:extLst>
          </p:cNvPr>
          <p:cNvSpPr>
            <a:spLocks noGrp="1"/>
          </p:cNvSpPr>
          <p:nvPr>
            <p:ph type="title"/>
          </p:nvPr>
        </p:nvSpPr>
        <p:spPr/>
        <p:txBody>
          <a:bodyPr/>
          <a:lstStyle/>
          <a:p>
            <a:r>
              <a:rPr lang="en-US" altLang="zh-CN" dirty="0">
                <a:latin typeface="NimbusRomNo9L-Medi"/>
              </a:rPr>
              <a:t>Qualitative results</a:t>
            </a:r>
            <a:endParaRPr lang="zh-CN" altLang="en-US" dirty="0">
              <a:latin typeface="NimbusRomNo9L-Medi"/>
            </a:endParaRPr>
          </a:p>
        </p:txBody>
      </p:sp>
      <p:sp>
        <p:nvSpPr>
          <p:cNvPr id="3" name="内容占位符 2">
            <a:extLst>
              <a:ext uri="{FF2B5EF4-FFF2-40B4-BE49-F238E27FC236}">
                <a16:creationId xmlns:a16="http://schemas.microsoft.com/office/drawing/2014/main" id="{020A3C91-1245-B614-C60C-0D406EBC689E}"/>
              </a:ext>
            </a:extLst>
          </p:cNvPr>
          <p:cNvSpPr>
            <a:spLocks noGrp="1"/>
          </p:cNvSpPr>
          <p:nvPr>
            <p:ph idx="1"/>
          </p:nvPr>
        </p:nvSpPr>
        <p:spPr>
          <a:xfrm>
            <a:off x="838200" y="1825624"/>
            <a:ext cx="7997456" cy="4769139"/>
          </a:xfrm>
        </p:spPr>
        <p:txBody>
          <a:bodyPr>
            <a:normAutofit/>
          </a:bodyPr>
          <a:lstStyle/>
          <a:p>
            <a:endParaRPr lang="zh-CN" altLang="en-US" sz="2400" dirty="0"/>
          </a:p>
        </p:txBody>
      </p:sp>
      <p:sp>
        <p:nvSpPr>
          <p:cNvPr id="7" name="日期占位符 6">
            <a:extLst>
              <a:ext uri="{FF2B5EF4-FFF2-40B4-BE49-F238E27FC236}">
                <a16:creationId xmlns:a16="http://schemas.microsoft.com/office/drawing/2014/main" id="{CA14C674-044D-DAE6-5F4B-BFB136E0B07E}"/>
              </a:ext>
            </a:extLst>
          </p:cNvPr>
          <p:cNvSpPr>
            <a:spLocks noGrp="1"/>
          </p:cNvSpPr>
          <p:nvPr>
            <p:ph type="dt" sz="half" idx="10"/>
          </p:nvPr>
        </p:nvSpPr>
        <p:spPr/>
        <p:txBody>
          <a:bodyPr/>
          <a:lstStyle/>
          <a:p>
            <a:fld id="{8B5F9061-7E95-4D40-8B96-FBE0E20C66F1}" type="datetime1">
              <a:rPr lang="zh-CN" altLang="en-US" smtClean="0"/>
              <a:t>2023/10/27</a:t>
            </a:fld>
            <a:endParaRPr lang="zh-CN" altLang="en-US"/>
          </a:p>
        </p:txBody>
      </p:sp>
      <p:sp>
        <p:nvSpPr>
          <p:cNvPr id="8" name="页脚占位符 7">
            <a:extLst>
              <a:ext uri="{FF2B5EF4-FFF2-40B4-BE49-F238E27FC236}">
                <a16:creationId xmlns:a16="http://schemas.microsoft.com/office/drawing/2014/main" id="{31C54C39-C340-5BE3-2815-407B8EFBAF6B}"/>
              </a:ext>
            </a:extLst>
          </p:cNvPr>
          <p:cNvSpPr>
            <a:spLocks noGrp="1"/>
          </p:cNvSpPr>
          <p:nvPr>
            <p:ph type="ftr" sz="quarter" idx="11"/>
          </p:nvPr>
        </p:nvSpPr>
        <p:spPr/>
        <p:txBody>
          <a:bodyPr/>
          <a:lstStyle/>
          <a:p>
            <a:r>
              <a:rPr lang="en-US" altLang="zh-CN"/>
              <a:t>lqy</a:t>
            </a:r>
            <a:endParaRPr lang="zh-CN" altLang="en-US"/>
          </a:p>
        </p:txBody>
      </p:sp>
      <p:sp>
        <p:nvSpPr>
          <p:cNvPr id="9" name="灯片编号占位符 8">
            <a:extLst>
              <a:ext uri="{FF2B5EF4-FFF2-40B4-BE49-F238E27FC236}">
                <a16:creationId xmlns:a16="http://schemas.microsoft.com/office/drawing/2014/main" id="{1DD1D668-4DCF-EF39-BD10-2B6BDBE92258}"/>
              </a:ext>
            </a:extLst>
          </p:cNvPr>
          <p:cNvSpPr>
            <a:spLocks noGrp="1"/>
          </p:cNvSpPr>
          <p:nvPr>
            <p:ph type="sldNum" sz="quarter" idx="12"/>
          </p:nvPr>
        </p:nvSpPr>
        <p:spPr/>
        <p:txBody>
          <a:bodyPr/>
          <a:lstStyle/>
          <a:p>
            <a:fld id="{52108E69-35C3-4395-AB4C-CBC2CBC07E89}" type="slidenum">
              <a:rPr lang="zh-CN" altLang="en-US" smtClean="0"/>
              <a:t>23</a:t>
            </a:fld>
            <a:endParaRPr lang="zh-CN" altLang="en-US"/>
          </a:p>
        </p:txBody>
      </p:sp>
      <p:pic>
        <p:nvPicPr>
          <p:cNvPr id="6" name="图片 5">
            <a:extLst>
              <a:ext uri="{FF2B5EF4-FFF2-40B4-BE49-F238E27FC236}">
                <a16:creationId xmlns:a16="http://schemas.microsoft.com/office/drawing/2014/main" id="{E306F32E-76F3-8947-26CF-A835F037B212}"/>
              </a:ext>
            </a:extLst>
          </p:cNvPr>
          <p:cNvPicPr>
            <a:picLocks noChangeAspect="1"/>
          </p:cNvPicPr>
          <p:nvPr/>
        </p:nvPicPr>
        <p:blipFill>
          <a:blip r:embed="rId3"/>
          <a:stretch>
            <a:fillRect/>
          </a:stretch>
        </p:blipFill>
        <p:spPr>
          <a:xfrm>
            <a:off x="912628" y="1305319"/>
            <a:ext cx="10366744" cy="5187556"/>
          </a:xfrm>
          <a:prstGeom prst="rect">
            <a:avLst/>
          </a:prstGeom>
        </p:spPr>
      </p:pic>
      <p:sp>
        <p:nvSpPr>
          <p:cNvPr id="10" name="乘号 9">
            <a:extLst>
              <a:ext uri="{FF2B5EF4-FFF2-40B4-BE49-F238E27FC236}">
                <a16:creationId xmlns:a16="http://schemas.microsoft.com/office/drawing/2014/main" id="{172C22F3-9161-8CF9-26E0-A56E06B60AD4}"/>
              </a:ext>
            </a:extLst>
          </p:cNvPr>
          <p:cNvSpPr/>
          <p:nvPr/>
        </p:nvSpPr>
        <p:spPr>
          <a:xfrm>
            <a:off x="838200" y="4640233"/>
            <a:ext cx="342014" cy="365125"/>
          </a:xfrm>
          <a:prstGeom prst="mathMultiply">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1" name="乘号 10">
            <a:extLst>
              <a:ext uri="{FF2B5EF4-FFF2-40B4-BE49-F238E27FC236}">
                <a16:creationId xmlns:a16="http://schemas.microsoft.com/office/drawing/2014/main" id="{DAC39BE9-11F7-75D6-544F-BB717946AA65}"/>
              </a:ext>
            </a:extLst>
          </p:cNvPr>
          <p:cNvSpPr/>
          <p:nvPr/>
        </p:nvSpPr>
        <p:spPr>
          <a:xfrm>
            <a:off x="838200" y="2325879"/>
            <a:ext cx="342014" cy="365125"/>
          </a:xfrm>
          <a:prstGeom prst="mathMultiply">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69561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1F9464-7728-C3BB-51FF-623ADE581530}"/>
              </a:ext>
            </a:extLst>
          </p:cNvPr>
          <p:cNvSpPr>
            <a:spLocks noGrp="1"/>
          </p:cNvSpPr>
          <p:nvPr>
            <p:ph type="title"/>
          </p:nvPr>
        </p:nvSpPr>
        <p:spPr/>
        <p:txBody>
          <a:bodyPr/>
          <a:lstStyle/>
          <a:p>
            <a:r>
              <a:rPr lang="en-US" altLang="zh-CN" dirty="0">
                <a:latin typeface="NimbusRomNo9L-Medi"/>
              </a:rPr>
              <a:t>Bad Case</a:t>
            </a:r>
            <a:endParaRPr lang="zh-CN" altLang="en-US" dirty="0">
              <a:latin typeface="NimbusRomNo9L-Medi"/>
            </a:endParaRPr>
          </a:p>
        </p:txBody>
      </p:sp>
      <p:sp>
        <p:nvSpPr>
          <p:cNvPr id="3" name="内容占位符 2">
            <a:extLst>
              <a:ext uri="{FF2B5EF4-FFF2-40B4-BE49-F238E27FC236}">
                <a16:creationId xmlns:a16="http://schemas.microsoft.com/office/drawing/2014/main" id="{020A3C91-1245-B614-C60C-0D406EBC689E}"/>
              </a:ext>
            </a:extLst>
          </p:cNvPr>
          <p:cNvSpPr>
            <a:spLocks noGrp="1"/>
          </p:cNvSpPr>
          <p:nvPr>
            <p:ph idx="1"/>
          </p:nvPr>
        </p:nvSpPr>
        <p:spPr>
          <a:xfrm>
            <a:off x="838200" y="1825624"/>
            <a:ext cx="10102702" cy="4769139"/>
          </a:xfrm>
        </p:spPr>
        <p:txBody>
          <a:bodyPr>
            <a:normAutofit/>
          </a:bodyPr>
          <a:lstStyle/>
          <a:p>
            <a:pPr algn="l"/>
            <a:r>
              <a:rPr lang="en-US" altLang="zh-CN" sz="2400" b="0" i="0" u="none" strike="noStrike" baseline="0" dirty="0">
                <a:latin typeface="NimbusRomNo9L-Regu"/>
              </a:rPr>
              <a:t>The action snippets are pre-classified as pseudo-background, which suppresses their attention weights</a:t>
            </a:r>
          </a:p>
          <a:p>
            <a:pPr algn="l"/>
            <a:r>
              <a:rPr lang="en-US" altLang="zh-CN" sz="2400" b="0" i="0" u="none" strike="noStrike" baseline="0" dirty="0">
                <a:latin typeface="NimbusRomNo9L-Regu"/>
              </a:rPr>
              <a:t>Performance of pre-classification is essential</a:t>
            </a:r>
            <a:endParaRPr lang="zh-CN" altLang="en-US" sz="3200" dirty="0"/>
          </a:p>
        </p:txBody>
      </p:sp>
      <p:sp>
        <p:nvSpPr>
          <p:cNvPr id="7" name="日期占位符 6">
            <a:extLst>
              <a:ext uri="{FF2B5EF4-FFF2-40B4-BE49-F238E27FC236}">
                <a16:creationId xmlns:a16="http://schemas.microsoft.com/office/drawing/2014/main" id="{CA14C674-044D-DAE6-5F4B-BFB136E0B07E}"/>
              </a:ext>
            </a:extLst>
          </p:cNvPr>
          <p:cNvSpPr>
            <a:spLocks noGrp="1"/>
          </p:cNvSpPr>
          <p:nvPr>
            <p:ph type="dt" sz="half" idx="10"/>
          </p:nvPr>
        </p:nvSpPr>
        <p:spPr/>
        <p:txBody>
          <a:bodyPr/>
          <a:lstStyle/>
          <a:p>
            <a:fld id="{8B5F9061-7E95-4D40-8B96-FBE0E20C66F1}" type="datetime1">
              <a:rPr lang="zh-CN" altLang="en-US" smtClean="0"/>
              <a:t>2023/10/27</a:t>
            </a:fld>
            <a:endParaRPr lang="zh-CN" altLang="en-US"/>
          </a:p>
        </p:txBody>
      </p:sp>
      <p:sp>
        <p:nvSpPr>
          <p:cNvPr id="8" name="页脚占位符 7">
            <a:extLst>
              <a:ext uri="{FF2B5EF4-FFF2-40B4-BE49-F238E27FC236}">
                <a16:creationId xmlns:a16="http://schemas.microsoft.com/office/drawing/2014/main" id="{31C54C39-C340-5BE3-2815-407B8EFBAF6B}"/>
              </a:ext>
            </a:extLst>
          </p:cNvPr>
          <p:cNvSpPr>
            <a:spLocks noGrp="1"/>
          </p:cNvSpPr>
          <p:nvPr>
            <p:ph type="ftr" sz="quarter" idx="11"/>
          </p:nvPr>
        </p:nvSpPr>
        <p:spPr/>
        <p:txBody>
          <a:bodyPr/>
          <a:lstStyle/>
          <a:p>
            <a:r>
              <a:rPr lang="en-US" altLang="zh-CN"/>
              <a:t>lqy</a:t>
            </a:r>
            <a:endParaRPr lang="zh-CN" altLang="en-US"/>
          </a:p>
        </p:txBody>
      </p:sp>
      <p:sp>
        <p:nvSpPr>
          <p:cNvPr id="9" name="灯片编号占位符 8">
            <a:extLst>
              <a:ext uri="{FF2B5EF4-FFF2-40B4-BE49-F238E27FC236}">
                <a16:creationId xmlns:a16="http://schemas.microsoft.com/office/drawing/2014/main" id="{1DD1D668-4DCF-EF39-BD10-2B6BDBE92258}"/>
              </a:ext>
            </a:extLst>
          </p:cNvPr>
          <p:cNvSpPr>
            <a:spLocks noGrp="1"/>
          </p:cNvSpPr>
          <p:nvPr>
            <p:ph type="sldNum" sz="quarter" idx="12"/>
          </p:nvPr>
        </p:nvSpPr>
        <p:spPr/>
        <p:txBody>
          <a:bodyPr/>
          <a:lstStyle/>
          <a:p>
            <a:fld id="{52108E69-35C3-4395-AB4C-CBC2CBC07E89}" type="slidenum">
              <a:rPr lang="zh-CN" altLang="en-US" smtClean="0"/>
              <a:t>24</a:t>
            </a:fld>
            <a:endParaRPr lang="zh-CN" altLang="en-US"/>
          </a:p>
        </p:txBody>
      </p:sp>
      <p:pic>
        <p:nvPicPr>
          <p:cNvPr id="5" name="图片 4">
            <a:extLst>
              <a:ext uri="{FF2B5EF4-FFF2-40B4-BE49-F238E27FC236}">
                <a16:creationId xmlns:a16="http://schemas.microsoft.com/office/drawing/2014/main" id="{7BA5A1D6-E81F-FF4E-2E7B-F425DD446E4E}"/>
              </a:ext>
            </a:extLst>
          </p:cNvPr>
          <p:cNvPicPr>
            <a:picLocks noChangeAspect="1"/>
          </p:cNvPicPr>
          <p:nvPr/>
        </p:nvPicPr>
        <p:blipFill>
          <a:blip r:embed="rId3"/>
          <a:stretch>
            <a:fillRect/>
          </a:stretch>
        </p:blipFill>
        <p:spPr>
          <a:xfrm>
            <a:off x="705293" y="3429000"/>
            <a:ext cx="10781414" cy="2347272"/>
          </a:xfrm>
          <a:prstGeom prst="rect">
            <a:avLst/>
          </a:prstGeom>
        </p:spPr>
      </p:pic>
    </p:spTree>
    <p:extLst>
      <p:ext uri="{BB962C8B-B14F-4D97-AF65-F5344CB8AC3E}">
        <p14:creationId xmlns:p14="http://schemas.microsoft.com/office/powerpoint/2010/main" val="3929286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CDF74D-E511-BEC6-5C84-FA6CB8A0B4EE}"/>
              </a:ext>
            </a:extLst>
          </p:cNvPr>
          <p:cNvSpPr>
            <a:spLocks noGrp="1"/>
          </p:cNvSpPr>
          <p:nvPr>
            <p:ph type="title"/>
          </p:nvPr>
        </p:nvSpPr>
        <p:spPr/>
        <p:txBody>
          <a:bodyPr/>
          <a:lstStyle/>
          <a:p>
            <a:r>
              <a:rPr lang="en-US" altLang="zh-CN" dirty="0">
                <a:latin typeface="NimbusRomNo9L-Medi"/>
              </a:rPr>
              <a:t>Conclusion</a:t>
            </a:r>
            <a:endParaRPr lang="zh-CN" altLang="en-US" dirty="0">
              <a:latin typeface="NimbusRomNo9L-Medi"/>
            </a:endParaRPr>
          </a:p>
        </p:txBody>
      </p:sp>
      <p:sp>
        <p:nvSpPr>
          <p:cNvPr id="3" name="内容占位符 2">
            <a:extLst>
              <a:ext uri="{FF2B5EF4-FFF2-40B4-BE49-F238E27FC236}">
                <a16:creationId xmlns:a16="http://schemas.microsoft.com/office/drawing/2014/main" id="{A448C652-B053-2C68-DDB1-B9BE9889916D}"/>
              </a:ext>
            </a:extLst>
          </p:cNvPr>
          <p:cNvSpPr>
            <a:spLocks noGrp="1"/>
          </p:cNvSpPr>
          <p:nvPr>
            <p:ph idx="1"/>
          </p:nvPr>
        </p:nvSpPr>
        <p:spPr/>
        <p:txBody>
          <a:bodyPr>
            <a:normAutofit/>
          </a:bodyPr>
          <a:lstStyle/>
          <a:p>
            <a:pPr algn="l"/>
            <a:r>
              <a:rPr lang="en-US" altLang="zh-CN" sz="2400" b="0" i="0" u="none" strike="noStrike" baseline="0" dirty="0">
                <a:latin typeface="NimbusRomNo9L-Regu"/>
              </a:rPr>
              <a:t>A novel graph network for effectively enhancing the discriminability of snippet-level representations</a:t>
            </a:r>
          </a:p>
          <a:p>
            <a:pPr algn="l"/>
            <a:r>
              <a:rPr lang="en-US" altLang="zh-CN" sz="2400" b="0" i="0" u="none" strike="noStrike" baseline="0" dirty="0">
                <a:latin typeface="NimbusRomNo9L-Regu"/>
              </a:rPr>
              <a:t>Feature Consistency Loss</a:t>
            </a:r>
          </a:p>
          <a:p>
            <a:pPr algn="l"/>
            <a:endParaRPr lang="zh-CN" altLang="en-US" sz="2400" dirty="0"/>
          </a:p>
        </p:txBody>
      </p:sp>
      <p:sp>
        <p:nvSpPr>
          <p:cNvPr id="4" name="标题 1">
            <a:extLst>
              <a:ext uri="{FF2B5EF4-FFF2-40B4-BE49-F238E27FC236}">
                <a16:creationId xmlns:a16="http://schemas.microsoft.com/office/drawing/2014/main" id="{45B45ED6-B63A-3C00-2A6B-BDDBF64B4D30}"/>
              </a:ext>
            </a:extLst>
          </p:cNvPr>
          <p:cNvSpPr txBox="1">
            <a:spLocks/>
          </p:cNvSpPr>
          <p:nvPr/>
        </p:nvSpPr>
        <p:spPr>
          <a:xfrm>
            <a:off x="838200" y="29466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NimbusRomNo9L-Medi"/>
              </a:rPr>
              <a:t>Comments</a:t>
            </a:r>
            <a:endParaRPr lang="zh-CN" altLang="en-US" dirty="0">
              <a:latin typeface="NimbusRomNo9L-Medi"/>
            </a:endParaRPr>
          </a:p>
        </p:txBody>
      </p:sp>
      <p:sp>
        <p:nvSpPr>
          <p:cNvPr id="5" name="内容占位符 2">
            <a:extLst>
              <a:ext uri="{FF2B5EF4-FFF2-40B4-BE49-F238E27FC236}">
                <a16:creationId xmlns:a16="http://schemas.microsoft.com/office/drawing/2014/main" id="{B567270B-9538-410A-A37B-83BECF6F44C7}"/>
              </a:ext>
            </a:extLst>
          </p:cNvPr>
          <p:cNvSpPr txBox="1">
            <a:spLocks/>
          </p:cNvSpPr>
          <p:nvPr/>
        </p:nvSpPr>
        <p:spPr>
          <a:xfrm>
            <a:off x="838200" y="44071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latin typeface="NimbusRomNo9L-Regu"/>
              </a:rPr>
              <a:t>Simple but valid</a:t>
            </a:r>
          </a:p>
          <a:p>
            <a:r>
              <a:rPr lang="en-US" altLang="zh-CN" sz="2400" dirty="0">
                <a:latin typeface="NimbusRomNo9L-Regu"/>
              </a:rPr>
              <a:t>A common but undiscovered question</a:t>
            </a:r>
          </a:p>
        </p:txBody>
      </p:sp>
      <p:sp>
        <p:nvSpPr>
          <p:cNvPr id="8" name="日期占位符 7">
            <a:extLst>
              <a:ext uri="{FF2B5EF4-FFF2-40B4-BE49-F238E27FC236}">
                <a16:creationId xmlns:a16="http://schemas.microsoft.com/office/drawing/2014/main" id="{C831F03B-9D89-8C6C-469F-70D47D2F3098}"/>
              </a:ext>
            </a:extLst>
          </p:cNvPr>
          <p:cNvSpPr>
            <a:spLocks noGrp="1"/>
          </p:cNvSpPr>
          <p:nvPr>
            <p:ph type="dt" sz="half" idx="10"/>
          </p:nvPr>
        </p:nvSpPr>
        <p:spPr/>
        <p:txBody>
          <a:bodyPr/>
          <a:lstStyle/>
          <a:p>
            <a:fld id="{76AFEB1E-2A63-4361-B891-BE41BAE8E9A7}" type="datetime1">
              <a:rPr lang="zh-CN" altLang="en-US" smtClean="0"/>
              <a:t>2023/10/27</a:t>
            </a:fld>
            <a:endParaRPr lang="zh-CN" altLang="en-US"/>
          </a:p>
        </p:txBody>
      </p:sp>
      <p:sp>
        <p:nvSpPr>
          <p:cNvPr id="9" name="页脚占位符 8">
            <a:extLst>
              <a:ext uri="{FF2B5EF4-FFF2-40B4-BE49-F238E27FC236}">
                <a16:creationId xmlns:a16="http://schemas.microsoft.com/office/drawing/2014/main" id="{0D50225B-0461-FD04-5CE4-204C4CB033C1}"/>
              </a:ext>
            </a:extLst>
          </p:cNvPr>
          <p:cNvSpPr>
            <a:spLocks noGrp="1"/>
          </p:cNvSpPr>
          <p:nvPr>
            <p:ph type="ftr" sz="quarter" idx="11"/>
          </p:nvPr>
        </p:nvSpPr>
        <p:spPr/>
        <p:txBody>
          <a:bodyPr/>
          <a:lstStyle/>
          <a:p>
            <a:r>
              <a:rPr lang="en-US" altLang="zh-CN"/>
              <a:t>lqy</a:t>
            </a:r>
            <a:endParaRPr lang="zh-CN" altLang="en-US"/>
          </a:p>
        </p:txBody>
      </p:sp>
      <p:sp>
        <p:nvSpPr>
          <p:cNvPr id="10" name="灯片编号占位符 9">
            <a:extLst>
              <a:ext uri="{FF2B5EF4-FFF2-40B4-BE49-F238E27FC236}">
                <a16:creationId xmlns:a16="http://schemas.microsoft.com/office/drawing/2014/main" id="{426FE204-3314-AF4D-7F69-17DF787E8957}"/>
              </a:ext>
            </a:extLst>
          </p:cNvPr>
          <p:cNvSpPr>
            <a:spLocks noGrp="1"/>
          </p:cNvSpPr>
          <p:nvPr>
            <p:ph type="sldNum" sz="quarter" idx="12"/>
          </p:nvPr>
        </p:nvSpPr>
        <p:spPr/>
        <p:txBody>
          <a:bodyPr/>
          <a:lstStyle/>
          <a:p>
            <a:fld id="{52108E69-35C3-4395-AB4C-CBC2CBC07E89}" type="slidenum">
              <a:rPr lang="zh-CN" altLang="en-US" smtClean="0"/>
              <a:t>25</a:t>
            </a:fld>
            <a:endParaRPr lang="zh-CN" altLang="en-US"/>
          </a:p>
        </p:txBody>
      </p:sp>
    </p:spTree>
    <p:extLst>
      <p:ext uri="{BB962C8B-B14F-4D97-AF65-F5344CB8AC3E}">
        <p14:creationId xmlns:p14="http://schemas.microsoft.com/office/powerpoint/2010/main" val="644839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EA2DCA-4676-9D64-A5E3-D11992AD602E}"/>
              </a:ext>
            </a:extLst>
          </p:cNvPr>
          <p:cNvSpPr>
            <a:spLocks noGrp="1"/>
          </p:cNvSpPr>
          <p:nvPr>
            <p:ph type="title"/>
          </p:nvPr>
        </p:nvSpPr>
        <p:spPr/>
        <p:txBody>
          <a:bodyPr/>
          <a:lstStyle/>
          <a:p>
            <a:r>
              <a:rPr lang="en-US" altLang="zh-CN" dirty="0">
                <a:latin typeface="NimbusRomNo9L-Medi"/>
              </a:rPr>
              <a:t>Writing (Column)</a:t>
            </a:r>
            <a:endParaRPr lang="zh-CN" altLang="en-US" dirty="0">
              <a:latin typeface="NimbusRomNo9L-Medi"/>
            </a:endParaRPr>
          </a:p>
        </p:txBody>
      </p:sp>
      <p:sp>
        <p:nvSpPr>
          <p:cNvPr id="3" name="内容占位符 2">
            <a:extLst>
              <a:ext uri="{FF2B5EF4-FFF2-40B4-BE49-F238E27FC236}">
                <a16:creationId xmlns:a16="http://schemas.microsoft.com/office/drawing/2014/main" id="{FCD8FE1E-CE56-C49F-2058-6071EF5CE26D}"/>
              </a:ext>
            </a:extLst>
          </p:cNvPr>
          <p:cNvSpPr>
            <a:spLocks noGrp="1"/>
          </p:cNvSpPr>
          <p:nvPr>
            <p:ph idx="1"/>
          </p:nvPr>
        </p:nvSpPr>
        <p:spPr/>
        <p:txBody>
          <a:bodyPr>
            <a:normAutofit/>
          </a:bodyPr>
          <a:lstStyle/>
          <a:p>
            <a:pPr>
              <a:lnSpc>
                <a:spcPct val="130000"/>
              </a:lnSpc>
              <a:spcBef>
                <a:spcPct val="0"/>
              </a:spcBef>
            </a:pPr>
            <a:r>
              <a:rPr lang="en-US" altLang="zh-CN" dirty="0">
                <a:latin typeface="NimbusRomNo9L-Medi"/>
                <a:ea typeface="+mj-ea"/>
                <a:cs typeface="+mj-cs"/>
              </a:rPr>
              <a:t>Abstract		0.5 </a:t>
            </a:r>
          </a:p>
          <a:p>
            <a:pPr>
              <a:lnSpc>
                <a:spcPct val="130000"/>
              </a:lnSpc>
              <a:spcBef>
                <a:spcPct val="0"/>
              </a:spcBef>
            </a:pPr>
            <a:r>
              <a:rPr lang="en-US" altLang="zh-CN" dirty="0">
                <a:latin typeface="NimbusRomNo9L-Medi"/>
                <a:ea typeface="+mj-ea"/>
                <a:cs typeface="+mj-cs"/>
              </a:rPr>
              <a:t>Introduction	1.5</a:t>
            </a:r>
          </a:p>
          <a:p>
            <a:pPr>
              <a:lnSpc>
                <a:spcPct val="130000"/>
              </a:lnSpc>
              <a:spcBef>
                <a:spcPct val="0"/>
              </a:spcBef>
            </a:pPr>
            <a:r>
              <a:rPr lang="en-US" altLang="zh-CN" dirty="0">
                <a:latin typeface="NimbusRomNo9L-Medi"/>
                <a:ea typeface="+mj-ea"/>
                <a:cs typeface="+mj-cs"/>
              </a:rPr>
              <a:t>Related work	1</a:t>
            </a:r>
          </a:p>
          <a:p>
            <a:pPr>
              <a:lnSpc>
                <a:spcPct val="130000"/>
              </a:lnSpc>
              <a:spcBef>
                <a:spcPct val="0"/>
              </a:spcBef>
            </a:pPr>
            <a:r>
              <a:rPr lang="en-US" altLang="zh-CN" dirty="0">
                <a:latin typeface="NimbusRomNo9L-Medi"/>
                <a:ea typeface="+mj-ea"/>
                <a:cs typeface="+mj-cs"/>
              </a:rPr>
              <a:t>Base Model	1</a:t>
            </a:r>
          </a:p>
          <a:p>
            <a:pPr>
              <a:lnSpc>
                <a:spcPct val="130000"/>
              </a:lnSpc>
              <a:spcBef>
                <a:spcPct val="0"/>
              </a:spcBef>
            </a:pPr>
            <a:r>
              <a:rPr lang="en-US" altLang="zh-CN" dirty="0">
                <a:latin typeface="NimbusRomNo9L-Medi"/>
                <a:ea typeface="+mj-ea"/>
                <a:cs typeface="+mj-cs"/>
              </a:rPr>
              <a:t>Method		3</a:t>
            </a:r>
          </a:p>
          <a:p>
            <a:pPr>
              <a:lnSpc>
                <a:spcPct val="130000"/>
              </a:lnSpc>
              <a:spcBef>
                <a:spcPct val="0"/>
              </a:spcBef>
            </a:pPr>
            <a:r>
              <a:rPr lang="en-US" altLang="zh-CN" dirty="0">
                <a:latin typeface="NimbusRomNo9L-Medi"/>
                <a:ea typeface="+mj-ea"/>
                <a:cs typeface="+mj-cs"/>
              </a:rPr>
              <a:t>Experiments	3</a:t>
            </a:r>
          </a:p>
          <a:p>
            <a:pPr>
              <a:lnSpc>
                <a:spcPct val="130000"/>
              </a:lnSpc>
              <a:spcBef>
                <a:spcPct val="0"/>
              </a:spcBef>
            </a:pPr>
            <a:r>
              <a:rPr lang="en-US" altLang="zh-CN" dirty="0">
                <a:latin typeface="NimbusRomNo9L-Medi"/>
                <a:ea typeface="+mj-ea"/>
                <a:cs typeface="+mj-cs"/>
              </a:rPr>
              <a:t>Conclusion		0.3</a:t>
            </a:r>
          </a:p>
        </p:txBody>
      </p:sp>
      <p:sp>
        <p:nvSpPr>
          <p:cNvPr id="4" name="日期占位符 3">
            <a:extLst>
              <a:ext uri="{FF2B5EF4-FFF2-40B4-BE49-F238E27FC236}">
                <a16:creationId xmlns:a16="http://schemas.microsoft.com/office/drawing/2014/main" id="{AF1E1627-7401-6F53-9B23-57AADCC23802}"/>
              </a:ext>
            </a:extLst>
          </p:cNvPr>
          <p:cNvSpPr>
            <a:spLocks noGrp="1"/>
          </p:cNvSpPr>
          <p:nvPr>
            <p:ph type="dt" sz="half" idx="10"/>
          </p:nvPr>
        </p:nvSpPr>
        <p:spPr/>
        <p:txBody>
          <a:bodyPr/>
          <a:lstStyle/>
          <a:p>
            <a:fld id="{7CFC5DE8-26FD-4E74-9927-A0C9FC728D53}"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B6F24BE0-D671-1DDD-25BF-9445EF9BDB7F}"/>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1BE6C6C6-57E0-C331-B9EA-39530D560A7E}"/>
              </a:ext>
            </a:extLst>
          </p:cNvPr>
          <p:cNvSpPr>
            <a:spLocks noGrp="1"/>
          </p:cNvSpPr>
          <p:nvPr>
            <p:ph type="sldNum" sz="quarter" idx="12"/>
          </p:nvPr>
        </p:nvSpPr>
        <p:spPr/>
        <p:txBody>
          <a:bodyPr/>
          <a:lstStyle/>
          <a:p>
            <a:fld id="{52108E69-35C3-4395-AB4C-CBC2CBC07E89}" type="slidenum">
              <a:rPr lang="zh-CN" altLang="en-US" smtClean="0"/>
              <a:t>26</a:t>
            </a:fld>
            <a:endParaRPr lang="zh-CN" altLang="en-US"/>
          </a:p>
        </p:txBody>
      </p:sp>
    </p:spTree>
    <p:extLst>
      <p:ext uri="{BB962C8B-B14F-4D97-AF65-F5344CB8AC3E}">
        <p14:creationId xmlns:p14="http://schemas.microsoft.com/office/powerpoint/2010/main" val="338952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494DE3-A86D-0248-2C1B-2D85376D30E6}"/>
              </a:ext>
            </a:extLst>
          </p:cNvPr>
          <p:cNvSpPr>
            <a:spLocks noGrp="1"/>
          </p:cNvSpPr>
          <p:nvPr>
            <p:ph type="title"/>
          </p:nvPr>
        </p:nvSpPr>
        <p:spPr/>
        <p:txBody>
          <a:bodyPr/>
          <a:lstStyle/>
          <a:p>
            <a:r>
              <a:rPr lang="en-US" altLang="zh-CN" dirty="0">
                <a:latin typeface="NimbusRomNo9L-Medi"/>
              </a:rPr>
              <a:t>Writing</a:t>
            </a:r>
            <a:endParaRPr lang="zh-CN" altLang="en-US" dirty="0"/>
          </a:p>
        </p:txBody>
      </p:sp>
      <p:sp>
        <p:nvSpPr>
          <p:cNvPr id="3" name="内容占位符 2">
            <a:extLst>
              <a:ext uri="{FF2B5EF4-FFF2-40B4-BE49-F238E27FC236}">
                <a16:creationId xmlns:a16="http://schemas.microsoft.com/office/drawing/2014/main" id="{48966B4C-5464-F2FC-CE2B-8E9796C6EF11}"/>
              </a:ext>
            </a:extLst>
          </p:cNvPr>
          <p:cNvSpPr>
            <a:spLocks noGrp="1"/>
          </p:cNvSpPr>
          <p:nvPr>
            <p:ph sz="half" idx="1"/>
          </p:nvPr>
        </p:nvSpPr>
        <p:spPr/>
        <p:txBody>
          <a:bodyPr>
            <a:normAutofit/>
          </a:bodyPr>
          <a:lstStyle/>
          <a:p>
            <a:pPr>
              <a:lnSpc>
                <a:spcPct val="100000"/>
              </a:lnSpc>
              <a:spcBef>
                <a:spcPct val="0"/>
              </a:spcBef>
            </a:pPr>
            <a:r>
              <a:rPr lang="en-US" altLang="zh-CN" sz="2400" dirty="0">
                <a:latin typeface="NimbusRomNo9L-Medi"/>
                <a:ea typeface="+mj-ea"/>
                <a:cs typeface="+mj-cs"/>
              </a:rPr>
              <a:t>Introduction – 1.5</a:t>
            </a:r>
          </a:p>
          <a:p>
            <a:pPr lvl="1">
              <a:lnSpc>
                <a:spcPct val="100000"/>
              </a:lnSpc>
              <a:spcBef>
                <a:spcPct val="0"/>
              </a:spcBef>
            </a:pPr>
            <a:r>
              <a:rPr lang="en-US" altLang="zh-CN" sz="2000" dirty="0">
                <a:latin typeface="NimbusRomNo9L-Medi"/>
                <a:ea typeface="+mj-ea"/>
                <a:cs typeface="+mj-cs"/>
              </a:rPr>
              <a:t>Background of TAL and WTAL</a:t>
            </a:r>
          </a:p>
          <a:p>
            <a:pPr lvl="1">
              <a:lnSpc>
                <a:spcPct val="100000"/>
              </a:lnSpc>
              <a:spcBef>
                <a:spcPct val="0"/>
              </a:spcBef>
            </a:pPr>
            <a:r>
              <a:rPr lang="en-US" altLang="zh-CN" sz="2000" dirty="0">
                <a:latin typeface="NimbusRomNo9L-Medi"/>
                <a:ea typeface="+mj-ea"/>
                <a:cs typeface="+mj-cs"/>
              </a:rPr>
              <a:t>Intro of WTAL and problem</a:t>
            </a:r>
          </a:p>
          <a:p>
            <a:pPr lvl="1">
              <a:lnSpc>
                <a:spcPct val="100000"/>
              </a:lnSpc>
              <a:spcBef>
                <a:spcPct val="0"/>
              </a:spcBef>
            </a:pPr>
            <a:r>
              <a:rPr lang="en-US" altLang="zh-CN" sz="2000" dirty="0">
                <a:latin typeface="NimbusRomNo9L-Medi"/>
                <a:ea typeface="+mj-ea"/>
                <a:cs typeface="+mj-cs"/>
              </a:rPr>
              <a:t>Related work and disadvantages</a:t>
            </a:r>
          </a:p>
          <a:p>
            <a:pPr lvl="1">
              <a:lnSpc>
                <a:spcPct val="100000"/>
              </a:lnSpc>
              <a:spcBef>
                <a:spcPct val="0"/>
              </a:spcBef>
            </a:pPr>
            <a:r>
              <a:rPr lang="en-US" altLang="zh-CN" sz="2000" dirty="0">
                <a:latin typeface="NimbusRomNo9L-Medi"/>
                <a:ea typeface="+mj-ea"/>
                <a:cs typeface="+mj-cs"/>
              </a:rPr>
              <a:t>Our work</a:t>
            </a:r>
          </a:p>
          <a:p>
            <a:pPr lvl="1">
              <a:lnSpc>
                <a:spcPct val="100000"/>
              </a:lnSpc>
              <a:spcBef>
                <a:spcPct val="0"/>
              </a:spcBef>
            </a:pPr>
            <a:r>
              <a:rPr lang="en-US" altLang="zh-CN" sz="2000" dirty="0">
                <a:latin typeface="NimbusRomNo9L-Medi"/>
                <a:ea typeface="+mj-ea"/>
                <a:cs typeface="+mj-cs"/>
              </a:rPr>
              <a:t>Contributions</a:t>
            </a:r>
          </a:p>
          <a:p>
            <a:pPr>
              <a:lnSpc>
                <a:spcPct val="100000"/>
              </a:lnSpc>
              <a:spcBef>
                <a:spcPct val="0"/>
              </a:spcBef>
            </a:pPr>
            <a:r>
              <a:rPr lang="en-US" altLang="zh-CN" sz="2400" dirty="0">
                <a:latin typeface="NimbusRomNo9L-Medi"/>
                <a:ea typeface="+mj-ea"/>
                <a:cs typeface="+mj-cs"/>
              </a:rPr>
              <a:t>Related Work - 1</a:t>
            </a:r>
          </a:p>
          <a:p>
            <a:pPr lvl="1">
              <a:lnSpc>
                <a:spcPct val="100000"/>
              </a:lnSpc>
              <a:spcBef>
                <a:spcPct val="0"/>
              </a:spcBef>
            </a:pPr>
            <a:r>
              <a:rPr lang="en-US" altLang="zh-CN" sz="1800" b="0" i="0" u="none" strike="noStrike" baseline="0" dirty="0">
                <a:latin typeface="NimbusRomNo9L-Medi"/>
              </a:rPr>
              <a:t>WTAL – 0.6</a:t>
            </a:r>
          </a:p>
          <a:p>
            <a:pPr lvl="1">
              <a:lnSpc>
                <a:spcPct val="100000"/>
              </a:lnSpc>
              <a:spcBef>
                <a:spcPct val="0"/>
              </a:spcBef>
            </a:pPr>
            <a:r>
              <a:rPr lang="en-US" altLang="zh-CN" sz="1800" b="0" i="0" u="none" strike="noStrike" baseline="0" dirty="0">
                <a:latin typeface="NimbusRomNo9L-Medi"/>
              </a:rPr>
              <a:t>Graph-based WTAL – 0.4</a:t>
            </a:r>
          </a:p>
          <a:p>
            <a:pPr>
              <a:lnSpc>
                <a:spcPct val="100000"/>
              </a:lnSpc>
              <a:spcBef>
                <a:spcPct val="0"/>
              </a:spcBef>
            </a:pPr>
            <a:r>
              <a:rPr lang="en-US" altLang="zh-CN" sz="2400" dirty="0">
                <a:latin typeface="NimbusRomNo9L-Medi"/>
                <a:ea typeface="+mj-ea"/>
                <a:cs typeface="+mj-cs"/>
              </a:rPr>
              <a:t>Base Model – 1 </a:t>
            </a:r>
          </a:p>
          <a:p>
            <a:pPr lvl="1">
              <a:lnSpc>
                <a:spcPct val="100000"/>
              </a:lnSpc>
              <a:spcBef>
                <a:spcPct val="0"/>
              </a:spcBef>
            </a:pPr>
            <a:r>
              <a:rPr lang="en-US" altLang="zh-CN" sz="2000" dirty="0">
                <a:latin typeface="NimbusRomNo9L-Medi"/>
                <a:ea typeface="+mj-ea"/>
                <a:cs typeface="+mj-cs"/>
              </a:rPr>
              <a:t>Problem Formulation – 0.2</a:t>
            </a:r>
          </a:p>
          <a:p>
            <a:pPr lvl="1">
              <a:lnSpc>
                <a:spcPct val="100000"/>
              </a:lnSpc>
              <a:spcBef>
                <a:spcPct val="0"/>
              </a:spcBef>
            </a:pPr>
            <a:r>
              <a:rPr lang="en-US" altLang="zh-CN" sz="2000" dirty="0">
                <a:latin typeface="NimbusRomNo9L-Medi"/>
                <a:ea typeface="+mj-ea"/>
                <a:cs typeface="+mj-cs"/>
              </a:rPr>
              <a:t>Pipeline – 0.8</a:t>
            </a:r>
            <a:endParaRPr lang="zh-CN" altLang="en-US" sz="2000" dirty="0">
              <a:latin typeface="NimbusRomNo9L-Medi"/>
              <a:ea typeface="+mj-ea"/>
              <a:cs typeface="+mj-cs"/>
            </a:endParaRPr>
          </a:p>
        </p:txBody>
      </p:sp>
      <p:sp>
        <p:nvSpPr>
          <p:cNvPr id="4" name="内容占位符 3">
            <a:extLst>
              <a:ext uri="{FF2B5EF4-FFF2-40B4-BE49-F238E27FC236}">
                <a16:creationId xmlns:a16="http://schemas.microsoft.com/office/drawing/2014/main" id="{05717B2F-7C8F-53DA-9DA5-4179F45CEC1B}"/>
              </a:ext>
            </a:extLst>
          </p:cNvPr>
          <p:cNvSpPr>
            <a:spLocks noGrp="1"/>
          </p:cNvSpPr>
          <p:nvPr>
            <p:ph sz="half" idx="2"/>
          </p:nvPr>
        </p:nvSpPr>
        <p:spPr>
          <a:xfrm>
            <a:off x="6172200" y="935665"/>
            <a:ext cx="5181600" cy="5922334"/>
          </a:xfrm>
        </p:spPr>
        <p:txBody>
          <a:bodyPr>
            <a:normAutofit/>
          </a:bodyPr>
          <a:lstStyle/>
          <a:p>
            <a:pPr>
              <a:lnSpc>
                <a:spcPct val="100000"/>
              </a:lnSpc>
              <a:spcBef>
                <a:spcPct val="0"/>
              </a:spcBef>
            </a:pPr>
            <a:r>
              <a:rPr lang="en-US" altLang="zh-CN" sz="2400" dirty="0">
                <a:latin typeface="NimbusRomNo9L-Medi"/>
                <a:ea typeface="+mj-ea"/>
                <a:cs typeface="+mj-cs"/>
              </a:rPr>
              <a:t>Method – 3 </a:t>
            </a:r>
          </a:p>
          <a:p>
            <a:pPr lvl="1">
              <a:lnSpc>
                <a:spcPct val="100000"/>
              </a:lnSpc>
              <a:spcBef>
                <a:spcPct val="0"/>
              </a:spcBef>
            </a:pPr>
            <a:r>
              <a:rPr lang="en-US" altLang="zh-CN" sz="2000" dirty="0">
                <a:latin typeface="NimbusRomNo9L-Medi"/>
                <a:ea typeface="+mj-ea"/>
                <a:cs typeface="+mj-cs"/>
              </a:rPr>
              <a:t>Index – 0.3</a:t>
            </a:r>
          </a:p>
          <a:p>
            <a:pPr lvl="1">
              <a:lnSpc>
                <a:spcPct val="100000"/>
              </a:lnSpc>
              <a:spcBef>
                <a:spcPct val="0"/>
              </a:spcBef>
            </a:pPr>
            <a:r>
              <a:rPr lang="en-US" altLang="zh-CN" sz="1800" b="0" i="0" u="none" strike="noStrike" baseline="0" dirty="0">
                <a:latin typeface="NimbusRomNo9L-Medi"/>
              </a:rPr>
              <a:t>Graph Formulation – 0.3</a:t>
            </a:r>
            <a:endParaRPr lang="en-US" altLang="zh-CN" sz="2000" b="0" i="0" u="none" strike="noStrike" baseline="0" dirty="0">
              <a:latin typeface="NimbusRomNo9L-Medi"/>
              <a:ea typeface="+mj-ea"/>
              <a:cs typeface="+mj-cs"/>
            </a:endParaRPr>
          </a:p>
          <a:p>
            <a:pPr lvl="1">
              <a:lnSpc>
                <a:spcPct val="100000"/>
              </a:lnSpc>
              <a:spcBef>
                <a:spcPct val="0"/>
              </a:spcBef>
            </a:pPr>
            <a:r>
              <a:rPr lang="en-US" altLang="zh-CN" sz="1800" b="0" i="0" u="none" strike="noStrike" baseline="0" dirty="0">
                <a:latin typeface="NimbusRomNo9L-Medi"/>
              </a:rPr>
              <a:t>Graph Generation – 1 </a:t>
            </a:r>
            <a:endParaRPr lang="en-US" altLang="zh-CN" sz="2000" dirty="0">
              <a:latin typeface="NimbusRomNo9L-Medi"/>
              <a:ea typeface="+mj-ea"/>
              <a:cs typeface="+mj-cs"/>
            </a:endParaRPr>
          </a:p>
          <a:p>
            <a:pPr lvl="1">
              <a:lnSpc>
                <a:spcPct val="100000"/>
              </a:lnSpc>
              <a:spcBef>
                <a:spcPct val="0"/>
              </a:spcBef>
            </a:pPr>
            <a:r>
              <a:rPr lang="en-US" altLang="zh-CN" sz="1800" b="0" i="0" u="none" strike="noStrike" baseline="0" dirty="0">
                <a:latin typeface="NimbusRomNo9L-Medi"/>
              </a:rPr>
              <a:t>Graph Inference – 0.8 </a:t>
            </a:r>
            <a:endParaRPr lang="en-US" altLang="zh-CN" sz="2000" b="0" i="0" u="none" strike="noStrike" baseline="0" dirty="0">
              <a:latin typeface="NimbusRomNo9L-Medi"/>
              <a:ea typeface="+mj-ea"/>
              <a:cs typeface="+mj-cs"/>
            </a:endParaRPr>
          </a:p>
          <a:p>
            <a:pPr lvl="1">
              <a:lnSpc>
                <a:spcPct val="100000"/>
              </a:lnSpc>
              <a:spcBef>
                <a:spcPct val="0"/>
              </a:spcBef>
            </a:pPr>
            <a:r>
              <a:rPr lang="en-US" altLang="zh-CN" sz="1800" b="0" i="0" u="none" strike="noStrike" baseline="0" dirty="0">
                <a:latin typeface="NimbusRomNo9L-Medi"/>
              </a:rPr>
              <a:t>Feature Consistency Loss – 0.5</a:t>
            </a:r>
            <a:endParaRPr lang="en-US" altLang="zh-CN" sz="2000" dirty="0">
              <a:latin typeface="NimbusRomNo9L-Medi"/>
              <a:ea typeface="+mj-ea"/>
              <a:cs typeface="+mj-cs"/>
            </a:endParaRPr>
          </a:p>
          <a:p>
            <a:pPr lvl="1">
              <a:lnSpc>
                <a:spcPct val="100000"/>
              </a:lnSpc>
              <a:spcBef>
                <a:spcPct val="0"/>
              </a:spcBef>
            </a:pPr>
            <a:r>
              <a:rPr lang="en-US" altLang="zh-CN" sz="1800" b="0" i="0" u="none" strike="noStrike" baseline="0" dirty="0">
                <a:latin typeface="NimbusRomNo9L-Medi"/>
              </a:rPr>
              <a:t>Train Objective </a:t>
            </a:r>
            <a:r>
              <a:rPr lang="en-US" altLang="zh-CN" sz="2000" b="0" i="0" u="none" strike="noStrike" baseline="0" dirty="0">
                <a:latin typeface="NimbusRomNo9L-Medi"/>
                <a:ea typeface="+mj-ea"/>
                <a:cs typeface="+mj-cs"/>
              </a:rPr>
              <a:t>(Loss function) – 3 lines</a:t>
            </a:r>
          </a:p>
          <a:p>
            <a:pPr>
              <a:lnSpc>
                <a:spcPct val="100000"/>
              </a:lnSpc>
              <a:spcBef>
                <a:spcPct val="0"/>
              </a:spcBef>
            </a:pPr>
            <a:r>
              <a:rPr lang="en-US" altLang="zh-CN" sz="2400" dirty="0">
                <a:latin typeface="NimbusRomNo9L-Medi"/>
                <a:ea typeface="+mj-ea"/>
                <a:cs typeface="+mj-cs"/>
              </a:rPr>
              <a:t>Experiments – 3 </a:t>
            </a:r>
          </a:p>
          <a:p>
            <a:pPr lvl="1">
              <a:lnSpc>
                <a:spcPct val="100000"/>
              </a:lnSpc>
              <a:spcBef>
                <a:spcPct val="0"/>
              </a:spcBef>
            </a:pPr>
            <a:r>
              <a:rPr lang="en-US" altLang="zh-CN" sz="1800" b="0" i="0" u="none" strike="noStrike" baseline="0" dirty="0">
                <a:latin typeface="NimbusRomNo9L-Medi"/>
              </a:rPr>
              <a:t>Experimental Setup – 0.6 </a:t>
            </a:r>
            <a:endParaRPr lang="en-US" altLang="zh-CN" sz="1800" b="0" i="0" u="none" strike="noStrike" baseline="0" dirty="0">
              <a:latin typeface="NimbusRomNo9L-Medi"/>
              <a:ea typeface="+mj-ea"/>
              <a:cs typeface="+mj-cs"/>
            </a:endParaRPr>
          </a:p>
          <a:p>
            <a:pPr lvl="2">
              <a:lnSpc>
                <a:spcPct val="100000"/>
              </a:lnSpc>
              <a:spcBef>
                <a:spcPct val="0"/>
              </a:spcBef>
            </a:pPr>
            <a:r>
              <a:rPr lang="en-US" altLang="zh-CN" sz="1800" b="0" i="0" u="none" strike="noStrike" baseline="0" dirty="0">
                <a:latin typeface="NimbusRomNo9L-Medi"/>
              </a:rPr>
              <a:t>Datasets – 0.3</a:t>
            </a:r>
            <a:endParaRPr lang="en-US" altLang="zh-CN" sz="1800" dirty="0">
              <a:latin typeface="NimbusRomNo9L-Medi"/>
              <a:ea typeface="+mj-ea"/>
              <a:cs typeface="+mj-cs"/>
            </a:endParaRPr>
          </a:p>
          <a:p>
            <a:pPr lvl="2">
              <a:lnSpc>
                <a:spcPct val="100000"/>
              </a:lnSpc>
              <a:spcBef>
                <a:spcPct val="0"/>
              </a:spcBef>
            </a:pPr>
            <a:r>
              <a:rPr lang="en-US" altLang="zh-CN" sz="1800" b="0" i="0" u="none" strike="noStrike" baseline="0" dirty="0">
                <a:latin typeface="NimbusRomNo9L-Medi"/>
              </a:rPr>
              <a:t>Evaluation Metrics – 3 lines</a:t>
            </a:r>
            <a:endParaRPr lang="en-US" altLang="zh-CN" sz="1800" b="0" i="0" u="none" strike="noStrike" baseline="0" dirty="0">
              <a:latin typeface="NimbusRomNo9L-Medi"/>
              <a:ea typeface="+mj-ea"/>
              <a:cs typeface="+mj-cs"/>
            </a:endParaRPr>
          </a:p>
          <a:p>
            <a:pPr lvl="2">
              <a:lnSpc>
                <a:spcPct val="100000"/>
              </a:lnSpc>
              <a:spcBef>
                <a:spcPct val="0"/>
              </a:spcBef>
            </a:pPr>
            <a:r>
              <a:rPr lang="en-US" altLang="zh-CN" sz="1800" b="0" i="0" u="none" strike="noStrike" baseline="0" dirty="0">
                <a:latin typeface="NimbusRomNo9L-Medi"/>
              </a:rPr>
              <a:t>Implement Details – 0.2</a:t>
            </a:r>
            <a:endParaRPr lang="en-US" altLang="zh-CN" sz="1800" dirty="0">
              <a:latin typeface="NimbusRomNo9L-Medi"/>
              <a:ea typeface="+mj-ea"/>
              <a:cs typeface="+mj-cs"/>
            </a:endParaRPr>
          </a:p>
          <a:p>
            <a:pPr lvl="1">
              <a:lnSpc>
                <a:spcPct val="100000"/>
              </a:lnSpc>
              <a:spcBef>
                <a:spcPct val="0"/>
              </a:spcBef>
            </a:pPr>
            <a:r>
              <a:rPr lang="en-US" altLang="zh-CN" sz="1800" b="0" i="0" u="none" strike="noStrike" baseline="0" dirty="0">
                <a:latin typeface="NimbusRomNo9L-Medi"/>
              </a:rPr>
              <a:t>Comparisons with SOTA Methods - 1</a:t>
            </a:r>
            <a:endParaRPr lang="en-US" altLang="zh-CN" sz="1800" b="0" i="0" u="none" strike="noStrike" baseline="0" dirty="0">
              <a:latin typeface="NimbusRomNo9L-Medi"/>
              <a:ea typeface="+mj-ea"/>
              <a:cs typeface="+mj-cs"/>
            </a:endParaRPr>
          </a:p>
          <a:p>
            <a:pPr lvl="1">
              <a:lnSpc>
                <a:spcPct val="100000"/>
              </a:lnSpc>
              <a:spcBef>
                <a:spcPct val="0"/>
              </a:spcBef>
            </a:pPr>
            <a:r>
              <a:rPr lang="en-US" altLang="zh-CN" sz="1800" b="0" i="0" u="none" strike="noStrike" baseline="0" dirty="0">
                <a:latin typeface="NimbusRomNo9L-Medi"/>
              </a:rPr>
              <a:t>Ablation Study – 1.5</a:t>
            </a:r>
            <a:endParaRPr lang="en-US" altLang="zh-CN" sz="1800" dirty="0">
              <a:latin typeface="NimbusRomNo9L-Medi"/>
              <a:ea typeface="+mj-ea"/>
              <a:cs typeface="+mj-cs"/>
            </a:endParaRPr>
          </a:p>
          <a:p>
            <a:pPr lvl="1">
              <a:lnSpc>
                <a:spcPct val="100000"/>
              </a:lnSpc>
              <a:spcBef>
                <a:spcPct val="0"/>
              </a:spcBef>
            </a:pPr>
            <a:r>
              <a:rPr lang="en-US" altLang="zh-CN" sz="1800" b="0" i="0" u="none" strike="noStrike" baseline="0" dirty="0">
                <a:latin typeface="NimbusRomNo9L-Medi"/>
              </a:rPr>
              <a:t>Visualization Results – 0.5</a:t>
            </a:r>
          </a:p>
          <a:p>
            <a:pPr>
              <a:lnSpc>
                <a:spcPct val="100000"/>
              </a:lnSpc>
              <a:spcBef>
                <a:spcPct val="0"/>
              </a:spcBef>
            </a:pPr>
            <a:r>
              <a:rPr lang="en-US" altLang="zh-CN" sz="2400" dirty="0">
                <a:latin typeface="NimbusRomNo9L-Medi"/>
                <a:ea typeface="+mj-ea"/>
                <a:cs typeface="+mj-cs"/>
              </a:rPr>
              <a:t>Conclusion – 0.3 </a:t>
            </a:r>
          </a:p>
        </p:txBody>
      </p:sp>
      <p:sp>
        <p:nvSpPr>
          <p:cNvPr id="5" name="日期占位符 4">
            <a:extLst>
              <a:ext uri="{FF2B5EF4-FFF2-40B4-BE49-F238E27FC236}">
                <a16:creationId xmlns:a16="http://schemas.microsoft.com/office/drawing/2014/main" id="{712B93A6-8AB3-6D0D-4FD3-D94F83053F83}"/>
              </a:ext>
            </a:extLst>
          </p:cNvPr>
          <p:cNvSpPr>
            <a:spLocks noGrp="1"/>
          </p:cNvSpPr>
          <p:nvPr>
            <p:ph type="dt" sz="half" idx="10"/>
          </p:nvPr>
        </p:nvSpPr>
        <p:spPr/>
        <p:txBody>
          <a:bodyPr/>
          <a:lstStyle/>
          <a:p>
            <a:fld id="{5CCC982C-C85D-4FDB-9E5A-8333A69BCC27}" type="datetime1">
              <a:rPr lang="zh-CN" altLang="en-US" smtClean="0"/>
              <a:t>2023/10/27</a:t>
            </a:fld>
            <a:endParaRPr lang="zh-CN" altLang="en-US"/>
          </a:p>
        </p:txBody>
      </p:sp>
      <p:sp>
        <p:nvSpPr>
          <p:cNvPr id="6" name="页脚占位符 5">
            <a:extLst>
              <a:ext uri="{FF2B5EF4-FFF2-40B4-BE49-F238E27FC236}">
                <a16:creationId xmlns:a16="http://schemas.microsoft.com/office/drawing/2014/main" id="{825F9E6D-1A06-5CC6-6855-C8E02AEE50D5}"/>
              </a:ext>
            </a:extLst>
          </p:cNvPr>
          <p:cNvSpPr>
            <a:spLocks noGrp="1"/>
          </p:cNvSpPr>
          <p:nvPr>
            <p:ph type="ftr" sz="quarter" idx="11"/>
          </p:nvPr>
        </p:nvSpPr>
        <p:spPr/>
        <p:txBody>
          <a:bodyPr/>
          <a:lstStyle/>
          <a:p>
            <a:r>
              <a:rPr lang="en-US" altLang="zh-CN"/>
              <a:t>lqy</a:t>
            </a:r>
            <a:endParaRPr lang="zh-CN" altLang="en-US"/>
          </a:p>
        </p:txBody>
      </p:sp>
      <p:sp>
        <p:nvSpPr>
          <p:cNvPr id="7" name="灯片编号占位符 6">
            <a:extLst>
              <a:ext uri="{FF2B5EF4-FFF2-40B4-BE49-F238E27FC236}">
                <a16:creationId xmlns:a16="http://schemas.microsoft.com/office/drawing/2014/main" id="{B5DD36CD-994D-B0B5-609D-1D51CDED99AD}"/>
              </a:ext>
            </a:extLst>
          </p:cNvPr>
          <p:cNvSpPr>
            <a:spLocks noGrp="1"/>
          </p:cNvSpPr>
          <p:nvPr>
            <p:ph type="sldNum" sz="quarter" idx="12"/>
          </p:nvPr>
        </p:nvSpPr>
        <p:spPr/>
        <p:txBody>
          <a:bodyPr/>
          <a:lstStyle/>
          <a:p>
            <a:fld id="{52108E69-35C3-4395-AB4C-CBC2CBC07E89}" type="slidenum">
              <a:rPr lang="zh-CN" altLang="en-US" smtClean="0"/>
              <a:t>27</a:t>
            </a:fld>
            <a:endParaRPr lang="zh-CN" altLang="en-US"/>
          </a:p>
        </p:txBody>
      </p:sp>
    </p:spTree>
    <p:extLst>
      <p:ext uri="{BB962C8B-B14F-4D97-AF65-F5344CB8AC3E}">
        <p14:creationId xmlns:p14="http://schemas.microsoft.com/office/powerpoint/2010/main" val="1609366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3A129C-144D-DEB1-758F-60B0CFFFEBE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9CB1ED7-F089-59DE-8B74-3C176AEE482D}"/>
              </a:ext>
            </a:extLst>
          </p:cNvPr>
          <p:cNvSpPr>
            <a:spLocks noGrp="1"/>
          </p:cNvSpPr>
          <p:nvPr>
            <p:ph idx="1"/>
          </p:nvPr>
        </p:nvSpPr>
        <p:spPr/>
        <p:txBody>
          <a:bodyPr>
            <a:normAutofit/>
          </a:bodyPr>
          <a:lstStyle/>
          <a:p>
            <a:pPr marL="0" indent="0">
              <a:buNone/>
            </a:pPr>
            <a:r>
              <a:rPr lang="en-US" altLang="zh-CN" sz="4400" dirty="0"/>
              <a:t>THANKS</a:t>
            </a:r>
            <a:endParaRPr lang="zh-CN" altLang="en-US" sz="4400" dirty="0"/>
          </a:p>
        </p:txBody>
      </p:sp>
      <p:sp>
        <p:nvSpPr>
          <p:cNvPr id="4" name="日期占位符 3">
            <a:extLst>
              <a:ext uri="{FF2B5EF4-FFF2-40B4-BE49-F238E27FC236}">
                <a16:creationId xmlns:a16="http://schemas.microsoft.com/office/drawing/2014/main" id="{3B6C928F-0F3E-1320-16F9-ACDBAA37388D}"/>
              </a:ext>
            </a:extLst>
          </p:cNvPr>
          <p:cNvSpPr>
            <a:spLocks noGrp="1"/>
          </p:cNvSpPr>
          <p:nvPr>
            <p:ph type="dt" sz="half" idx="10"/>
          </p:nvPr>
        </p:nvSpPr>
        <p:spPr/>
        <p:txBody>
          <a:bodyPr/>
          <a:lstStyle/>
          <a:p>
            <a:fld id="{8E932608-8EB3-47D2-A62F-0F2B30F5F626}"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BE0CAAF9-B2A0-720B-ADFE-927B4F2548E9}"/>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6EC917B7-EEF7-678C-91E1-1098C3D4C867}"/>
              </a:ext>
            </a:extLst>
          </p:cNvPr>
          <p:cNvSpPr>
            <a:spLocks noGrp="1"/>
          </p:cNvSpPr>
          <p:nvPr>
            <p:ph type="sldNum" sz="quarter" idx="12"/>
          </p:nvPr>
        </p:nvSpPr>
        <p:spPr/>
        <p:txBody>
          <a:bodyPr/>
          <a:lstStyle/>
          <a:p>
            <a:fld id="{52108E69-35C3-4395-AB4C-CBC2CBC07E89}" type="slidenum">
              <a:rPr lang="zh-CN" altLang="en-US" smtClean="0"/>
              <a:t>28</a:t>
            </a:fld>
            <a:endParaRPr lang="zh-CN" altLang="en-US"/>
          </a:p>
        </p:txBody>
      </p:sp>
    </p:spTree>
    <p:extLst>
      <p:ext uri="{BB962C8B-B14F-4D97-AF65-F5344CB8AC3E}">
        <p14:creationId xmlns:p14="http://schemas.microsoft.com/office/powerpoint/2010/main" val="744459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D8FE1E-CE56-C49F-2058-6071EF5CE26D}"/>
              </a:ext>
            </a:extLst>
          </p:cNvPr>
          <p:cNvSpPr>
            <a:spLocks noGrp="1"/>
          </p:cNvSpPr>
          <p:nvPr>
            <p:ph idx="1"/>
          </p:nvPr>
        </p:nvSpPr>
        <p:spPr>
          <a:xfrm>
            <a:off x="345831" y="689908"/>
            <a:ext cx="8587154" cy="5486444"/>
          </a:xfrm>
        </p:spPr>
        <p:txBody>
          <a:bodyPr>
            <a:normAutofit/>
          </a:bodyPr>
          <a:lstStyle/>
          <a:p>
            <a:pPr marL="0" indent="0" algn="l">
              <a:lnSpc>
                <a:spcPct val="120000"/>
              </a:lnSpc>
              <a:buNone/>
            </a:pPr>
            <a:r>
              <a:rPr lang="en-US" altLang="zh-CN" sz="1800" dirty="0">
                <a:latin typeface="Times New Roman" panose="02020603050405020304" pitchFamily="18" charset="0"/>
                <a:cs typeface="Times New Roman" panose="02020603050405020304" pitchFamily="18" charset="0"/>
              </a:rPr>
              <a:t>Weakly-supervised temporal action localization (WTAL) is a practical yet challenging task. </a:t>
            </a:r>
            <a:r>
              <a:rPr lang="en-US" altLang="zh-CN" sz="1800" dirty="0">
                <a:solidFill>
                  <a:schemeClr val="bg2"/>
                </a:solidFill>
                <a:latin typeface="Times New Roman" panose="02020603050405020304" pitchFamily="18" charset="0"/>
                <a:cs typeface="Times New Roman" panose="02020603050405020304" pitchFamily="18" charset="0"/>
              </a:rPr>
              <a:t>Due to large-scale datasets, most existing methods use a network pretrained in other datasets to extract features, which are not suitable enough for WTAL. To address this problem, researchers design several modules for feature enhancement, which improve the performance of the localization module, especially modeling the temporal relationship between snippets. However, all of them omit that ambiguous snippets deliver contradictory information, which would reduce the discriminability of linked snippets. Considering this phenomenon, we propose Discriminability-Driven Graph Network (DDG-Net), which explicitly models ambiguous snippets and discriminative snippets with well-designed connections, preventing the transmission of ambiguous information and enhancing the discriminability of snippet-level representations. Additionally, we propose feature consistency loss to prevent the assimilation of features and drive the graph convolution network to generate more discriminative representations. Extensive experiments on THUMOS14 and ActivityNet1.2 benchmarks demonstrate the effectiveness of DDG-Net, establishing new state-of-the-art results on both datasets. Source code is available at https://github.com/XiaojunTang22/ICCV2023-DDGNet.</a:t>
            </a:r>
            <a:endParaRPr lang="zh-CN" altLang="en-US" sz="1800" dirty="0">
              <a:solidFill>
                <a:schemeClr val="bg2"/>
              </a:solidFill>
              <a:latin typeface="Times New Roman" panose="02020603050405020304" pitchFamily="18" charset="0"/>
              <a:cs typeface="Times New Roman" panose="02020603050405020304" pitchFamily="18" charset="0"/>
            </a:endParaRPr>
          </a:p>
        </p:txBody>
      </p:sp>
      <p:sp>
        <p:nvSpPr>
          <p:cNvPr id="4" name="内容占位符 2">
            <a:extLst>
              <a:ext uri="{FF2B5EF4-FFF2-40B4-BE49-F238E27FC236}">
                <a16:creationId xmlns:a16="http://schemas.microsoft.com/office/drawing/2014/main" id="{5A954D5E-2443-3C27-5D81-D2B76007FC00}"/>
              </a:ext>
            </a:extLst>
          </p:cNvPr>
          <p:cNvSpPr txBox="1">
            <a:spLocks/>
          </p:cNvSpPr>
          <p:nvPr/>
        </p:nvSpPr>
        <p:spPr>
          <a:xfrm>
            <a:off x="8932984" y="800000"/>
            <a:ext cx="3259015" cy="52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latin typeface="NimbusRomNo9L-Regu"/>
              </a:rPr>
              <a:t>WTAL</a:t>
            </a:r>
          </a:p>
          <a:p>
            <a:pPr marL="0" indent="0">
              <a:buNone/>
            </a:pPr>
            <a:endParaRPr lang="en-US" altLang="zh-CN" sz="1800" dirty="0">
              <a:latin typeface="NimbusRomNo9L-Regu"/>
            </a:endParaRPr>
          </a:p>
          <a:p>
            <a:endParaRPr lang="en-US" altLang="zh-CN" sz="1800" dirty="0">
              <a:latin typeface="NimbusRomNo9L-Regu"/>
            </a:endParaRPr>
          </a:p>
        </p:txBody>
      </p:sp>
      <p:sp>
        <p:nvSpPr>
          <p:cNvPr id="5" name="日期占位符 4">
            <a:extLst>
              <a:ext uri="{FF2B5EF4-FFF2-40B4-BE49-F238E27FC236}">
                <a16:creationId xmlns:a16="http://schemas.microsoft.com/office/drawing/2014/main" id="{B506BAF6-29BD-8D04-15E2-D103558CD122}"/>
              </a:ext>
            </a:extLst>
          </p:cNvPr>
          <p:cNvSpPr>
            <a:spLocks noGrp="1"/>
          </p:cNvSpPr>
          <p:nvPr>
            <p:ph type="dt" sz="half" idx="10"/>
          </p:nvPr>
        </p:nvSpPr>
        <p:spPr/>
        <p:txBody>
          <a:bodyPr/>
          <a:lstStyle/>
          <a:p>
            <a:fld id="{406CE5F7-A797-4ACA-8E8F-F356EF9082F7}" type="datetime1">
              <a:rPr lang="zh-CN" altLang="en-US" smtClean="0"/>
              <a:t>2023/10/27</a:t>
            </a:fld>
            <a:endParaRPr lang="zh-CN" altLang="en-US"/>
          </a:p>
        </p:txBody>
      </p:sp>
      <p:sp>
        <p:nvSpPr>
          <p:cNvPr id="6" name="页脚占位符 5">
            <a:extLst>
              <a:ext uri="{FF2B5EF4-FFF2-40B4-BE49-F238E27FC236}">
                <a16:creationId xmlns:a16="http://schemas.microsoft.com/office/drawing/2014/main" id="{359EAE5D-99EE-B3AF-2B10-6D3B01B388C3}"/>
              </a:ext>
            </a:extLst>
          </p:cNvPr>
          <p:cNvSpPr>
            <a:spLocks noGrp="1"/>
          </p:cNvSpPr>
          <p:nvPr>
            <p:ph type="ftr" sz="quarter" idx="11"/>
          </p:nvPr>
        </p:nvSpPr>
        <p:spPr/>
        <p:txBody>
          <a:bodyPr/>
          <a:lstStyle/>
          <a:p>
            <a:r>
              <a:rPr lang="en-US" altLang="zh-CN"/>
              <a:t>lqy</a:t>
            </a:r>
            <a:endParaRPr lang="zh-CN" altLang="en-US"/>
          </a:p>
        </p:txBody>
      </p:sp>
      <p:sp>
        <p:nvSpPr>
          <p:cNvPr id="7" name="灯片编号占位符 6">
            <a:extLst>
              <a:ext uri="{FF2B5EF4-FFF2-40B4-BE49-F238E27FC236}">
                <a16:creationId xmlns:a16="http://schemas.microsoft.com/office/drawing/2014/main" id="{1D15A451-72AE-5A72-D410-3EBB730C38AF}"/>
              </a:ext>
            </a:extLst>
          </p:cNvPr>
          <p:cNvSpPr>
            <a:spLocks noGrp="1"/>
          </p:cNvSpPr>
          <p:nvPr>
            <p:ph type="sldNum" sz="quarter" idx="12"/>
          </p:nvPr>
        </p:nvSpPr>
        <p:spPr/>
        <p:txBody>
          <a:bodyPr/>
          <a:lstStyle/>
          <a:p>
            <a:fld id="{52108E69-35C3-4395-AB4C-CBC2CBC07E89}" type="slidenum">
              <a:rPr lang="zh-CN" altLang="en-US" smtClean="0"/>
              <a:t>29</a:t>
            </a:fld>
            <a:endParaRPr lang="zh-CN" altLang="en-US"/>
          </a:p>
        </p:txBody>
      </p:sp>
    </p:spTree>
    <p:extLst>
      <p:ext uri="{BB962C8B-B14F-4D97-AF65-F5344CB8AC3E}">
        <p14:creationId xmlns:p14="http://schemas.microsoft.com/office/powerpoint/2010/main" val="251283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0A1967-6BB5-3500-A2A1-2C9115F2579D}"/>
              </a:ext>
            </a:extLst>
          </p:cNvPr>
          <p:cNvSpPr>
            <a:spLocks noGrp="1"/>
          </p:cNvSpPr>
          <p:nvPr>
            <p:ph type="title"/>
          </p:nvPr>
        </p:nvSpPr>
        <p:spPr/>
        <p:txBody>
          <a:bodyPr/>
          <a:lstStyle/>
          <a:p>
            <a:r>
              <a:rPr lang="en-US" altLang="zh-CN" dirty="0">
                <a:latin typeface="NimbusRomNo9L-Medi"/>
              </a:rPr>
              <a:t>Introduction</a:t>
            </a:r>
            <a:endParaRPr lang="zh-CN" altLang="en-US" dirty="0">
              <a:latin typeface="NimbusRomNo9L-Medi"/>
            </a:endParaRPr>
          </a:p>
        </p:txBody>
      </p:sp>
      <p:sp>
        <p:nvSpPr>
          <p:cNvPr id="3" name="内容占位符 2">
            <a:extLst>
              <a:ext uri="{FF2B5EF4-FFF2-40B4-BE49-F238E27FC236}">
                <a16:creationId xmlns:a16="http://schemas.microsoft.com/office/drawing/2014/main" id="{F2B4EB6F-1444-31A5-0D3F-CFA5B5A8CC4A}"/>
              </a:ext>
            </a:extLst>
          </p:cNvPr>
          <p:cNvSpPr>
            <a:spLocks noGrp="1"/>
          </p:cNvSpPr>
          <p:nvPr>
            <p:ph idx="1"/>
          </p:nvPr>
        </p:nvSpPr>
        <p:spPr>
          <a:xfrm>
            <a:off x="5699050" y="1825625"/>
            <a:ext cx="5654749" cy="4351338"/>
          </a:xfrm>
        </p:spPr>
        <p:txBody>
          <a:bodyPr>
            <a:normAutofit/>
          </a:bodyPr>
          <a:lstStyle/>
          <a:p>
            <a:r>
              <a:rPr lang="en-US" altLang="zh-CN" sz="2400" b="0" i="0" u="none" strike="noStrike" baseline="0" dirty="0">
                <a:latin typeface="NimbusRomNo9L-Regu"/>
              </a:rPr>
              <a:t>Discriminability-Driven Graph Network (DDG-Net)</a:t>
            </a:r>
          </a:p>
        </p:txBody>
      </p:sp>
      <p:sp>
        <p:nvSpPr>
          <p:cNvPr id="4" name="日期占位符 3">
            <a:extLst>
              <a:ext uri="{FF2B5EF4-FFF2-40B4-BE49-F238E27FC236}">
                <a16:creationId xmlns:a16="http://schemas.microsoft.com/office/drawing/2014/main" id="{1D3D95B7-F67E-81C3-5B81-EE1A59817613}"/>
              </a:ext>
            </a:extLst>
          </p:cNvPr>
          <p:cNvSpPr>
            <a:spLocks noGrp="1"/>
          </p:cNvSpPr>
          <p:nvPr>
            <p:ph type="dt" sz="half" idx="10"/>
          </p:nvPr>
        </p:nvSpPr>
        <p:spPr/>
        <p:txBody>
          <a:bodyPr/>
          <a:lstStyle/>
          <a:p>
            <a:fld id="{A2B860FA-A935-404B-8354-606133A2817F}"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1DCD8309-35C5-023D-9FB7-9A27C7C9CEB6}"/>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F874F72F-FF7E-D7FD-CB38-374F42E19806}"/>
              </a:ext>
            </a:extLst>
          </p:cNvPr>
          <p:cNvSpPr>
            <a:spLocks noGrp="1"/>
          </p:cNvSpPr>
          <p:nvPr>
            <p:ph type="sldNum" sz="quarter" idx="12"/>
          </p:nvPr>
        </p:nvSpPr>
        <p:spPr/>
        <p:txBody>
          <a:bodyPr/>
          <a:lstStyle/>
          <a:p>
            <a:fld id="{52108E69-35C3-4395-AB4C-CBC2CBC07E89}" type="slidenum">
              <a:rPr lang="zh-CN" altLang="en-US" smtClean="0"/>
              <a:t>3</a:t>
            </a:fld>
            <a:endParaRPr lang="zh-CN" altLang="en-US"/>
          </a:p>
        </p:txBody>
      </p:sp>
      <p:pic>
        <p:nvPicPr>
          <p:cNvPr id="8" name="图片 7">
            <a:extLst>
              <a:ext uri="{FF2B5EF4-FFF2-40B4-BE49-F238E27FC236}">
                <a16:creationId xmlns:a16="http://schemas.microsoft.com/office/drawing/2014/main" id="{7968249F-D6B0-41DE-69E1-8F7A12B384FF}"/>
              </a:ext>
            </a:extLst>
          </p:cNvPr>
          <p:cNvPicPr>
            <a:picLocks noChangeAspect="1"/>
          </p:cNvPicPr>
          <p:nvPr/>
        </p:nvPicPr>
        <p:blipFill rotWithShape="1">
          <a:blip r:embed="rId2"/>
          <a:srcRect b="41268"/>
          <a:stretch/>
        </p:blipFill>
        <p:spPr>
          <a:xfrm>
            <a:off x="838200" y="1507401"/>
            <a:ext cx="4514127" cy="2681828"/>
          </a:xfrm>
          <a:prstGeom prst="rect">
            <a:avLst/>
          </a:prstGeom>
        </p:spPr>
      </p:pic>
    </p:spTree>
    <p:extLst>
      <p:ext uri="{BB962C8B-B14F-4D97-AF65-F5344CB8AC3E}">
        <p14:creationId xmlns:p14="http://schemas.microsoft.com/office/powerpoint/2010/main" val="527963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D8FE1E-CE56-C49F-2058-6071EF5CE26D}"/>
              </a:ext>
            </a:extLst>
          </p:cNvPr>
          <p:cNvSpPr>
            <a:spLocks noGrp="1"/>
          </p:cNvSpPr>
          <p:nvPr>
            <p:ph idx="1"/>
          </p:nvPr>
        </p:nvSpPr>
        <p:spPr>
          <a:xfrm>
            <a:off x="345831" y="689908"/>
            <a:ext cx="8587154" cy="5486444"/>
          </a:xfrm>
        </p:spPr>
        <p:txBody>
          <a:bodyPr>
            <a:normAutofit/>
          </a:bodyPr>
          <a:lstStyle/>
          <a:p>
            <a:pPr marL="0" indent="0" algn="l">
              <a:lnSpc>
                <a:spcPct val="120000"/>
              </a:lnSpc>
              <a:buNone/>
            </a:pPr>
            <a:r>
              <a:rPr lang="en-US" altLang="zh-CN" sz="1800" dirty="0">
                <a:solidFill>
                  <a:schemeClr val="bg2"/>
                </a:solidFill>
                <a:latin typeface="Times New Roman" panose="02020603050405020304" pitchFamily="18" charset="0"/>
                <a:cs typeface="Times New Roman" panose="02020603050405020304" pitchFamily="18" charset="0"/>
              </a:rPr>
              <a:t>Weakly-supervised temporal action localization (WTAL) is a practical yet challenging task. </a:t>
            </a:r>
            <a:r>
              <a:rPr lang="en-US" altLang="zh-CN" sz="1800" dirty="0">
                <a:latin typeface="Times New Roman" panose="02020603050405020304" pitchFamily="18" charset="0"/>
                <a:cs typeface="Times New Roman" panose="02020603050405020304" pitchFamily="18" charset="0"/>
              </a:rPr>
              <a:t>Due to large-scale datasets, most existing methods use a network pretrained in other datasets to extract features, which are not suitable enough for WTAL. </a:t>
            </a:r>
            <a:r>
              <a:rPr lang="en-US" altLang="zh-CN" sz="1800" dirty="0">
                <a:solidFill>
                  <a:schemeClr val="bg2"/>
                </a:solidFill>
                <a:latin typeface="Times New Roman" panose="02020603050405020304" pitchFamily="18" charset="0"/>
                <a:cs typeface="Times New Roman" panose="02020603050405020304" pitchFamily="18" charset="0"/>
              </a:rPr>
              <a:t>To address this problem, researchers design several modules for feature enhancement, which improve the performance of the localization module, especially modeling the temporal relationship between snippets. However, all of them omit that ambiguous snippets deliver contradictory information, which would reduce the discriminability of linked snippets. Considering this phenomenon, we propose Discriminability-Driven Graph Network (DDG-Net), which explicitly models ambiguous snippets and discriminative snippets with well-designed connections, preventing the transmission of ambiguous information and enhancing the discriminability of snippet-level representations. Additionally, we propose feature consistency loss to prevent the assimilation of features and drive the graph convolution network to generate more discriminative representations. Extensive experiments on THUMOS14 and ActivityNet1.2 benchmarks demonstrate the effectiveness of DDG-Net, establishing new state-of-the-art results on both datasets. Source code is available at https://github.com/XiaojunTang22/ICCV2023-DDGNet.</a:t>
            </a:r>
            <a:endParaRPr lang="zh-CN" altLang="en-US" sz="1800" dirty="0">
              <a:solidFill>
                <a:schemeClr val="bg2"/>
              </a:solidFill>
              <a:latin typeface="Times New Roman" panose="02020603050405020304" pitchFamily="18" charset="0"/>
              <a:cs typeface="Times New Roman" panose="02020603050405020304" pitchFamily="18" charset="0"/>
            </a:endParaRPr>
          </a:p>
        </p:txBody>
      </p:sp>
      <p:sp>
        <p:nvSpPr>
          <p:cNvPr id="4" name="内容占位符 2">
            <a:extLst>
              <a:ext uri="{FF2B5EF4-FFF2-40B4-BE49-F238E27FC236}">
                <a16:creationId xmlns:a16="http://schemas.microsoft.com/office/drawing/2014/main" id="{5A954D5E-2443-3C27-5D81-D2B76007FC00}"/>
              </a:ext>
            </a:extLst>
          </p:cNvPr>
          <p:cNvSpPr txBox="1">
            <a:spLocks/>
          </p:cNvSpPr>
          <p:nvPr/>
        </p:nvSpPr>
        <p:spPr>
          <a:xfrm>
            <a:off x="8932984" y="800000"/>
            <a:ext cx="3259015" cy="52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latin typeface="NimbusRomNo9L-Regu"/>
              </a:rPr>
              <a:t>WTAL</a:t>
            </a:r>
          </a:p>
          <a:p>
            <a:r>
              <a:rPr lang="en-US" altLang="zh-CN" sz="1800" dirty="0">
                <a:latin typeface="NimbusRomNo9L-Regu"/>
              </a:rPr>
              <a:t>Problem</a:t>
            </a:r>
          </a:p>
          <a:p>
            <a:pPr marL="0" indent="0">
              <a:buNone/>
            </a:pPr>
            <a:endParaRPr lang="en-US" altLang="zh-CN" sz="1800" dirty="0">
              <a:latin typeface="NimbusRomNo9L-Regu"/>
            </a:endParaRPr>
          </a:p>
          <a:p>
            <a:endParaRPr lang="en-US" altLang="zh-CN" sz="1800" dirty="0">
              <a:latin typeface="NimbusRomNo9L-Regu"/>
            </a:endParaRPr>
          </a:p>
        </p:txBody>
      </p:sp>
      <p:sp>
        <p:nvSpPr>
          <p:cNvPr id="5" name="日期占位符 4">
            <a:extLst>
              <a:ext uri="{FF2B5EF4-FFF2-40B4-BE49-F238E27FC236}">
                <a16:creationId xmlns:a16="http://schemas.microsoft.com/office/drawing/2014/main" id="{B506BAF6-29BD-8D04-15E2-D103558CD122}"/>
              </a:ext>
            </a:extLst>
          </p:cNvPr>
          <p:cNvSpPr>
            <a:spLocks noGrp="1"/>
          </p:cNvSpPr>
          <p:nvPr>
            <p:ph type="dt" sz="half" idx="10"/>
          </p:nvPr>
        </p:nvSpPr>
        <p:spPr/>
        <p:txBody>
          <a:bodyPr/>
          <a:lstStyle/>
          <a:p>
            <a:fld id="{406CE5F7-A797-4ACA-8E8F-F356EF9082F7}" type="datetime1">
              <a:rPr lang="zh-CN" altLang="en-US" smtClean="0"/>
              <a:t>2023/10/27</a:t>
            </a:fld>
            <a:endParaRPr lang="zh-CN" altLang="en-US"/>
          </a:p>
        </p:txBody>
      </p:sp>
      <p:sp>
        <p:nvSpPr>
          <p:cNvPr id="6" name="页脚占位符 5">
            <a:extLst>
              <a:ext uri="{FF2B5EF4-FFF2-40B4-BE49-F238E27FC236}">
                <a16:creationId xmlns:a16="http://schemas.microsoft.com/office/drawing/2014/main" id="{359EAE5D-99EE-B3AF-2B10-6D3B01B388C3}"/>
              </a:ext>
            </a:extLst>
          </p:cNvPr>
          <p:cNvSpPr>
            <a:spLocks noGrp="1"/>
          </p:cNvSpPr>
          <p:nvPr>
            <p:ph type="ftr" sz="quarter" idx="11"/>
          </p:nvPr>
        </p:nvSpPr>
        <p:spPr/>
        <p:txBody>
          <a:bodyPr/>
          <a:lstStyle/>
          <a:p>
            <a:r>
              <a:rPr lang="en-US" altLang="zh-CN"/>
              <a:t>lqy</a:t>
            </a:r>
            <a:endParaRPr lang="zh-CN" altLang="en-US"/>
          </a:p>
        </p:txBody>
      </p:sp>
      <p:sp>
        <p:nvSpPr>
          <p:cNvPr id="7" name="灯片编号占位符 6">
            <a:extLst>
              <a:ext uri="{FF2B5EF4-FFF2-40B4-BE49-F238E27FC236}">
                <a16:creationId xmlns:a16="http://schemas.microsoft.com/office/drawing/2014/main" id="{1D15A451-72AE-5A72-D410-3EBB730C38AF}"/>
              </a:ext>
            </a:extLst>
          </p:cNvPr>
          <p:cNvSpPr>
            <a:spLocks noGrp="1"/>
          </p:cNvSpPr>
          <p:nvPr>
            <p:ph type="sldNum" sz="quarter" idx="12"/>
          </p:nvPr>
        </p:nvSpPr>
        <p:spPr/>
        <p:txBody>
          <a:bodyPr/>
          <a:lstStyle/>
          <a:p>
            <a:fld id="{52108E69-35C3-4395-AB4C-CBC2CBC07E89}" type="slidenum">
              <a:rPr lang="zh-CN" altLang="en-US" smtClean="0"/>
              <a:t>30</a:t>
            </a:fld>
            <a:endParaRPr lang="zh-CN" altLang="en-US"/>
          </a:p>
        </p:txBody>
      </p:sp>
    </p:spTree>
    <p:extLst>
      <p:ext uri="{BB962C8B-B14F-4D97-AF65-F5344CB8AC3E}">
        <p14:creationId xmlns:p14="http://schemas.microsoft.com/office/powerpoint/2010/main" val="827863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D8FE1E-CE56-C49F-2058-6071EF5CE26D}"/>
              </a:ext>
            </a:extLst>
          </p:cNvPr>
          <p:cNvSpPr>
            <a:spLocks noGrp="1"/>
          </p:cNvSpPr>
          <p:nvPr>
            <p:ph idx="1"/>
          </p:nvPr>
        </p:nvSpPr>
        <p:spPr>
          <a:xfrm>
            <a:off x="345831" y="689908"/>
            <a:ext cx="8587154" cy="5486444"/>
          </a:xfrm>
        </p:spPr>
        <p:txBody>
          <a:bodyPr>
            <a:normAutofit/>
          </a:bodyPr>
          <a:lstStyle/>
          <a:p>
            <a:pPr marL="0" indent="0" algn="l">
              <a:lnSpc>
                <a:spcPct val="120000"/>
              </a:lnSpc>
              <a:buNone/>
            </a:pPr>
            <a:r>
              <a:rPr lang="en-US" altLang="zh-CN" sz="1800" dirty="0">
                <a:solidFill>
                  <a:schemeClr val="bg2"/>
                </a:solidFill>
                <a:latin typeface="Times New Roman" panose="02020603050405020304" pitchFamily="18" charset="0"/>
                <a:cs typeface="Times New Roman" panose="02020603050405020304" pitchFamily="18" charset="0"/>
              </a:rPr>
              <a:t>Weakly-supervised temporal action localization (WTAL) is a practical yet challenging task. Due to large-scale datasets, most existing methods use a network pretrained in other datasets to extract features, which are not suitable enough for WTAL. </a:t>
            </a:r>
            <a:r>
              <a:rPr lang="en-US" altLang="zh-CN" sz="1800" dirty="0">
                <a:latin typeface="Times New Roman" panose="02020603050405020304" pitchFamily="18" charset="0"/>
                <a:cs typeface="Times New Roman" panose="02020603050405020304" pitchFamily="18" charset="0"/>
              </a:rPr>
              <a:t>To address this problem, researchers design several modules for feature enhancement, which improve the performance of the localization module, especially modeling the temporal relationship between snippets. </a:t>
            </a:r>
            <a:r>
              <a:rPr lang="en-US" altLang="zh-CN" sz="1800" dirty="0">
                <a:solidFill>
                  <a:schemeClr val="bg2"/>
                </a:solidFill>
                <a:latin typeface="Times New Roman" panose="02020603050405020304" pitchFamily="18" charset="0"/>
                <a:cs typeface="Times New Roman" panose="02020603050405020304" pitchFamily="18" charset="0"/>
              </a:rPr>
              <a:t>However, all of them omit that ambiguous snippets deliver contradictory information, which would reduce the discriminability of linked snippets. Considering this phenomenon, we propose Discriminability-Driven Graph Network (DDG-Net), which explicitly models ambiguous snippets and discriminative snippets with well-designed connections, preventing the transmission of ambiguous information and enhancing the discriminability of snippet-level representations. Additionally, we propose feature consistency loss to prevent the assimilation of features and drive the graph convolution network to generate more discriminative representations. Extensive experiments on THUMOS14 and ActivityNet1.2 benchmarks demonstrate the effectiveness of DDG-Net, establishing new state-of-the-art results on both datasets. Source code is available at https://github.com/XiaojunTang22/ICCV2023-DDGNet.</a:t>
            </a:r>
            <a:endParaRPr lang="zh-CN" altLang="en-US" sz="1800" dirty="0">
              <a:solidFill>
                <a:schemeClr val="bg2"/>
              </a:solidFill>
              <a:latin typeface="Times New Roman" panose="02020603050405020304" pitchFamily="18" charset="0"/>
              <a:cs typeface="Times New Roman" panose="02020603050405020304" pitchFamily="18" charset="0"/>
            </a:endParaRPr>
          </a:p>
        </p:txBody>
      </p:sp>
      <p:sp>
        <p:nvSpPr>
          <p:cNvPr id="4" name="内容占位符 2">
            <a:extLst>
              <a:ext uri="{FF2B5EF4-FFF2-40B4-BE49-F238E27FC236}">
                <a16:creationId xmlns:a16="http://schemas.microsoft.com/office/drawing/2014/main" id="{5A954D5E-2443-3C27-5D81-D2B76007FC00}"/>
              </a:ext>
            </a:extLst>
          </p:cNvPr>
          <p:cNvSpPr txBox="1">
            <a:spLocks/>
          </p:cNvSpPr>
          <p:nvPr/>
        </p:nvSpPr>
        <p:spPr>
          <a:xfrm>
            <a:off x="8932984" y="800000"/>
            <a:ext cx="3259015" cy="52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latin typeface="NimbusRomNo9L-Regu"/>
              </a:rPr>
              <a:t>WTAL</a:t>
            </a:r>
          </a:p>
          <a:p>
            <a:r>
              <a:rPr lang="en-US" altLang="zh-CN" sz="1800" dirty="0">
                <a:latin typeface="NimbusRomNo9L-Regu"/>
              </a:rPr>
              <a:t>Problem</a:t>
            </a:r>
          </a:p>
          <a:p>
            <a:r>
              <a:rPr lang="en-US" altLang="zh-CN" sz="1800" dirty="0">
                <a:latin typeface="NimbusRomNo9L-Regu"/>
              </a:rPr>
              <a:t>Related </a:t>
            </a:r>
            <a:r>
              <a:rPr lang="en-US" altLang="zh-CN" sz="1800" dirty="0" err="1">
                <a:latin typeface="NimbusRomNo9L-Regu"/>
              </a:rPr>
              <a:t>Wrok</a:t>
            </a:r>
            <a:endParaRPr lang="en-US" altLang="zh-CN" sz="1800" dirty="0">
              <a:latin typeface="NimbusRomNo9L-Regu"/>
            </a:endParaRPr>
          </a:p>
          <a:p>
            <a:endParaRPr lang="en-US" altLang="zh-CN" sz="1800" dirty="0">
              <a:latin typeface="NimbusRomNo9L-Regu"/>
            </a:endParaRPr>
          </a:p>
          <a:p>
            <a:endParaRPr lang="en-US" altLang="zh-CN" sz="1800" dirty="0">
              <a:latin typeface="NimbusRomNo9L-Regu"/>
            </a:endParaRPr>
          </a:p>
          <a:p>
            <a:pPr marL="0" indent="0">
              <a:buNone/>
            </a:pPr>
            <a:endParaRPr lang="en-US" altLang="zh-CN" sz="1800" dirty="0">
              <a:latin typeface="NimbusRomNo9L-Regu"/>
            </a:endParaRPr>
          </a:p>
          <a:p>
            <a:endParaRPr lang="en-US" altLang="zh-CN" sz="1800" dirty="0">
              <a:latin typeface="NimbusRomNo9L-Regu"/>
            </a:endParaRPr>
          </a:p>
        </p:txBody>
      </p:sp>
      <p:sp>
        <p:nvSpPr>
          <p:cNvPr id="5" name="日期占位符 4">
            <a:extLst>
              <a:ext uri="{FF2B5EF4-FFF2-40B4-BE49-F238E27FC236}">
                <a16:creationId xmlns:a16="http://schemas.microsoft.com/office/drawing/2014/main" id="{B506BAF6-29BD-8D04-15E2-D103558CD122}"/>
              </a:ext>
            </a:extLst>
          </p:cNvPr>
          <p:cNvSpPr>
            <a:spLocks noGrp="1"/>
          </p:cNvSpPr>
          <p:nvPr>
            <p:ph type="dt" sz="half" idx="10"/>
          </p:nvPr>
        </p:nvSpPr>
        <p:spPr/>
        <p:txBody>
          <a:bodyPr/>
          <a:lstStyle/>
          <a:p>
            <a:fld id="{406CE5F7-A797-4ACA-8E8F-F356EF9082F7}" type="datetime1">
              <a:rPr lang="zh-CN" altLang="en-US" smtClean="0"/>
              <a:t>2023/10/27</a:t>
            </a:fld>
            <a:endParaRPr lang="zh-CN" altLang="en-US"/>
          </a:p>
        </p:txBody>
      </p:sp>
      <p:sp>
        <p:nvSpPr>
          <p:cNvPr id="6" name="页脚占位符 5">
            <a:extLst>
              <a:ext uri="{FF2B5EF4-FFF2-40B4-BE49-F238E27FC236}">
                <a16:creationId xmlns:a16="http://schemas.microsoft.com/office/drawing/2014/main" id="{359EAE5D-99EE-B3AF-2B10-6D3B01B388C3}"/>
              </a:ext>
            </a:extLst>
          </p:cNvPr>
          <p:cNvSpPr>
            <a:spLocks noGrp="1"/>
          </p:cNvSpPr>
          <p:nvPr>
            <p:ph type="ftr" sz="quarter" idx="11"/>
          </p:nvPr>
        </p:nvSpPr>
        <p:spPr/>
        <p:txBody>
          <a:bodyPr/>
          <a:lstStyle/>
          <a:p>
            <a:r>
              <a:rPr lang="en-US" altLang="zh-CN"/>
              <a:t>lqy</a:t>
            </a:r>
            <a:endParaRPr lang="zh-CN" altLang="en-US"/>
          </a:p>
        </p:txBody>
      </p:sp>
      <p:sp>
        <p:nvSpPr>
          <p:cNvPr id="7" name="灯片编号占位符 6">
            <a:extLst>
              <a:ext uri="{FF2B5EF4-FFF2-40B4-BE49-F238E27FC236}">
                <a16:creationId xmlns:a16="http://schemas.microsoft.com/office/drawing/2014/main" id="{1D15A451-72AE-5A72-D410-3EBB730C38AF}"/>
              </a:ext>
            </a:extLst>
          </p:cNvPr>
          <p:cNvSpPr>
            <a:spLocks noGrp="1"/>
          </p:cNvSpPr>
          <p:nvPr>
            <p:ph type="sldNum" sz="quarter" idx="12"/>
          </p:nvPr>
        </p:nvSpPr>
        <p:spPr/>
        <p:txBody>
          <a:bodyPr/>
          <a:lstStyle/>
          <a:p>
            <a:fld id="{52108E69-35C3-4395-AB4C-CBC2CBC07E89}" type="slidenum">
              <a:rPr lang="zh-CN" altLang="en-US" smtClean="0"/>
              <a:t>31</a:t>
            </a:fld>
            <a:endParaRPr lang="zh-CN" altLang="en-US"/>
          </a:p>
        </p:txBody>
      </p:sp>
    </p:spTree>
    <p:extLst>
      <p:ext uri="{BB962C8B-B14F-4D97-AF65-F5344CB8AC3E}">
        <p14:creationId xmlns:p14="http://schemas.microsoft.com/office/powerpoint/2010/main" val="2732671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D8FE1E-CE56-C49F-2058-6071EF5CE26D}"/>
              </a:ext>
            </a:extLst>
          </p:cNvPr>
          <p:cNvSpPr>
            <a:spLocks noGrp="1"/>
          </p:cNvSpPr>
          <p:nvPr>
            <p:ph idx="1"/>
          </p:nvPr>
        </p:nvSpPr>
        <p:spPr>
          <a:xfrm>
            <a:off x="345831" y="689908"/>
            <a:ext cx="8587154" cy="5486444"/>
          </a:xfrm>
        </p:spPr>
        <p:txBody>
          <a:bodyPr>
            <a:normAutofit/>
          </a:bodyPr>
          <a:lstStyle/>
          <a:p>
            <a:pPr marL="0" indent="0" algn="l">
              <a:lnSpc>
                <a:spcPct val="120000"/>
              </a:lnSpc>
              <a:buNone/>
            </a:pPr>
            <a:r>
              <a:rPr lang="en-US" altLang="zh-CN" sz="1800" dirty="0">
                <a:solidFill>
                  <a:schemeClr val="bg2"/>
                </a:solidFill>
                <a:latin typeface="Times New Roman" panose="02020603050405020304" pitchFamily="18" charset="0"/>
                <a:cs typeface="Times New Roman" panose="02020603050405020304" pitchFamily="18" charset="0"/>
              </a:rPr>
              <a:t>Weakly-supervised temporal action localization (WTAL) is a practical yet challenging task. Due to large-scale datasets, most existing methods use a network pretrained in other datasets to extract features, which are not suitable enough for WTAL. To address this problem, researchers design several modules for feature enhancement, which improve the performance of the localization module, especially modeling the temporal relationship between snippets. </a:t>
            </a:r>
            <a:r>
              <a:rPr lang="en-US" altLang="zh-CN" sz="1800" dirty="0">
                <a:latin typeface="Times New Roman" panose="02020603050405020304" pitchFamily="18" charset="0"/>
                <a:cs typeface="Times New Roman" panose="02020603050405020304" pitchFamily="18" charset="0"/>
              </a:rPr>
              <a:t>However, all of them omit that ambiguous snippets deliver contradictory information, which would reduce the discriminability of linked snippets. </a:t>
            </a:r>
            <a:r>
              <a:rPr lang="en-US" altLang="zh-CN" sz="1800" dirty="0">
                <a:solidFill>
                  <a:schemeClr val="bg2"/>
                </a:solidFill>
                <a:latin typeface="Times New Roman" panose="02020603050405020304" pitchFamily="18" charset="0"/>
                <a:cs typeface="Times New Roman" panose="02020603050405020304" pitchFamily="18" charset="0"/>
              </a:rPr>
              <a:t>Considering this phenomenon, we propose Discriminability-Driven Graph Network (DDG-Net), which explicitly models ambiguous snippets and discriminative snippets with well-designed connections, preventing the transmission of ambiguous information and enhancing the discriminability of snippet-level representations. Additionally, we propose feature consistency loss to prevent the assimilation of features and drive the graph convolution network to generate more discriminative representations. Extensive experiments on THUMOS14 and ActivityNet1.2 benchmarks demonstrate the effectiveness of DDG-Net, establishing new state-of-the-art results on both datasets. Source code is available at https://github.com/XiaojunTang22/ICCV2023-DDGNet.</a:t>
            </a:r>
            <a:endParaRPr lang="zh-CN" altLang="en-US" sz="1800" dirty="0">
              <a:solidFill>
                <a:schemeClr val="bg2"/>
              </a:solidFill>
              <a:latin typeface="Times New Roman" panose="02020603050405020304" pitchFamily="18" charset="0"/>
              <a:cs typeface="Times New Roman" panose="02020603050405020304" pitchFamily="18" charset="0"/>
            </a:endParaRPr>
          </a:p>
        </p:txBody>
      </p:sp>
      <p:sp>
        <p:nvSpPr>
          <p:cNvPr id="4" name="内容占位符 2">
            <a:extLst>
              <a:ext uri="{FF2B5EF4-FFF2-40B4-BE49-F238E27FC236}">
                <a16:creationId xmlns:a16="http://schemas.microsoft.com/office/drawing/2014/main" id="{5A954D5E-2443-3C27-5D81-D2B76007FC00}"/>
              </a:ext>
            </a:extLst>
          </p:cNvPr>
          <p:cNvSpPr txBox="1">
            <a:spLocks/>
          </p:cNvSpPr>
          <p:nvPr/>
        </p:nvSpPr>
        <p:spPr>
          <a:xfrm>
            <a:off x="8932984" y="800000"/>
            <a:ext cx="3259015" cy="52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latin typeface="NimbusRomNo9L-Regu"/>
              </a:rPr>
              <a:t>WTAL</a:t>
            </a:r>
          </a:p>
          <a:p>
            <a:r>
              <a:rPr lang="en-US" altLang="zh-CN" sz="1800" dirty="0">
                <a:latin typeface="NimbusRomNo9L-Regu"/>
              </a:rPr>
              <a:t>Problem</a:t>
            </a:r>
          </a:p>
          <a:p>
            <a:r>
              <a:rPr lang="en-US" altLang="zh-CN" sz="1800" dirty="0">
                <a:latin typeface="NimbusRomNo9L-Regu"/>
              </a:rPr>
              <a:t>Related </a:t>
            </a:r>
            <a:r>
              <a:rPr lang="en-US" altLang="zh-CN" sz="1800" dirty="0" err="1">
                <a:latin typeface="NimbusRomNo9L-Regu"/>
              </a:rPr>
              <a:t>Wrok</a:t>
            </a:r>
            <a:endParaRPr lang="en-US" altLang="zh-CN" sz="1800" dirty="0">
              <a:latin typeface="NimbusRomNo9L-Regu"/>
            </a:endParaRPr>
          </a:p>
          <a:p>
            <a:endParaRPr lang="en-US" altLang="zh-CN" sz="1800" dirty="0">
              <a:latin typeface="NimbusRomNo9L-Regu"/>
            </a:endParaRPr>
          </a:p>
          <a:p>
            <a:endParaRPr lang="en-US" altLang="zh-CN" sz="1800" dirty="0">
              <a:latin typeface="NimbusRomNo9L-Regu"/>
            </a:endParaRPr>
          </a:p>
          <a:p>
            <a:r>
              <a:rPr lang="en-US" altLang="zh-CN" sz="1800" dirty="0">
                <a:latin typeface="NimbusRomNo9L-Regu"/>
              </a:rPr>
              <a:t>Disadvantages</a:t>
            </a:r>
          </a:p>
          <a:p>
            <a:pPr marL="0" indent="0">
              <a:buNone/>
            </a:pPr>
            <a:endParaRPr lang="en-US" altLang="zh-CN" sz="1800" dirty="0">
              <a:latin typeface="NimbusRomNo9L-Regu"/>
            </a:endParaRPr>
          </a:p>
          <a:p>
            <a:endParaRPr lang="en-US" altLang="zh-CN" sz="1800" dirty="0">
              <a:latin typeface="NimbusRomNo9L-Regu"/>
            </a:endParaRPr>
          </a:p>
        </p:txBody>
      </p:sp>
      <p:sp>
        <p:nvSpPr>
          <p:cNvPr id="5" name="日期占位符 4">
            <a:extLst>
              <a:ext uri="{FF2B5EF4-FFF2-40B4-BE49-F238E27FC236}">
                <a16:creationId xmlns:a16="http://schemas.microsoft.com/office/drawing/2014/main" id="{B506BAF6-29BD-8D04-15E2-D103558CD122}"/>
              </a:ext>
            </a:extLst>
          </p:cNvPr>
          <p:cNvSpPr>
            <a:spLocks noGrp="1"/>
          </p:cNvSpPr>
          <p:nvPr>
            <p:ph type="dt" sz="half" idx="10"/>
          </p:nvPr>
        </p:nvSpPr>
        <p:spPr/>
        <p:txBody>
          <a:bodyPr/>
          <a:lstStyle/>
          <a:p>
            <a:fld id="{406CE5F7-A797-4ACA-8E8F-F356EF9082F7}" type="datetime1">
              <a:rPr lang="zh-CN" altLang="en-US" smtClean="0"/>
              <a:t>2023/10/27</a:t>
            </a:fld>
            <a:endParaRPr lang="zh-CN" altLang="en-US"/>
          </a:p>
        </p:txBody>
      </p:sp>
      <p:sp>
        <p:nvSpPr>
          <p:cNvPr id="6" name="页脚占位符 5">
            <a:extLst>
              <a:ext uri="{FF2B5EF4-FFF2-40B4-BE49-F238E27FC236}">
                <a16:creationId xmlns:a16="http://schemas.microsoft.com/office/drawing/2014/main" id="{359EAE5D-99EE-B3AF-2B10-6D3B01B388C3}"/>
              </a:ext>
            </a:extLst>
          </p:cNvPr>
          <p:cNvSpPr>
            <a:spLocks noGrp="1"/>
          </p:cNvSpPr>
          <p:nvPr>
            <p:ph type="ftr" sz="quarter" idx="11"/>
          </p:nvPr>
        </p:nvSpPr>
        <p:spPr/>
        <p:txBody>
          <a:bodyPr/>
          <a:lstStyle/>
          <a:p>
            <a:r>
              <a:rPr lang="en-US" altLang="zh-CN"/>
              <a:t>lqy</a:t>
            </a:r>
            <a:endParaRPr lang="zh-CN" altLang="en-US"/>
          </a:p>
        </p:txBody>
      </p:sp>
      <p:sp>
        <p:nvSpPr>
          <p:cNvPr id="7" name="灯片编号占位符 6">
            <a:extLst>
              <a:ext uri="{FF2B5EF4-FFF2-40B4-BE49-F238E27FC236}">
                <a16:creationId xmlns:a16="http://schemas.microsoft.com/office/drawing/2014/main" id="{1D15A451-72AE-5A72-D410-3EBB730C38AF}"/>
              </a:ext>
            </a:extLst>
          </p:cNvPr>
          <p:cNvSpPr>
            <a:spLocks noGrp="1"/>
          </p:cNvSpPr>
          <p:nvPr>
            <p:ph type="sldNum" sz="quarter" idx="12"/>
          </p:nvPr>
        </p:nvSpPr>
        <p:spPr/>
        <p:txBody>
          <a:bodyPr/>
          <a:lstStyle/>
          <a:p>
            <a:fld id="{52108E69-35C3-4395-AB4C-CBC2CBC07E89}" type="slidenum">
              <a:rPr lang="zh-CN" altLang="en-US" smtClean="0"/>
              <a:t>32</a:t>
            </a:fld>
            <a:endParaRPr lang="zh-CN" altLang="en-US"/>
          </a:p>
        </p:txBody>
      </p:sp>
    </p:spTree>
    <p:extLst>
      <p:ext uri="{BB962C8B-B14F-4D97-AF65-F5344CB8AC3E}">
        <p14:creationId xmlns:p14="http://schemas.microsoft.com/office/powerpoint/2010/main" val="2240115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D8FE1E-CE56-C49F-2058-6071EF5CE26D}"/>
              </a:ext>
            </a:extLst>
          </p:cNvPr>
          <p:cNvSpPr>
            <a:spLocks noGrp="1"/>
          </p:cNvSpPr>
          <p:nvPr>
            <p:ph idx="1"/>
          </p:nvPr>
        </p:nvSpPr>
        <p:spPr>
          <a:xfrm>
            <a:off x="345831" y="689908"/>
            <a:ext cx="8587154" cy="5486444"/>
          </a:xfrm>
        </p:spPr>
        <p:txBody>
          <a:bodyPr>
            <a:normAutofit/>
          </a:bodyPr>
          <a:lstStyle/>
          <a:p>
            <a:pPr marL="0" indent="0" algn="l">
              <a:lnSpc>
                <a:spcPct val="120000"/>
              </a:lnSpc>
              <a:buNone/>
            </a:pPr>
            <a:r>
              <a:rPr lang="en-US" altLang="zh-CN" sz="1800" dirty="0">
                <a:solidFill>
                  <a:schemeClr val="bg2"/>
                </a:solidFill>
                <a:latin typeface="Times New Roman" panose="02020603050405020304" pitchFamily="18" charset="0"/>
                <a:cs typeface="Times New Roman" panose="02020603050405020304" pitchFamily="18" charset="0"/>
              </a:rPr>
              <a:t>Weakly-supervised temporal action localization (WTAL) is a practical yet challenging task. Due to large-scale datasets, most existing methods use a network pretrained in other datasets to extract features, which are not suitable enough for WTAL. To address this problem, researchers design several modules for feature enhancement, which improve the performance of the localization module, especially modeling the temporal relationship between snippets. However, all of them omit that ambiguous snippets deliver contradictory information, which would reduce the discriminability of linked snippets. </a:t>
            </a:r>
            <a:r>
              <a:rPr lang="en-US" altLang="zh-CN" sz="1800" dirty="0">
                <a:latin typeface="Times New Roman" panose="02020603050405020304" pitchFamily="18" charset="0"/>
                <a:cs typeface="Times New Roman" panose="02020603050405020304" pitchFamily="18" charset="0"/>
              </a:rPr>
              <a:t>Considering this phenomenon, we propose Discriminability-Driven Graph Network (DDG-Net), which explicitly models ambiguous snippets and discriminative snippets with well-designed connections, preventing the transmission of ambiguous information and enhancing the discriminability of snippet-level representations. </a:t>
            </a:r>
            <a:r>
              <a:rPr lang="en-US" altLang="zh-CN" sz="1800" dirty="0">
                <a:solidFill>
                  <a:schemeClr val="bg2"/>
                </a:solidFill>
                <a:latin typeface="Times New Roman" panose="02020603050405020304" pitchFamily="18" charset="0"/>
                <a:cs typeface="Times New Roman" panose="02020603050405020304" pitchFamily="18" charset="0"/>
              </a:rPr>
              <a:t>Additionally, we propose feature consistency loss to prevent the assimilation of features and drive the graph convolution network to generate more discriminative representations. Extensive experiments on THUMOS14 and ActivityNet1.2 benchmarks demonstrate the effectiveness of DDG-Net, establishing new state-of-the-art results on both datasets. Source code is available at https://github.com/XiaojunTang22/ICCV2023-DDGNet.</a:t>
            </a:r>
            <a:endParaRPr lang="zh-CN" altLang="en-US" sz="1800" dirty="0">
              <a:solidFill>
                <a:schemeClr val="bg2"/>
              </a:solidFill>
              <a:latin typeface="Times New Roman" panose="02020603050405020304" pitchFamily="18" charset="0"/>
              <a:cs typeface="Times New Roman" panose="02020603050405020304" pitchFamily="18" charset="0"/>
            </a:endParaRPr>
          </a:p>
        </p:txBody>
      </p:sp>
      <p:sp>
        <p:nvSpPr>
          <p:cNvPr id="4" name="内容占位符 2">
            <a:extLst>
              <a:ext uri="{FF2B5EF4-FFF2-40B4-BE49-F238E27FC236}">
                <a16:creationId xmlns:a16="http://schemas.microsoft.com/office/drawing/2014/main" id="{5A954D5E-2443-3C27-5D81-D2B76007FC00}"/>
              </a:ext>
            </a:extLst>
          </p:cNvPr>
          <p:cNvSpPr txBox="1">
            <a:spLocks/>
          </p:cNvSpPr>
          <p:nvPr/>
        </p:nvSpPr>
        <p:spPr>
          <a:xfrm>
            <a:off x="8932984" y="800000"/>
            <a:ext cx="3259015" cy="52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latin typeface="NimbusRomNo9L-Regu"/>
              </a:rPr>
              <a:t>WTAL</a:t>
            </a:r>
          </a:p>
          <a:p>
            <a:r>
              <a:rPr lang="en-US" altLang="zh-CN" sz="1800" dirty="0">
                <a:latin typeface="NimbusRomNo9L-Regu"/>
              </a:rPr>
              <a:t>Problem</a:t>
            </a:r>
          </a:p>
          <a:p>
            <a:r>
              <a:rPr lang="en-US" altLang="zh-CN" sz="1800" dirty="0">
                <a:latin typeface="NimbusRomNo9L-Regu"/>
              </a:rPr>
              <a:t>Related </a:t>
            </a:r>
            <a:r>
              <a:rPr lang="en-US" altLang="zh-CN" sz="1800" dirty="0" err="1">
                <a:latin typeface="NimbusRomNo9L-Regu"/>
              </a:rPr>
              <a:t>Wrok</a:t>
            </a:r>
            <a:endParaRPr lang="en-US" altLang="zh-CN" sz="1800" dirty="0">
              <a:latin typeface="NimbusRomNo9L-Regu"/>
            </a:endParaRPr>
          </a:p>
          <a:p>
            <a:endParaRPr lang="en-US" altLang="zh-CN" sz="1800" dirty="0">
              <a:latin typeface="NimbusRomNo9L-Regu"/>
            </a:endParaRPr>
          </a:p>
          <a:p>
            <a:endParaRPr lang="en-US" altLang="zh-CN" sz="1800" dirty="0">
              <a:latin typeface="NimbusRomNo9L-Regu"/>
            </a:endParaRPr>
          </a:p>
          <a:p>
            <a:r>
              <a:rPr lang="en-US" altLang="zh-CN" sz="1800" dirty="0">
                <a:latin typeface="NimbusRomNo9L-Regu"/>
              </a:rPr>
              <a:t>Disadvantages</a:t>
            </a:r>
          </a:p>
          <a:p>
            <a:r>
              <a:rPr lang="en-US" altLang="zh-CN" sz="1800" dirty="0">
                <a:latin typeface="NimbusRomNo9L-Regu"/>
              </a:rPr>
              <a:t>Our work – Contribution 1</a:t>
            </a:r>
          </a:p>
          <a:p>
            <a:endParaRPr lang="en-US" altLang="zh-CN" sz="1800" dirty="0">
              <a:latin typeface="NimbusRomNo9L-Regu"/>
            </a:endParaRPr>
          </a:p>
          <a:p>
            <a:pPr marL="0" indent="0">
              <a:buNone/>
            </a:pPr>
            <a:endParaRPr lang="en-US" altLang="zh-CN" sz="1800" dirty="0">
              <a:latin typeface="NimbusRomNo9L-Regu"/>
            </a:endParaRPr>
          </a:p>
          <a:p>
            <a:endParaRPr lang="en-US" altLang="zh-CN" sz="1800" dirty="0">
              <a:latin typeface="NimbusRomNo9L-Regu"/>
            </a:endParaRPr>
          </a:p>
        </p:txBody>
      </p:sp>
      <p:sp>
        <p:nvSpPr>
          <p:cNvPr id="5" name="日期占位符 4">
            <a:extLst>
              <a:ext uri="{FF2B5EF4-FFF2-40B4-BE49-F238E27FC236}">
                <a16:creationId xmlns:a16="http://schemas.microsoft.com/office/drawing/2014/main" id="{B506BAF6-29BD-8D04-15E2-D103558CD122}"/>
              </a:ext>
            </a:extLst>
          </p:cNvPr>
          <p:cNvSpPr>
            <a:spLocks noGrp="1"/>
          </p:cNvSpPr>
          <p:nvPr>
            <p:ph type="dt" sz="half" idx="10"/>
          </p:nvPr>
        </p:nvSpPr>
        <p:spPr/>
        <p:txBody>
          <a:bodyPr/>
          <a:lstStyle/>
          <a:p>
            <a:fld id="{406CE5F7-A797-4ACA-8E8F-F356EF9082F7}" type="datetime1">
              <a:rPr lang="zh-CN" altLang="en-US" smtClean="0"/>
              <a:t>2023/10/27</a:t>
            </a:fld>
            <a:endParaRPr lang="zh-CN" altLang="en-US"/>
          </a:p>
        </p:txBody>
      </p:sp>
      <p:sp>
        <p:nvSpPr>
          <p:cNvPr id="6" name="页脚占位符 5">
            <a:extLst>
              <a:ext uri="{FF2B5EF4-FFF2-40B4-BE49-F238E27FC236}">
                <a16:creationId xmlns:a16="http://schemas.microsoft.com/office/drawing/2014/main" id="{359EAE5D-99EE-B3AF-2B10-6D3B01B388C3}"/>
              </a:ext>
            </a:extLst>
          </p:cNvPr>
          <p:cNvSpPr>
            <a:spLocks noGrp="1"/>
          </p:cNvSpPr>
          <p:nvPr>
            <p:ph type="ftr" sz="quarter" idx="11"/>
          </p:nvPr>
        </p:nvSpPr>
        <p:spPr/>
        <p:txBody>
          <a:bodyPr/>
          <a:lstStyle/>
          <a:p>
            <a:r>
              <a:rPr lang="en-US" altLang="zh-CN"/>
              <a:t>lqy</a:t>
            </a:r>
            <a:endParaRPr lang="zh-CN" altLang="en-US"/>
          </a:p>
        </p:txBody>
      </p:sp>
      <p:sp>
        <p:nvSpPr>
          <p:cNvPr id="7" name="灯片编号占位符 6">
            <a:extLst>
              <a:ext uri="{FF2B5EF4-FFF2-40B4-BE49-F238E27FC236}">
                <a16:creationId xmlns:a16="http://schemas.microsoft.com/office/drawing/2014/main" id="{1D15A451-72AE-5A72-D410-3EBB730C38AF}"/>
              </a:ext>
            </a:extLst>
          </p:cNvPr>
          <p:cNvSpPr>
            <a:spLocks noGrp="1"/>
          </p:cNvSpPr>
          <p:nvPr>
            <p:ph type="sldNum" sz="quarter" idx="12"/>
          </p:nvPr>
        </p:nvSpPr>
        <p:spPr/>
        <p:txBody>
          <a:bodyPr/>
          <a:lstStyle/>
          <a:p>
            <a:fld id="{52108E69-35C3-4395-AB4C-CBC2CBC07E89}" type="slidenum">
              <a:rPr lang="zh-CN" altLang="en-US" smtClean="0"/>
              <a:t>33</a:t>
            </a:fld>
            <a:endParaRPr lang="zh-CN" altLang="en-US"/>
          </a:p>
        </p:txBody>
      </p:sp>
    </p:spTree>
    <p:extLst>
      <p:ext uri="{BB962C8B-B14F-4D97-AF65-F5344CB8AC3E}">
        <p14:creationId xmlns:p14="http://schemas.microsoft.com/office/powerpoint/2010/main" val="3807146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D8FE1E-CE56-C49F-2058-6071EF5CE26D}"/>
              </a:ext>
            </a:extLst>
          </p:cNvPr>
          <p:cNvSpPr>
            <a:spLocks noGrp="1"/>
          </p:cNvSpPr>
          <p:nvPr>
            <p:ph idx="1"/>
          </p:nvPr>
        </p:nvSpPr>
        <p:spPr>
          <a:xfrm>
            <a:off x="345831" y="689908"/>
            <a:ext cx="8587154" cy="5486444"/>
          </a:xfrm>
        </p:spPr>
        <p:txBody>
          <a:bodyPr>
            <a:normAutofit/>
          </a:bodyPr>
          <a:lstStyle/>
          <a:p>
            <a:pPr marL="0" indent="0" algn="l">
              <a:lnSpc>
                <a:spcPct val="120000"/>
              </a:lnSpc>
              <a:buNone/>
            </a:pPr>
            <a:r>
              <a:rPr lang="en-US" altLang="zh-CN" sz="1800" dirty="0">
                <a:solidFill>
                  <a:schemeClr val="bg2"/>
                </a:solidFill>
                <a:latin typeface="Times New Roman" panose="02020603050405020304" pitchFamily="18" charset="0"/>
                <a:cs typeface="Times New Roman" panose="02020603050405020304" pitchFamily="18" charset="0"/>
              </a:rPr>
              <a:t>Weakly-supervised temporal action localization (WTAL) is a practical yet challenging task. Due to large-scale datasets, most existing methods use a network pretrained in other datasets to extract features, which are not suitable enough for WTAL. To address this problem, researchers design several modules for feature enhancement, which improve the performance of the localization module, especially modeling the temporal relationship between snippets. However, all of them omit that ambiguous snippets deliver contradictory information, which would reduce the discriminability of linked snippets. Considering this phenomenon, we propose Discriminability-Driven Graph Network (DDG-Net), which explicitly models ambiguous snippets and discriminative snippets with well-designed connections, preventing the transmission of ambiguous information and enhancing the discriminability of snippet-level representations. </a:t>
            </a:r>
            <a:r>
              <a:rPr lang="en-US" altLang="zh-CN" sz="1800" dirty="0">
                <a:latin typeface="Times New Roman" panose="02020603050405020304" pitchFamily="18" charset="0"/>
                <a:cs typeface="Times New Roman" panose="02020603050405020304" pitchFamily="18" charset="0"/>
              </a:rPr>
              <a:t>Additionally, we propose feature consistency loss to prevent the assimilation of features and drive the graph convolution network to generate more discriminative representations. </a:t>
            </a:r>
            <a:r>
              <a:rPr lang="en-US" altLang="zh-CN" sz="1800" dirty="0">
                <a:solidFill>
                  <a:schemeClr val="bg2"/>
                </a:solidFill>
                <a:latin typeface="Times New Roman" panose="02020603050405020304" pitchFamily="18" charset="0"/>
                <a:cs typeface="Times New Roman" panose="02020603050405020304" pitchFamily="18" charset="0"/>
              </a:rPr>
              <a:t>Extensive experiments on THUMOS14 and ActivityNet1.2 benchmarks demonstrate the effectiveness of DDG-Net, establishing new state-of-the-art results on both datasets. Source code is available at https://github.com/XiaojunTang22/ICCV2023-DDGNet.</a:t>
            </a:r>
            <a:endParaRPr lang="zh-CN" altLang="en-US" sz="1800" dirty="0">
              <a:solidFill>
                <a:schemeClr val="bg2"/>
              </a:solidFill>
              <a:latin typeface="Times New Roman" panose="02020603050405020304" pitchFamily="18" charset="0"/>
              <a:cs typeface="Times New Roman" panose="02020603050405020304" pitchFamily="18" charset="0"/>
            </a:endParaRPr>
          </a:p>
        </p:txBody>
      </p:sp>
      <p:sp>
        <p:nvSpPr>
          <p:cNvPr id="4" name="内容占位符 2">
            <a:extLst>
              <a:ext uri="{FF2B5EF4-FFF2-40B4-BE49-F238E27FC236}">
                <a16:creationId xmlns:a16="http://schemas.microsoft.com/office/drawing/2014/main" id="{5A954D5E-2443-3C27-5D81-D2B76007FC00}"/>
              </a:ext>
            </a:extLst>
          </p:cNvPr>
          <p:cNvSpPr txBox="1">
            <a:spLocks/>
          </p:cNvSpPr>
          <p:nvPr/>
        </p:nvSpPr>
        <p:spPr>
          <a:xfrm>
            <a:off x="8932984" y="800000"/>
            <a:ext cx="3259015" cy="52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latin typeface="NimbusRomNo9L-Regu"/>
              </a:rPr>
              <a:t>WTAL</a:t>
            </a:r>
          </a:p>
          <a:p>
            <a:r>
              <a:rPr lang="en-US" altLang="zh-CN" sz="1800" dirty="0">
                <a:latin typeface="NimbusRomNo9L-Regu"/>
              </a:rPr>
              <a:t>Problem</a:t>
            </a:r>
          </a:p>
          <a:p>
            <a:r>
              <a:rPr lang="en-US" altLang="zh-CN" sz="1800" dirty="0">
                <a:latin typeface="NimbusRomNo9L-Regu"/>
              </a:rPr>
              <a:t>Related </a:t>
            </a:r>
            <a:r>
              <a:rPr lang="en-US" altLang="zh-CN" sz="1800" dirty="0" err="1">
                <a:latin typeface="NimbusRomNo9L-Regu"/>
              </a:rPr>
              <a:t>Wrok</a:t>
            </a:r>
            <a:endParaRPr lang="en-US" altLang="zh-CN" sz="1800" dirty="0">
              <a:latin typeface="NimbusRomNo9L-Regu"/>
            </a:endParaRPr>
          </a:p>
          <a:p>
            <a:endParaRPr lang="en-US" altLang="zh-CN" sz="1800" dirty="0">
              <a:latin typeface="NimbusRomNo9L-Regu"/>
            </a:endParaRPr>
          </a:p>
          <a:p>
            <a:endParaRPr lang="en-US" altLang="zh-CN" sz="1800" dirty="0">
              <a:latin typeface="NimbusRomNo9L-Regu"/>
            </a:endParaRPr>
          </a:p>
          <a:p>
            <a:r>
              <a:rPr lang="en-US" altLang="zh-CN" sz="1800" dirty="0">
                <a:latin typeface="NimbusRomNo9L-Regu"/>
              </a:rPr>
              <a:t>Disadvantages</a:t>
            </a:r>
          </a:p>
          <a:p>
            <a:r>
              <a:rPr lang="en-US" altLang="zh-CN" sz="1800" dirty="0">
                <a:latin typeface="NimbusRomNo9L-Regu"/>
              </a:rPr>
              <a:t>Our work – Contribution 1</a:t>
            </a:r>
          </a:p>
          <a:p>
            <a:endParaRPr lang="en-US" altLang="zh-CN" sz="1800" dirty="0">
              <a:latin typeface="NimbusRomNo9L-Regu"/>
            </a:endParaRPr>
          </a:p>
          <a:p>
            <a:endParaRPr lang="en-US" altLang="zh-CN" sz="1800" dirty="0">
              <a:latin typeface="NimbusRomNo9L-Regu"/>
            </a:endParaRPr>
          </a:p>
          <a:p>
            <a:r>
              <a:rPr lang="en-US" altLang="zh-CN" sz="1800" dirty="0">
                <a:latin typeface="NimbusRomNo9L-Regu"/>
              </a:rPr>
              <a:t>Contribution 2</a:t>
            </a:r>
          </a:p>
          <a:p>
            <a:endParaRPr lang="en-US" altLang="zh-CN" sz="1800" dirty="0">
              <a:latin typeface="NimbusRomNo9L-Regu"/>
            </a:endParaRPr>
          </a:p>
          <a:p>
            <a:pPr marL="0" indent="0">
              <a:buNone/>
            </a:pPr>
            <a:endParaRPr lang="en-US" altLang="zh-CN" sz="1800" dirty="0">
              <a:latin typeface="NimbusRomNo9L-Regu"/>
            </a:endParaRPr>
          </a:p>
          <a:p>
            <a:endParaRPr lang="en-US" altLang="zh-CN" sz="1800" dirty="0">
              <a:latin typeface="NimbusRomNo9L-Regu"/>
            </a:endParaRPr>
          </a:p>
        </p:txBody>
      </p:sp>
      <p:sp>
        <p:nvSpPr>
          <p:cNvPr id="5" name="日期占位符 4">
            <a:extLst>
              <a:ext uri="{FF2B5EF4-FFF2-40B4-BE49-F238E27FC236}">
                <a16:creationId xmlns:a16="http://schemas.microsoft.com/office/drawing/2014/main" id="{B506BAF6-29BD-8D04-15E2-D103558CD122}"/>
              </a:ext>
            </a:extLst>
          </p:cNvPr>
          <p:cNvSpPr>
            <a:spLocks noGrp="1"/>
          </p:cNvSpPr>
          <p:nvPr>
            <p:ph type="dt" sz="half" idx="10"/>
          </p:nvPr>
        </p:nvSpPr>
        <p:spPr/>
        <p:txBody>
          <a:bodyPr/>
          <a:lstStyle/>
          <a:p>
            <a:fld id="{406CE5F7-A797-4ACA-8E8F-F356EF9082F7}" type="datetime1">
              <a:rPr lang="zh-CN" altLang="en-US" smtClean="0"/>
              <a:t>2023/10/27</a:t>
            </a:fld>
            <a:endParaRPr lang="zh-CN" altLang="en-US"/>
          </a:p>
        </p:txBody>
      </p:sp>
      <p:sp>
        <p:nvSpPr>
          <p:cNvPr id="6" name="页脚占位符 5">
            <a:extLst>
              <a:ext uri="{FF2B5EF4-FFF2-40B4-BE49-F238E27FC236}">
                <a16:creationId xmlns:a16="http://schemas.microsoft.com/office/drawing/2014/main" id="{359EAE5D-99EE-B3AF-2B10-6D3B01B388C3}"/>
              </a:ext>
            </a:extLst>
          </p:cNvPr>
          <p:cNvSpPr>
            <a:spLocks noGrp="1"/>
          </p:cNvSpPr>
          <p:nvPr>
            <p:ph type="ftr" sz="quarter" idx="11"/>
          </p:nvPr>
        </p:nvSpPr>
        <p:spPr/>
        <p:txBody>
          <a:bodyPr/>
          <a:lstStyle/>
          <a:p>
            <a:r>
              <a:rPr lang="en-US" altLang="zh-CN"/>
              <a:t>lqy</a:t>
            </a:r>
            <a:endParaRPr lang="zh-CN" altLang="en-US"/>
          </a:p>
        </p:txBody>
      </p:sp>
      <p:sp>
        <p:nvSpPr>
          <p:cNvPr id="7" name="灯片编号占位符 6">
            <a:extLst>
              <a:ext uri="{FF2B5EF4-FFF2-40B4-BE49-F238E27FC236}">
                <a16:creationId xmlns:a16="http://schemas.microsoft.com/office/drawing/2014/main" id="{1D15A451-72AE-5A72-D410-3EBB730C38AF}"/>
              </a:ext>
            </a:extLst>
          </p:cNvPr>
          <p:cNvSpPr>
            <a:spLocks noGrp="1"/>
          </p:cNvSpPr>
          <p:nvPr>
            <p:ph type="sldNum" sz="quarter" idx="12"/>
          </p:nvPr>
        </p:nvSpPr>
        <p:spPr/>
        <p:txBody>
          <a:bodyPr/>
          <a:lstStyle/>
          <a:p>
            <a:fld id="{52108E69-35C3-4395-AB4C-CBC2CBC07E89}" type="slidenum">
              <a:rPr lang="zh-CN" altLang="en-US" smtClean="0"/>
              <a:t>34</a:t>
            </a:fld>
            <a:endParaRPr lang="zh-CN" altLang="en-US"/>
          </a:p>
        </p:txBody>
      </p:sp>
    </p:spTree>
    <p:extLst>
      <p:ext uri="{BB962C8B-B14F-4D97-AF65-F5344CB8AC3E}">
        <p14:creationId xmlns:p14="http://schemas.microsoft.com/office/powerpoint/2010/main" val="1563044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D8FE1E-CE56-C49F-2058-6071EF5CE26D}"/>
              </a:ext>
            </a:extLst>
          </p:cNvPr>
          <p:cNvSpPr>
            <a:spLocks noGrp="1"/>
          </p:cNvSpPr>
          <p:nvPr>
            <p:ph idx="1"/>
          </p:nvPr>
        </p:nvSpPr>
        <p:spPr>
          <a:xfrm>
            <a:off x="345831" y="689908"/>
            <a:ext cx="8587154" cy="5486444"/>
          </a:xfrm>
        </p:spPr>
        <p:txBody>
          <a:bodyPr>
            <a:normAutofit/>
          </a:bodyPr>
          <a:lstStyle/>
          <a:p>
            <a:pPr marL="0" indent="0" algn="l">
              <a:lnSpc>
                <a:spcPct val="120000"/>
              </a:lnSpc>
              <a:buNone/>
            </a:pPr>
            <a:r>
              <a:rPr lang="en-US" altLang="zh-CN" sz="1800" dirty="0">
                <a:solidFill>
                  <a:schemeClr val="bg2"/>
                </a:solidFill>
                <a:latin typeface="Times New Roman" panose="02020603050405020304" pitchFamily="18" charset="0"/>
                <a:cs typeface="Times New Roman" panose="02020603050405020304" pitchFamily="18" charset="0"/>
              </a:rPr>
              <a:t>Weakly-supervised temporal action localization (WTAL) is a practical yet challenging task. Due to large-scale datasets, most existing methods use a network pretrained in other datasets to extract features, which are not suitable enough for WTAL. To address this problem, researchers design several modules for feature enhancement, which improve the performance of the localization module, especially modeling the temporal relationship between snippets. However, all of them omit that ambiguous snippets deliver contradictory information, which would reduce the discriminability of linked snippets. Considering this phenomenon, we propose Discriminability-Driven Graph Network (DDG-Net), which explicitly models ambiguous snippets and discriminative snippets with well-designed connections, preventing the transmission of ambiguous information and enhancing the discriminability of snippet-level representations. Additionally, we propose feature consistency loss to prevent the assimilation of features and drive the graph convolution network to generate more discriminative representations. </a:t>
            </a:r>
            <a:r>
              <a:rPr lang="en-US" altLang="zh-CN" sz="1800" dirty="0">
                <a:latin typeface="Times New Roman" panose="02020603050405020304" pitchFamily="18" charset="0"/>
                <a:cs typeface="Times New Roman" panose="02020603050405020304" pitchFamily="18" charset="0"/>
              </a:rPr>
              <a:t>Extensive experiments on THUMOS14 and ActivityNet1.2 benchmarks demonstrate the effectiveness of DDG-Net, establishing new state-of-the-art results on both datasets. Source code is available at https://github.com/XiaojunTang22/ICCV2023-DDGNet.</a:t>
            </a:r>
            <a:endParaRPr lang="zh-CN" altLang="en-US" sz="1800" dirty="0">
              <a:solidFill>
                <a:schemeClr val="bg2">
                  <a:lumMod val="90000"/>
                </a:schemeClr>
              </a:solidFill>
              <a:latin typeface="Times New Roman" panose="02020603050405020304" pitchFamily="18" charset="0"/>
              <a:cs typeface="Times New Roman" panose="02020603050405020304" pitchFamily="18" charset="0"/>
            </a:endParaRPr>
          </a:p>
        </p:txBody>
      </p:sp>
      <p:sp>
        <p:nvSpPr>
          <p:cNvPr id="4" name="内容占位符 2">
            <a:extLst>
              <a:ext uri="{FF2B5EF4-FFF2-40B4-BE49-F238E27FC236}">
                <a16:creationId xmlns:a16="http://schemas.microsoft.com/office/drawing/2014/main" id="{5A954D5E-2443-3C27-5D81-D2B76007FC00}"/>
              </a:ext>
            </a:extLst>
          </p:cNvPr>
          <p:cNvSpPr txBox="1">
            <a:spLocks/>
          </p:cNvSpPr>
          <p:nvPr/>
        </p:nvSpPr>
        <p:spPr>
          <a:xfrm>
            <a:off x="8932984" y="800000"/>
            <a:ext cx="3259015" cy="52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latin typeface="NimbusRomNo9L-Regu"/>
              </a:rPr>
              <a:t>WTAL</a:t>
            </a:r>
          </a:p>
          <a:p>
            <a:r>
              <a:rPr lang="en-US" altLang="zh-CN" sz="1800" dirty="0">
                <a:latin typeface="NimbusRomNo9L-Regu"/>
              </a:rPr>
              <a:t>Problem</a:t>
            </a:r>
          </a:p>
          <a:p>
            <a:r>
              <a:rPr lang="en-US" altLang="zh-CN" sz="1800" dirty="0">
                <a:latin typeface="NimbusRomNo9L-Regu"/>
              </a:rPr>
              <a:t>Related </a:t>
            </a:r>
            <a:r>
              <a:rPr lang="en-US" altLang="zh-CN" sz="1800" dirty="0" err="1">
                <a:latin typeface="NimbusRomNo9L-Regu"/>
              </a:rPr>
              <a:t>Wrok</a:t>
            </a:r>
            <a:endParaRPr lang="en-US" altLang="zh-CN" sz="1800" dirty="0">
              <a:latin typeface="NimbusRomNo9L-Regu"/>
            </a:endParaRPr>
          </a:p>
          <a:p>
            <a:endParaRPr lang="en-US" altLang="zh-CN" sz="1800" dirty="0">
              <a:latin typeface="NimbusRomNo9L-Regu"/>
            </a:endParaRPr>
          </a:p>
          <a:p>
            <a:endParaRPr lang="en-US" altLang="zh-CN" sz="1800" dirty="0">
              <a:latin typeface="NimbusRomNo9L-Regu"/>
            </a:endParaRPr>
          </a:p>
          <a:p>
            <a:r>
              <a:rPr lang="en-US" altLang="zh-CN" sz="1800" dirty="0">
                <a:latin typeface="NimbusRomNo9L-Regu"/>
              </a:rPr>
              <a:t>Disadvantages</a:t>
            </a:r>
          </a:p>
          <a:p>
            <a:r>
              <a:rPr lang="en-US" altLang="zh-CN" sz="1800" dirty="0">
                <a:latin typeface="NimbusRomNo9L-Regu"/>
              </a:rPr>
              <a:t>Our work – Contribution 1</a:t>
            </a:r>
          </a:p>
          <a:p>
            <a:endParaRPr lang="en-US" altLang="zh-CN" sz="1800" dirty="0">
              <a:latin typeface="NimbusRomNo9L-Regu"/>
            </a:endParaRPr>
          </a:p>
          <a:p>
            <a:endParaRPr lang="en-US" altLang="zh-CN" sz="1800" dirty="0">
              <a:latin typeface="NimbusRomNo9L-Regu"/>
            </a:endParaRPr>
          </a:p>
          <a:p>
            <a:r>
              <a:rPr lang="en-US" altLang="zh-CN" sz="1800" dirty="0">
                <a:latin typeface="NimbusRomNo9L-Regu"/>
              </a:rPr>
              <a:t>Contribution 2</a:t>
            </a:r>
          </a:p>
          <a:p>
            <a:endParaRPr lang="en-US" altLang="zh-CN" sz="1800" dirty="0">
              <a:latin typeface="NimbusRomNo9L-Regu"/>
            </a:endParaRPr>
          </a:p>
          <a:p>
            <a:r>
              <a:rPr lang="en-US" altLang="zh-CN" sz="1800" dirty="0">
                <a:latin typeface="NimbusRomNo9L-Regu"/>
              </a:rPr>
              <a:t>Experiments</a:t>
            </a:r>
          </a:p>
          <a:p>
            <a:pPr marL="0" indent="0">
              <a:buNone/>
            </a:pPr>
            <a:endParaRPr lang="en-US" altLang="zh-CN" sz="1800" dirty="0">
              <a:latin typeface="NimbusRomNo9L-Regu"/>
            </a:endParaRPr>
          </a:p>
          <a:p>
            <a:endParaRPr lang="en-US" altLang="zh-CN" sz="1800" dirty="0">
              <a:latin typeface="NimbusRomNo9L-Regu"/>
            </a:endParaRPr>
          </a:p>
        </p:txBody>
      </p:sp>
      <p:sp>
        <p:nvSpPr>
          <p:cNvPr id="5" name="日期占位符 4">
            <a:extLst>
              <a:ext uri="{FF2B5EF4-FFF2-40B4-BE49-F238E27FC236}">
                <a16:creationId xmlns:a16="http://schemas.microsoft.com/office/drawing/2014/main" id="{B506BAF6-29BD-8D04-15E2-D103558CD122}"/>
              </a:ext>
            </a:extLst>
          </p:cNvPr>
          <p:cNvSpPr>
            <a:spLocks noGrp="1"/>
          </p:cNvSpPr>
          <p:nvPr>
            <p:ph type="dt" sz="half" idx="10"/>
          </p:nvPr>
        </p:nvSpPr>
        <p:spPr/>
        <p:txBody>
          <a:bodyPr/>
          <a:lstStyle/>
          <a:p>
            <a:fld id="{406CE5F7-A797-4ACA-8E8F-F356EF9082F7}" type="datetime1">
              <a:rPr lang="zh-CN" altLang="en-US" smtClean="0"/>
              <a:t>2023/10/27</a:t>
            </a:fld>
            <a:endParaRPr lang="zh-CN" altLang="en-US"/>
          </a:p>
        </p:txBody>
      </p:sp>
      <p:sp>
        <p:nvSpPr>
          <p:cNvPr id="6" name="页脚占位符 5">
            <a:extLst>
              <a:ext uri="{FF2B5EF4-FFF2-40B4-BE49-F238E27FC236}">
                <a16:creationId xmlns:a16="http://schemas.microsoft.com/office/drawing/2014/main" id="{359EAE5D-99EE-B3AF-2B10-6D3B01B388C3}"/>
              </a:ext>
            </a:extLst>
          </p:cNvPr>
          <p:cNvSpPr>
            <a:spLocks noGrp="1"/>
          </p:cNvSpPr>
          <p:nvPr>
            <p:ph type="ftr" sz="quarter" idx="11"/>
          </p:nvPr>
        </p:nvSpPr>
        <p:spPr/>
        <p:txBody>
          <a:bodyPr/>
          <a:lstStyle/>
          <a:p>
            <a:r>
              <a:rPr lang="en-US" altLang="zh-CN"/>
              <a:t>lqy</a:t>
            </a:r>
            <a:endParaRPr lang="zh-CN" altLang="en-US"/>
          </a:p>
        </p:txBody>
      </p:sp>
      <p:sp>
        <p:nvSpPr>
          <p:cNvPr id="7" name="灯片编号占位符 6">
            <a:extLst>
              <a:ext uri="{FF2B5EF4-FFF2-40B4-BE49-F238E27FC236}">
                <a16:creationId xmlns:a16="http://schemas.microsoft.com/office/drawing/2014/main" id="{1D15A451-72AE-5A72-D410-3EBB730C38AF}"/>
              </a:ext>
            </a:extLst>
          </p:cNvPr>
          <p:cNvSpPr>
            <a:spLocks noGrp="1"/>
          </p:cNvSpPr>
          <p:nvPr>
            <p:ph type="sldNum" sz="quarter" idx="12"/>
          </p:nvPr>
        </p:nvSpPr>
        <p:spPr/>
        <p:txBody>
          <a:bodyPr/>
          <a:lstStyle/>
          <a:p>
            <a:fld id="{52108E69-35C3-4395-AB4C-CBC2CBC07E89}" type="slidenum">
              <a:rPr lang="zh-CN" altLang="en-US" smtClean="0"/>
              <a:t>35</a:t>
            </a:fld>
            <a:endParaRPr lang="zh-CN" altLang="en-US"/>
          </a:p>
        </p:txBody>
      </p:sp>
    </p:spTree>
    <p:extLst>
      <p:ext uri="{BB962C8B-B14F-4D97-AF65-F5344CB8AC3E}">
        <p14:creationId xmlns:p14="http://schemas.microsoft.com/office/powerpoint/2010/main" val="1255028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D8FE1E-CE56-C49F-2058-6071EF5CE26D}"/>
              </a:ext>
            </a:extLst>
          </p:cNvPr>
          <p:cNvSpPr>
            <a:spLocks noGrp="1"/>
          </p:cNvSpPr>
          <p:nvPr>
            <p:ph idx="1"/>
          </p:nvPr>
        </p:nvSpPr>
        <p:spPr>
          <a:xfrm>
            <a:off x="345831" y="689908"/>
            <a:ext cx="8587154" cy="5486444"/>
          </a:xfrm>
        </p:spPr>
        <p:txBody>
          <a:bodyPr>
            <a:normAutofit/>
          </a:bodyPr>
          <a:lstStyle/>
          <a:p>
            <a:pPr marL="0" indent="0" algn="l">
              <a:lnSpc>
                <a:spcPct val="120000"/>
              </a:lnSpc>
              <a:buNone/>
            </a:pPr>
            <a:r>
              <a:rPr lang="en-US" altLang="zh-CN" sz="1800" dirty="0">
                <a:latin typeface="Times New Roman" panose="02020603050405020304" pitchFamily="18" charset="0"/>
                <a:cs typeface="Times New Roman" panose="02020603050405020304" pitchFamily="18" charset="0"/>
              </a:rPr>
              <a:t>Weakly-supervised temporal action localization (WTAL) is a practical yet challenging task. Due to large-scale datasets, most existing methods use a network pretrained in other datasets to extract features, which are not suitable enough for WTAL. To address this problem, researchers design several modules for feature enhancement, which improve the performance of the localization module, especially modeling the temporal relationship between snippets. However, all of them omit that ambiguous snippets deliver contradictory information, which would reduce the discriminability of linked snippets. Considering this phenomenon, we propose Discriminability-Driven Graph Network (DDG-Net), which explicitly models ambiguous snippets and discriminative snippets with well-designed connections, preventing the transmission of ambiguous information and enhancing the discriminability of snippet-level representations. Additionally, we propose feature consistency loss to prevent the assimilation of features and drive the graph convolution network to generate more discriminative representations. Extensive experiments on THUMOS14 and ActivityNet1.2 benchmarks demonstrate the effectiveness of DDG-Net, establishing new state-of-the-art results on both datasets. Source code is available at https://github.com/XiaojunTang22/ICCV2023-DDGNet.</a:t>
            </a:r>
            <a:endParaRPr lang="zh-CN" altLang="en-US" sz="1800" dirty="0">
              <a:solidFill>
                <a:schemeClr val="bg2">
                  <a:lumMod val="90000"/>
                </a:schemeClr>
              </a:solidFill>
              <a:latin typeface="Times New Roman" panose="02020603050405020304" pitchFamily="18" charset="0"/>
              <a:cs typeface="Times New Roman" panose="02020603050405020304" pitchFamily="18" charset="0"/>
            </a:endParaRPr>
          </a:p>
        </p:txBody>
      </p:sp>
      <p:sp>
        <p:nvSpPr>
          <p:cNvPr id="4" name="内容占位符 2">
            <a:extLst>
              <a:ext uri="{FF2B5EF4-FFF2-40B4-BE49-F238E27FC236}">
                <a16:creationId xmlns:a16="http://schemas.microsoft.com/office/drawing/2014/main" id="{5A954D5E-2443-3C27-5D81-D2B76007FC00}"/>
              </a:ext>
            </a:extLst>
          </p:cNvPr>
          <p:cNvSpPr txBox="1">
            <a:spLocks/>
          </p:cNvSpPr>
          <p:nvPr/>
        </p:nvSpPr>
        <p:spPr>
          <a:xfrm>
            <a:off x="8932984" y="800000"/>
            <a:ext cx="3259015" cy="52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latin typeface="NimbusRomNo9L-Regu"/>
              </a:rPr>
              <a:t>WTAL</a:t>
            </a:r>
          </a:p>
          <a:p>
            <a:r>
              <a:rPr lang="en-US" altLang="zh-CN" sz="1800" dirty="0">
                <a:latin typeface="NimbusRomNo9L-Regu"/>
              </a:rPr>
              <a:t>Problem</a:t>
            </a:r>
          </a:p>
          <a:p>
            <a:r>
              <a:rPr lang="en-US" altLang="zh-CN" sz="1800" dirty="0">
                <a:latin typeface="NimbusRomNo9L-Regu"/>
              </a:rPr>
              <a:t>Related </a:t>
            </a:r>
            <a:r>
              <a:rPr lang="en-US" altLang="zh-CN" sz="1800" dirty="0" err="1">
                <a:latin typeface="NimbusRomNo9L-Regu"/>
              </a:rPr>
              <a:t>Wrok</a:t>
            </a:r>
            <a:endParaRPr lang="en-US" altLang="zh-CN" sz="1800" dirty="0">
              <a:latin typeface="NimbusRomNo9L-Regu"/>
            </a:endParaRPr>
          </a:p>
          <a:p>
            <a:endParaRPr lang="en-US" altLang="zh-CN" sz="1800" dirty="0">
              <a:latin typeface="NimbusRomNo9L-Regu"/>
            </a:endParaRPr>
          </a:p>
          <a:p>
            <a:endParaRPr lang="en-US" altLang="zh-CN" sz="1800" dirty="0">
              <a:latin typeface="NimbusRomNo9L-Regu"/>
            </a:endParaRPr>
          </a:p>
          <a:p>
            <a:r>
              <a:rPr lang="en-US" altLang="zh-CN" sz="1800" dirty="0">
                <a:latin typeface="NimbusRomNo9L-Regu"/>
              </a:rPr>
              <a:t>Disadvantages</a:t>
            </a:r>
          </a:p>
          <a:p>
            <a:r>
              <a:rPr lang="en-US" altLang="zh-CN" sz="1800" dirty="0">
                <a:latin typeface="NimbusRomNo9L-Regu"/>
              </a:rPr>
              <a:t>Our work – Contribution 1</a:t>
            </a:r>
          </a:p>
          <a:p>
            <a:endParaRPr lang="en-US" altLang="zh-CN" sz="1800" dirty="0">
              <a:latin typeface="NimbusRomNo9L-Regu"/>
            </a:endParaRPr>
          </a:p>
          <a:p>
            <a:endParaRPr lang="en-US" altLang="zh-CN" sz="1800" dirty="0">
              <a:latin typeface="NimbusRomNo9L-Regu"/>
            </a:endParaRPr>
          </a:p>
          <a:p>
            <a:r>
              <a:rPr lang="en-US" altLang="zh-CN" sz="1800" dirty="0">
                <a:latin typeface="NimbusRomNo9L-Regu"/>
              </a:rPr>
              <a:t>Contribution 2</a:t>
            </a:r>
          </a:p>
          <a:p>
            <a:endParaRPr lang="en-US" altLang="zh-CN" sz="1800" dirty="0">
              <a:latin typeface="NimbusRomNo9L-Regu"/>
            </a:endParaRPr>
          </a:p>
          <a:p>
            <a:r>
              <a:rPr lang="en-US" altLang="zh-CN" sz="1800" dirty="0">
                <a:latin typeface="NimbusRomNo9L-Regu"/>
              </a:rPr>
              <a:t>Experiments</a:t>
            </a:r>
          </a:p>
          <a:p>
            <a:pPr marL="0" indent="0">
              <a:buNone/>
            </a:pPr>
            <a:endParaRPr lang="en-US" altLang="zh-CN" sz="1800" dirty="0">
              <a:latin typeface="NimbusRomNo9L-Regu"/>
            </a:endParaRPr>
          </a:p>
          <a:p>
            <a:endParaRPr lang="en-US" altLang="zh-CN" sz="1800" dirty="0">
              <a:latin typeface="NimbusRomNo9L-Regu"/>
            </a:endParaRPr>
          </a:p>
        </p:txBody>
      </p:sp>
      <p:sp>
        <p:nvSpPr>
          <p:cNvPr id="5" name="日期占位符 4">
            <a:extLst>
              <a:ext uri="{FF2B5EF4-FFF2-40B4-BE49-F238E27FC236}">
                <a16:creationId xmlns:a16="http://schemas.microsoft.com/office/drawing/2014/main" id="{B506BAF6-29BD-8D04-15E2-D103558CD122}"/>
              </a:ext>
            </a:extLst>
          </p:cNvPr>
          <p:cNvSpPr>
            <a:spLocks noGrp="1"/>
          </p:cNvSpPr>
          <p:nvPr>
            <p:ph type="dt" sz="half" idx="10"/>
          </p:nvPr>
        </p:nvSpPr>
        <p:spPr/>
        <p:txBody>
          <a:bodyPr/>
          <a:lstStyle/>
          <a:p>
            <a:fld id="{406CE5F7-A797-4ACA-8E8F-F356EF9082F7}" type="datetime1">
              <a:rPr lang="zh-CN" altLang="en-US" smtClean="0"/>
              <a:t>2023/10/27</a:t>
            </a:fld>
            <a:endParaRPr lang="zh-CN" altLang="en-US"/>
          </a:p>
        </p:txBody>
      </p:sp>
      <p:sp>
        <p:nvSpPr>
          <p:cNvPr id="6" name="页脚占位符 5">
            <a:extLst>
              <a:ext uri="{FF2B5EF4-FFF2-40B4-BE49-F238E27FC236}">
                <a16:creationId xmlns:a16="http://schemas.microsoft.com/office/drawing/2014/main" id="{359EAE5D-99EE-B3AF-2B10-6D3B01B388C3}"/>
              </a:ext>
            </a:extLst>
          </p:cNvPr>
          <p:cNvSpPr>
            <a:spLocks noGrp="1"/>
          </p:cNvSpPr>
          <p:nvPr>
            <p:ph type="ftr" sz="quarter" idx="11"/>
          </p:nvPr>
        </p:nvSpPr>
        <p:spPr/>
        <p:txBody>
          <a:bodyPr/>
          <a:lstStyle/>
          <a:p>
            <a:r>
              <a:rPr lang="en-US" altLang="zh-CN"/>
              <a:t>lqy</a:t>
            </a:r>
            <a:endParaRPr lang="zh-CN" altLang="en-US"/>
          </a:p>
        </p:txBody>
      </p:sp>
      <p:sp>
        <p:nvSpPr>
          <p:cNvPr id="7" name="灯片编号占位符 6">
            <a:extLst>
              <a:ext uri="{FF2B5EF4-FFF2-40B4-BE49-F238E27FC236}">
                <a16:creationId xmlns:a16="http://schemas.microsoft.com/office/drawing/2014/main" id="{1D15A451-72AE-5A72-D410-3EBB730C38AF}"/>
              </a:ext>
            </a:extLst>
          </p:cNvPr>
          <p:cNvSpPr>
            <a:spLocks noGrp="1"/>
          </p:cNvSpPr>
          <p:nvPr>
            <p:ph type="sldNum" sz="quarter" idx="12"/>
          </p:nvPr>
        </p:nvSpPr>
        <p:spPr/>
        <p:txBody>
          <a:bodyPr/>
          <a:lstStyle/>
          <a:p>
            <a:fld id="{52108E69-35C3-4395-AB4C-CBC2CBC07E89}" type="slidenum">
              <a:rPr lang="zh-CN" altLang="en-US" smtClean="0"/>
              <a:t>36</a:t>
            </a:fld>
            <a:endParaRPr lang="zh-CN" altLang="en-US"/>
          </a:p>
        </p:txBody>
      </p:sp>
    </p:spTree>
    <p:extLst>
      <p:ext uri="{BB962C8B-B14F-4D97-AF65-F5344CB8AC3E}">
        <p14:creationId xmlns:p14="http://schemas.microsoft.com/office/powerpoint/2010/main" val="630641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4B0F20-82A6-00C0-060A-8EFA282A68B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9520F74-1AEE-59D3-AD9B-A0FAB95A76C8}"/>
              </a:ext>
            </a:extLst>
          </p:cNvPr>
          <p:cNvSpPr>
            <a:spLocks noGrp="1"/>
          </p:cNvSpPr>
          <p:nvPr>
            <p:ph idx="1"/>
          </p:nvPr>
        </p:nvSpPr>
        <p:spPr/>
        <p:txBody>
          <a:bodyPr/>
          <a:lstStyle/>
          <a:p>
            <a:endParaRPr lang="zh-CN" altLang="en-US"/>
          </a:p>
        </p:txBody>
      </p:sp>
      <p:sp>
        <p:nvSpPr>
          <p:cNvPr id="4" name="日期占位符 3">
            <a:extLst>
              <a:ext uri="{FF2B5EF4-FFF2-40B4-BE49-F238E27FC236}">
                <a16:creationId xmlns:a16="http://schemas.microsoft.com/office/drawing/2014/main" id="{6DEE6D3C-9F2C-B5E2-DA0E-FA54A9C8871B}"/>
              </a:ext>
            </a:extLst>
          </p:cNvPr>
          <p:cNvSpPr>
            <a:spLocks noGrp="1"/>
          </p:cNvSpPr>
          <p:nvPr>
            <p:ph type="dt" sz="half" idx="10"/>
          </p:nvPr>
        </p:nvSpPr>
        <p:spPr/>
        <p:txBody>
          <a:bodyPr/>
          <a:lstStyle/>
          <a:p>
            <a:fld id="{A2B860FA-A935-404B-8354-606133A2817F}"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9D6BE30A-EEE0-86FE-0B54-66681BB4FC97}"/>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E5D80F58-847F-9CF3-9117-B42A297CF2E6}"/>
              </a:ext>
            </a:extLst>
          </p:cNvPr>
          <p:cNvSpPr>
            <a:spLocks noGrp="1"/>
          </p:cNvSpPr>
          <p:nvPr>
            <p:ph type="sldNum" sz="quarter" idx="12"/>
          </p:nvPr>
        </p:nvSpPr>
        <p:spPr/>
        <p:txBody>
          <a:bodyPr/>
          <a:lstStyle/>
          <a:p>
            <a:fld id="{52108E69-35C3-4395-AB4C-CBC2CBC07E89}" type="slidenum">
              <a:rPr lang="zh-CN" altLang="en-US" smtClean="0"/>
              <a:t>37</a:t>
            </a:fld>
            <a:endParaRPr lang="zh-CN" altLang="en-US"/>
          </a:p>
        </p:txBody>
      </p:sp>
    </p:spTree>
    <p:extLst>
      <p:ext uri="{BB962C8B-B14F-4D97-AF65-F5344CB8AC3E}">
        <p14:creationId xmlns:p14="http://schemas.microsoft.com/office/powerpoint/2010/main" val="182518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0A1967-6BB5-3500-A2A1-2C9115F2579D}"/>
              </a:ext>
            </a:extLst>
          </p:cNvPr>
          <p:cNvSpPr>
            <a:spLocks noGrp="1"/>
          </p:cNvSpPr>
          <p:nvPr>
            <p:ph type="title"/>
          </p:nvPr>
        </p:nvSpPr>
        <p:spPr/>
        <p:txBody>
          <a:bodyPr/>
          <a:lstStyle/>
          <a:p>
            <a:r>
              <a:rPr lang="en-US" altLang="zh-CN" dirty="0">
                <a:latin typeface="NimbusRomNo9L-Medi"/>
              </a:rPr>
              <a:t>Introduction</a:t>
            </a:r>
            <a:endParaRPr lang="zh-CN" altLang="en-US" dirty="0">
              <a:latin typeface="NimbusRomNo9L-Medi"/>
            </a:endParaRPr>
          </a:p>
        </p:txBody>
      </p:sp>
      <p:sp>
        <p:nvSpPr>
          <p:cNvPr id="3" name="内容占位符 2">
            <a:extLst>
              <a:ext uri="{FF2B5EF4-FFF2-40B4-BE49-F238E27FC236}">
                <a16:creationId xmlns:a16="http://schemas.microsoft.com/office/drawing/2014/main" id="{F2B4EB6F-1444-31A5-0D3F-CFA5B5A8CC4A}"/>
              </a:ext>
            </a:extLst>
          </p:cNvPr>
          <p:cNvSpPr>
            <a:spLocks noGrp="1"/>
          </p:cNvSpPr>
          <p:nvPr>
            <p:ph idx="1"/>
          </p:nvPr>
        </p:nvSpPr>
        <p:spPr>
          <a:xfrm>
            <a:off x="5699050" y="1825625"/>
            <a:ext cx="5654749" cy="4351338"/>
          </a:xfrm>
        </p:spPr>
        <p:txBody>
          <a:bodyPr>
            <a:normAutofit/>
          </a:bodyPr>
          <a:lstStyle/>
          <a:p>
            <a:r>
              <a:rPr lang="en-US" altLang="zh-CN" sz="2400" b="0" i="0" u="none" strike="noStrike" baseline="0" dirty="0">
                <a:latin typeface="NimbusRomNo9L-Regu"/>
              </a:rPr>
              <a:t>Discriminability-Driven Graph Network (DDG-Net)</a:t>
            </a:r>
          </a:p>
          <a:p>
            <a:r>
              <a:rPr lang="en-US" altLang="zh-CN" sz="2400" dirty="0">
                <a:latin typeface="NimbusRomNo9L-Regu"/>
              </a:rPr>
              <a:t>E</a:t>
            </a:r>
            <a:r>
              <a:rPr lang="en-US" altLang="zh-CN" sz="2400" b="0" i="0" u="none" strike="noStrike" baseline="0" dirty="0">
                <a:latin typeface="NimbusRomNo9L-Regu"/>
              </a:rPr>
              <a:t>xplicitly models ambiguous snippets and discriminative snippets </a:t>
            </a:r>
          </a:p>
          <a:p>
            <a:endParaRPr lang="en-US" altLang="zh-CN" sz="2400" b="0" i="0" u="none" strike="noStrike" baseline="0" dirty="0">
              <a:latin typeface="NimbusRomNo9L-Regu"/>
            </a:endParaRPr>
          </a:p>
          <a:p>
            <a:r>
              <a:rPr lang="en-US" altLang="zh-CN" sz="2400" b="0" i="0" u="none" strike="noStrike" baseline="0" dirty="0">
                <a:latin typeface="NimbusRomNo9L-Regu"/>
              </a:rPr>
              <a:t>Feature consistency loss</a:t>
            </a:r>
          </a:p>
          <a:p>
            <a:r>
              <a:rPr lang="en-US" altLang="zh-CN" sz="2400" dirty="0">
                <a:latin typeface="NimbusRomNo9L-Regu"/>
              </a:rPr>
              <a:t>P</a:t>
            </a:r>
            <a:r>
              <a:rPr lang="en-US" altLang="zh-CN" sz="2400" b="0" i="0" u="none" strike="noStrike" baseline="0" dirty="0">
                <a:latin typeface="NimbusRomNo9L-Regu"/>
              </a:rPr>
              <a:t>revent the assimilation of features</a:t>
            </a:r>
          </a:p>
          <a:p>
            <a:r>
              <a:rPr lang="en-US" altLang="zh-CN" sz="2400" dirty="0">
                <a:latin typeface="NimbusRomNo9L-Regu"/>
              </a:rPr>
              <a:t>D</a:t>
            </a:r>
            <a:r>
              <a:rPr lang="en-US" altLang="zh-CN" sz="2400" b="0" i="0" u="none" strike="noStrike" baseline="0" dirty="0">
                <a:latin typeface="NimbusRomNo9L-Regu"/>
              </a:rPr>
              <a:t>rive the graph convolution network to generate discriminative representations</a:t>
            </a:r>
            <a:endParaRPr lang="zh-CN" altLang="en-US" sz="3600" dirty="0"/>
          </a:p>
        </p:txBody>
      </p:sp>
      <p:sp>
        <p:nvSpPr>
          <p:cNvPr id="4" name="日期占位符 3">
            <a:extLst>
              <a:ext uri="{FF2B5EF4-FFF2-40B4-BE49-F238E27FC236}">
                <a16:creationId xmlns:a16="http://schemas.microsoft.com/office/drawing/2014/main" id="{1D3D95B7-F67E-81C3-5B81-EE1A59817613}"/>
              </a:ext>
            </a:extLst>
          </p:cNvPr>
          <p:cNvSpPr>
            <a:spLocks noGrp="1"/>
          </p:cNvSpPr>
          <p:nvPr>
            <p:ph type="dt" sz="half" idx="10"/>
          </p:nvPr>
        </p:nvSpPr>
        <p:spPr/>
        <p:txBody>
          <a:bodyPr/>
          <a:lstStyle/>
          <a:p>
            <a:fld id="{A2B860FA-A935-404B-8354-606133A2817F}"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1DCD8309-35C5-023D-9FB7-9A27C7C9CEB6}"/>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F874F72F-FF7E-D7FD-CB38-374F42E19806}"/>
              </a:ext>
            </a:extLst>
          </p:cNvPr>
          <p:cNvSpPr>
            <a:spLocks noGrp="1"/>
          </p:cNvSpPr>
          <p:nvPr>
            <p:ph type="sldNum" sz="quarter" idx="12"/>
          </p:nvPr>
        </p:nvSpPr>
        <p:spPr/>
        <p:txBody>
          <a:bodyPr/>
          <a:lstStyle/>
          <a:p>
            <a:fld id="{52108E69-35C3-4395-AB4C-CBC2CBC07E89}" type="slidenum">
              <a:rPr lang="zh-CN" altLang="en-US" smtClean="0"/>
              <a:t>4</a:t>
            </a:fld>
            <a:endParaRPr lang="zh-CN" altLang="en-US"/>
          </a:p>
        </p:txBody>
      </p:sp>
      <p:pic>
        <p:nvPicPr>
          <p:cNvPr id="8" name="图片 7">
            <a:extLst>
              <a:ext uri="{FF2B5EF4-FFF2-40B4-BE49-F238E27FC236}">
                <a16:creationId xmlns:a16="http://schemas.microsoft.com/office/drawing/2014/main" id="{7968249F-D6B0-41DE-69E1-8F7A12B384FF}"/>
              </a:ext>
            </a:extLst>
          </p:cNvPr>
          <p:cNvPicPr>
            <a:picLocks noChangeAspect="1"/>
          </p:cNvPicPr>
          <p:nvPr/>
        </p:nvPicPr>
        <p:blipFill rotWithShape="1">
          <a:blip r:embed="rId3"/>
          <a:srcRect t="1" b="-180"/>
          <a:stretch/>
        </p:blipFill>
        <p:spPr>
          <a:xfrm>
            <a:off x="838200" y="1507401"/>
            <a:ext cx="4514127" cy="4574422"/>
          </a:xfrm>
          <a:prstGeom prst="rect">
            <a:avLst/>
          </a:prstGeom>
        </p:spPr>
      </p:pic>
    </p:spTree>
    <p:extLst>
      <p:ext uri="{BB962C8B-B14F-4D97-AF65-F5344CB8AC3E}">
        <p14:creationId xmlns:p14="http://schemas.microsoft.com/office/powerpoint/2010/main" val="2742952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0A1967-6BB5-3500-A2A1-2C9115F2579D}"/>
              </a:ext>
            </a:extLst>
          </p:cNvPr>
          <p:cNvSpPr>
            <a:spLocks noGrp="1"/>
          </p:cNvSpPr>
          <p:nvPr>
            <p:ph type="title"/>
          </p:nvPr>
        </p:nvSpPr>
        <p:spPr/>
        <p:txBody>
          <a:bodyPr/>
          <a:lstStyle/>
          <a:p>
            <a:r>
              <a:rPr lang="en-US" altLang="zh-CN" dirty="0">
                <a:latin typeface="NimbusRomNo9L-Medi"/>
              </a:rPr>
              <a:t>Introduction</a:t>
            </a:r>
            <a:endParaRPr lang="zh-CN" altLang="en-US" dirty="0">
              <a:latin typeface="NimbusRomNo9L-Medi"/>
            </a:endParaRPr>
          </a:p>
        </p:txBody>
      </p:sp>
      <p:sp>
        <p:nvSpPr>
          <p:cNvPr id="3" name="内容占位符 2">
            <a:extLst>
              <a:ext uri="{FF2B5EF4-FFF2-40B4-BE49-F238E27FC236}">
                <a16:creationId xmlns:a16="http://schemas.microsoft.com/office/drawing/2014/main" id="{F2B4EB6F-1444-31A5-0D3F-CFA5B5A8CC4A}"/>
              </a:ext>
            </a:extLst>
          </p:cNvPr>
          <p:cNvSpPr>
            <a:spLocks noGrp="1"/>
          </p:cNvSpPr>
          <p:nvPr>
            <p:ph idx="1"/>
          </p:nvPr>
        </p:nvSpPr>
        <p:spPr>
          <a:xfrm>
            <a:off x="5699050" y="1825625"/>
            <a:ext cx="5654749" cy="4351338"/>
          </a:xfrm>
        </p:spPr>
        <p:txBody>
          <a:bodyPr>
            <a:normAutofit/>
          </a:bodyPr>
          <a:lstStyle/>
          <a:p>
            <a:r>
              <a:rPr lang="en-US" altLang="zh-CN" sz="2400" b="0" i="0" u="none" strike="noStrike" baseline="0" dirty="0">
                <a:latin typeface="NimbusRomNo9L-Regu"/>
              </a:rPr>
              <a:t>Discriminability-Driven Graph Network (DDG-Net)</a:t>
            </a:r>
          </a:p>
          <a:p>
            <a:r>
              <a:rPr lang="en-US" altLang="zh-CN" sz="2400" dirty="0">
                <a:latin typeface="NimbusRomNo9L-Regu"/>
              </a:rPr>
              <a:t>E</a:t>
            </a:r>
            <a:r>
              <a:rPr lang="en-US" altLang="zh-CN" sz="2400" b="0" i="0" u="none" strike="noStrike" baseline="0" dirty="0">
                <a:latin typeface="NimbusRomNo9L-Regu"/>
              </a:rPr>
              <a:t>xplicitly models ambiguous snippets and discriminative snippets </a:t>
            </a:r>
          </a:p>
          <a:p>
            <a:endParaRPr lang="en-US" altLang="zh-CN" sz="2400" b="0" i="0" u="none" strike="noStrike" baseline="0" dirty="0">
              <a:latin typeface="NimbusRomNo9L-Regu"/>
            </a:endParaRPr>
          </a:p>
          <a:p>
            <a:r>
              <a:rPr lang="en-US" altLang="zh-CN" sz="2400" b="0" i="0" u="none" strike="noStrike" baseline="0" dirty="0">
                <a:latin typeface="NimbusRomNo9L-Regu"/>
              </a:rPr>
              <a:t>Feature consistency loss</a:t>
            </a:r>
          </a:p>
          <a:p>
            <a:r>
              <a:rPr lang="en-US" altLang="zh-CN" sz="2400" dirty="0">
                <a:latin typeface="NimbusRomNo9L-Regu"/>
              </a:rPr>
              <a:t>P</a:t>
            </a:r>
            <a:r>
              <a:rPr lang="en-US" altLang="zh-CN" sz="2400" b="0" i="0" u="none" strike="noStrike" baseline="0" dirty="0">
                <a:latin typeface="NimbusRomNo9L-Regu"/>
              </a:rPr>
              <a:t>revent the assimilation of features</a:t>
            </a:r>
          </a:p>
          <a:p>
            <a:r>
              <a:rPr lang="en-US" altLang="zh-CN" sz="2400" dirty="0">
                <a:latin typeface="NimbusRomNo9L-Regu"/>
              </a:rPr>
              <a:t>D</a:t>
            </a:r>
            <a:r>
              <a:rPr lang="en-US" altLang="zh-CN" sz="2400" b="0" i="0" u="none" strike="noStrike" baseline="0" dirty="0">
                <a:latin typeface="NimbusRomNo9L-Regu"/>
              </a:rPr>
              <a:t>rive the graph convolution network to generate discriminative representations</a:t>
            </a:r>
            <a:endParaRPr lang="zh-CN" altLang="en-US" sz="3600" dirty="0"/>
          </a:p>
        </p:txBody>
      </p:sp>
      <p:sp>
        <p:nvSpPr>
          <p:cNvPr id="4" name="日期占位符 3">
            <a:extLst>
              <a:ext uri="{FF2B5EF4-FFF2-40B4-BE49-F238E27FC236}">
                <a16:creationId xmlns:a16="http://schemas.microsoft.com/office/drawing/2014/main" id="{1D3D95B7-F67E-81C3-5B81-EE1A59817613}"/>
              </a:ext>
            </a:extLst>
          </p:cNvPr>
          <p:cNvSpPr>
            <a:spLocks noGrp="1"/>
          </p:cNvSpPr>
          <p:nvPr>
            <p:ph type="dt" sz="half" idx="10"/>
          </p:nvPr>
        </p:nvSpPr>
        <p:spPr/>
        <p:txBody>
          <a:bodyPr/>
          <a:lstStyle/>
          <a:p>
            <a:fld id="{A2B860FA-A935-404B-8354-606133A2817F}"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1DCD8309-35C5-023D-9FB7-9A27C7C9CEB6}"/>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F874F72F-FF7E-D7FD-CB38-374F42E19806}"/>
              </a:ext>
            </a:extLst>
          </p:cNvPr>
          <p:cNvSpPr>
            <a:spLocks noGrp="1"/>
          </p:cNvSpPr>
          <p:nvPr>
            <p:ph type="sldNum" sz="quarter" idx="12"/>
          </p:nvPr>
        </p:nvSpPr>
        <p:spPr/>
        <p:txBody>
          <a:bodyPr/>
          <a:lstStyle/>
          <a:p>
            <a:fld id="{52108E69-35C3-4395-AB4C-CBC2CBC07E89}" type="slidenum">
              <a:rPr lang="zh-CN" altLang="en-US" smtClean="0"/>
              <a:t>5</a:t>
            </a:fld>
            <a:endParaRPr lang="zh-CN" altLang="en-US"/>
          </a:p>
        </p:txBody>
      </p:sp>
      <p:pic>
        <p:nvPicPr>
          <p:cNvPr id="8" name="图片 7">
            <a:extLst>
              <a:ext uri="{FF2B5EF4-FFF2-40B4-BE49-F238E27FC236}">
                <a16:creationId xmlns:a16="http://schemas.microsoft.com/office/drawing/2014/main" id="{7968249F-D6B0-41DE-69E1-8F7A12B384FF}"/>
              </a:ext>
            </a:extLst>
          </p:cNvPr>
          <p:cNvPicPr>
            <a:picLocks noChangeAspect="1"/>
          </p:cNvPicPr>
          <p:nvPr/>
        </p:nvPicPr>
        <p:blipFill rotWithShape="1">
          <a:blip r:embed="rId3"/>
          <a:srcRect t="1" b="-180"/>
          <a:stretch/>
        </p:blipFill>
        <p:spPr>
          <a:xfrm>
            <a:off x="838200" y="1507401"/>
            <a:ext cx="4514127" cy="4574422"/>
          </a:xfrm>
          <a:prstGeom prst="rect">
            <a:avLst/>
          </a:prstGeom>
        </p:spPr>
      </p:pic>
      <p:pic>
        <p:nvPicPr>
          <p:cNvPr id="10" name="图片 9">
            <a:extLst>
              <a:ext uri="{FF2B5EF4-FFF2-40B4-BE49-F238E27FC236}">
                <a16:creationId xmlns:a16="http://schemas.microsoft.com/office/drawing/2014/main" id="{CE0DF87D-FFE8-B0C8-7B0B-079543FE722C}"/>
              </a:ext>
            </a:extLst>
          </p:cNvPr>
          <p:cNvPicPr>
            <a:picLocks noChangeAspect="1"/>
          </p:cNvPicPr>
          <p:nvPr/>
        </p:nvPicPr>
        <p:blipFill>
          <a:blip r:embed="rId4"/>
          <a:stretch>
            <a:fillRect/>
          </a:stretch>
        </p:blipFill>
        <p:spPr>
          <a:xfrm>
            <a:off x="838199" y="6039037"/>
            <a:ext cx="4514127" cy="818963"/>
          </a:xfrm>
          <a:prstGeom prst="rect">
            <a:avLst/>
          </a:prstGeom>
        </p:spPr>
      </p:pic>
    </p:spTree>
    <p:extLst>
      <p:ext uri="{BB962C8B-B14F-4D97-AF65-F5344CB8AC3E}">
        <p14:creationId xmlns:p14="http://schemas.microsoft.com/office/powerpoint/2010/main" val="26738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0A1967-6BB5-3500-A2A1-2C9115F2579D}"/>
              </a:ext>
            </a:extLst>
          </p:cNvPr>
          <p:cNvSpPr>
            <a:spLocks noGrp="1"/>
          </p:cNvSpPr>
          <p:nvPr>
            <p:ph type="title"/>
          </p:nvPr>
        </p:nvSpPr>
        <p:spPr/>
        <p:txBody>
          <a:bodyPr/>
          <a:lstStyle/>
          <a:p>
            <a:r>
              <a:rPr lang="en-US" altLang="zh-CN" dirty="0">
                <a:latin typeface="NimbusRomNo9L-Medi"/>
              </a:rPr>
              <a:t>Problem Formulation</a:t>
            </a:r>
            <a:endParaRPr lang="zh-CN" altLang="en-US" dirty="0">
              <a:latin typeface="NimbusRomNo9L-Medi"/>
            </a:endParaRPr>
          </a:p>
        </p:txBody>
      </p:sp>
      <p:sp>
        <p:nvSpPr>
          <p:cNvPr id="3" name="内容占位符 2">
            <a:extLst>
              <a:ext uri="{FF2B5EF4-FFF2-40B4-BE49-F238E27FC236}">
                <a16:creationId xmlns:a16="http://schemas.microsoft.com/office/drawing/2014/main" id="{F2B4EB6F-1444-31A5-0D3F-CFA5B5A8CC4A}"/>
              </a:ext>
            </a:extLst>
          </p:cNvPr>
          <p:cNvSpPr>
            <a:spLocks noGrp="1"/>
          </p:cNvSpPr>
          <p:nvPr>
            <p:ph idx="1"/>
          </p:nvPr>
        </p:nvSpPr>
        <p:spPr/>
        <p:txBody>
          <a:bodyPr>
            <a:normAutofit/>
          </a:bodyPr>
          <a:lstStyle/>
          <a:p>
            <a:r>
              <a:rPr lang="en-US" altLang="zh-CN" sz="2400" b="0" i="0" u="none" strike="noStrike" baseline="0" dirty="0">
                <a:latin typeface="NimbusRomNo9L-Regu"/>
              </a:rPr>
              <a:t>Given</a:t>
            </a:r>
            <a:r>
              <a:rPr lang="en-US" altLang="zh-CN" sz="2400" dirty="0">
                <a:latin typeface="NimbusRomNo9L-Regu"/>
              </a:rPr>
              <a:t>:</a:t>
            </a:r>
            <a:endParaRPr lang="en-US" altLang="zh-CN" sz="2400" b="0" i="0" u="none" strike="noStrike" baseline="0" dirty="0">
              <a:latin typeface="NimbusRomNo9L-Regu"/>
            </a:endParaRPr>
          </a:p>
          <a:p>
            <a:pPr marL="0" indent="0">
              <a:buNone/>
            </a:pPr>
            <a:r>
              <a:rPr lang="en-US" altLang="zh-CN" sz="2400" b="0" i="0" u="none" strike="noStrike" baseline="0" dirty="0">
                <a:latin typeface="NimbusRomNo9L-Regu"/>
              </a:rPr>
              <a:t>   an untrimmed video</a:t>
            </a:r>
          </a:p>
          <a:p>
            <a:pPr marL="0" indent="0">
              <a:buNone/>
            </a:pPr>
            <a:r>
              <a:rPr lang="en-US" altLang="zh-CN" sz="2400" b="0" i="0" u="none" strike="noStrike" baseline="0" dirty="0">
                <a:latin typeface="NimbusRomNo9L-Regu"/>
              </a:rPr>
              <a:t>   corresponding multi-hot action category label</a:t>
            </a:r>
          </a:p>
          <a:p>
            <a:r>
              <a:rPr lang="en-US" altLang="zh-CN" sz="2400" b="0" i="0" u="none" strike="noStrike" baseline="0" dirty="0">
                <a:latin typeface="NimbusRomNo9L-Regu"/>
              </a:rPr>
              <a:t>Goal</a:t>
            </a:r>
          </a:p>
          <a:p>
            <a:pPr marL="0" indent="0">
              <a:buNone/>
            </a:pPr>
            <a:r>
              <a:rPr lang="en-US" altLang="zh-CN" sz="2400" b="0" i="0" u="none" strike="noStrike" baseline="0" dirty="0">
                <a:latin typeface="NimbusRomNo9L-Regu"/>
              </a:rPr>
              <a:t>   a set of action instances</a:t>
            </a:r>
          </a:p>
        </p:txBody>
      </p:sp>
      <p:sp>
        <p:nvSpPr>
          <p:cNvPr id="4" name="日期占位符 3">
            <a:extLst>
              <a:ext uri="{FF2B5EF4-FFF2-40B4-BE49-F238E27FC236}">
                <a16:creationId xmlns:a16="http://schemas.microsoft.com/office/drawing/2014/main" id="{1D3D95B7-F67E-81C3-5B81-EE1A59817613}"/>
              </a:ext>
            </a:extLst>
          </p:cNvPr>
          <p:cNvSpPr>
            <a:spLocks noGrp="1"/>
          </p:cNvSpPr>
          <p:nvPr>
            <p:ph type="dt" sz="half" idx="10"/>
          </p:nvPr>
        </p:nvSpPr>
        <p:spPr/>
        <p:txBody>
          <a:bodyPr/>
          <a:lstStyle/>
          <a:p>
            <a:fld id="{A2B860FA-A935-404B-8354-606133A2817F}"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1DCD8309-35C5-023D-9FB7-9A27C7C9CEB6}"/>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F874F72F-FF7E-D7FD-CB38-374F42E19806}"/>
              </a:ext>
            </a:extLst>
          </p:cNvPr>
          <p:cNvSpPr>
            <a:spLocks noGrp="1"/>
          </p:cNvSpPr>
          <p:nvPr>
            <p:ph type="sldNum" sz="quarter" idx="12"/>
          </p:nvPr>
        </p:nvSpPr>
        <p:spPr/>
        <p:txBody>
          <a:bodyPr/>
          <a:lstStyle/>
          <a:p>
            <a:fld id="{52108E69-35C3-4395-AB4C-CBC2CBC07E89}" type="slidenum">
              <a:rPr lang="zh-CN" altLang="en-US" smtClean="0"/>
              <a:t>6</a:t>
            </a:fld>
            <a:endParaRPr lang="zh-CN" altLang="en-US"/>
          </a:p>
        </p:txBody>
      </p:sp>
      <p:pic>
        <p:nvPicPr>
          <p:cNvPr id="8" name="图片 7">
            <a:extLst>
              <a:ext uri="{FF2B5EF4-FFF2-40B4-BE49-F238E27FC236}">
                <a16:creationId xmlns:a16="http://schemas.microsoft.com/office/drawing/2014/main" id="{33F48419-A13D-D4BC-9C0D-BF1C163E2388}"/>
              </a:ext>
            </a:extLst>
          </p:cNvPr>
          <p:cNvPicPr>
            <a:picLocks noChangeAspect="1"/>
          </p:cNvPicPr>
          <p:nvPr/>
        </p:nvPicPr>
        <p:blipFill>
          <a:blip r:embed="rId2"/>
          <a:stretch>
            <a:fillRect/>
          </a:stretch>
        </p:blipFill>
        <p:spPr>
          <a:xfrm>
            <a:off x="3678424" y="2309110"/>
            <a:ext cx="317644" cy="307560"/>
          </a:xfrm>
          <a:prstGeom prst="rect">
            <a:avLst/>
          </a:prstGeom>
        </p:spPr>
      </p:pic>
      <p:pic>
        <p:nvPicPr>
          <p:cNvPr id="10" name="图片 9">
            <a:extLst>
              <a:ext uri="{FF2B5EF4-FFF2-40B4-BE49-F238E27FC236}">
                <a16:creationId xmlns:a16="http://schemas.microsoft.com/office/drawing/2014/main" id="{479D5AFD-057A-C23A-6A50-3CC64E192964}"/>
              </a:ext>
            </a:extLst>
          </p:cNvPr>
          <p:cNvPicPr>
            <a:picLocks noChangeAspect="1"/>
          </p:cNvPicPr>
          <p:nvPr/>
        </p:nvPicPr>
        <p:blipFill>
          <a:blip r:embed="rId3"/>
          <a:stretch>
            <a:fillRect/>
          </a:stretch>
        </p:blipFill>
        <p:spPr>
          <a:xfrm>
            <a:off x="6934767" y="2721682"/>
            <a:ext cx="1588219" cy="403357"/>
          </a:xfrm>
          <a:prstGeom prst="rect">
            <a:avLst/>
          </a:prstGeom>
        </p:spPr>
      </p:pic>
      <p:pic>
        <p:nvPicPr>
          <p:cNvPr id="12" name="图片 11">
            <a:extLst>
              <a:ext uri="{FF2B5EF4-FFF2-40B4-BE49-F238E27FC236}">
                <a16:creationId xmlns:a16="http://schemas.microsoft.com/office/drawing/2014/main" id="{69D170F1-A741-3E17-73E1-4638DC052FBF}"/>
              </a:ext>
            </a:extLst>
          </p:cNvPr>
          <p:cNvPicPr>
            <a:picLocks noChangeAspect="1"/>
          </p:cNvPicPr>
          <p:nvPr/>
        </p:nvPicPr>
        <p:blipFill>
          <a:blip r:embed="rId4"/>
          <a:stretch>
            <a:fillRect/>
          </a:stretch>
        </p:blipFill>
        <p:spPr>
          <a:xfrm>
            <a:off x="4316511" y="3690339"/>
            <a:ext cx="2339472" cy="342854"/>
          </a:xfrm>
          <a:prstGeom prst="rect">
            <a:avLst/>
          </a:prstGeom>
        </p:spPr>
      </p:pic>
      <p:cxnSp>
        <p:nvCxnSpPr>
          <p:cNvPr id="14" name="直接连接符 13">
            <a:extLst>
              <a:ext uri="{FF2B5EF4-FFF2-40B4-BE49-F238E27FC236}">
                <a16:creationId xmlns:a16="http://schemas.microsoft.com/office/drawing/2014/main" id="{ADA87191-F0C6-6CC5-813B-ADECC4B2ADEB}"/>
              </a:ext>
            </a:extLst>
          </p:cNvPr>
          <p:cNvCxnSpPr/>
          <p:nvPr/>
        </p:nvCxnSpPr>
        <p:spPr>
          <a:xfrm>
            <a:off x="5188535" y="4033193"/>
            <a:ext cx="5954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0EFDB2CD-D558-181B-EE02-CD8178FB50E5}"/>
              </a:ext>
            </a:extLst>
          </p:cNvPr>
          <p:cNvCxnSpPr>
            <a:cxnSpLocks/>
          </p:cNvCxnSpPr>
          <p:nvPr/>
        </p:nvCxnSpPr>
        <p:spPr>
          <a:xfrm flipH="1">
            <a:off x="5061098" y="4033193"/>
            <a:ext cx="425149" cy="3428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8718F36A-BC37-5214-E0B6-A9DFB84FB3C8}"/>
              </a:ext>
            </a:extLst>
          </p:cNvPr>
          <p:cNvSpPr txBox="1"/>
          <p:nvPr/>
        </p:nvSpPr>
        <p:spPr>
          <a:xfrm>
            <a:off x="838200" y="4274080"/>
            <a:ext cx="5097992" cy="830997"/>
          </a:xfrm>
          <a:prstGeom prst="rect">
            <a:avLst/>
          </a:prstGeom>
          <a:noFill/>
        </p:spPr>
        <p:txBody>
          <a:bodyPr wrap="square">
            <a:spAutoFit/>
          </a:bodyPr>
          <a:lstStyle/>
          <a:p>
            <a:pPr algn="ctr"/>
            <a:r>
              <a:rPr lang="en-US" altLang="zh-CN" sz="2400" b="0" i="0" u="none" strike="noStrike" baseline="0" dirty="0">
                <a:solidFill>
                  <a:schemeClr val="accent1"/>
                </a:solidFill>
                <a:latin typeface="NimbusRomNo9L-Regu"/>
              </a:rPr>
              <a:t>start and end timestamps </a:t>
            </a:r>
          </a:p>
          <a:p>
            <a:pPr algn="ctr"/>
            <a:r>
              <a:rPr lang="en-US" altLang="zh-CN" sz="2400" b="0" i="0" u="none" strike="noStrike" baseline="0" dirty="0">
                <a:solidFill>
                  <a:schemeClr val="accent1"/>
                </a:solidFill>
                <a:latin typeface="NimbusRomNo9L-Regu"/>
              </a:rPr>
              <a:t>of the corresponding action instance</a:t>
            </a:r>
            <a:endParaRPr lang="zh-CN" altLang="en-US" sz="2400" dirty="0">
              <a:solidFill>
                <a:schemeClr val="accent1"/>
              </a:solidFill>
            </a:endParaRPr>
          </a:p>
        </p:txBody>
      </p:sp>
      <p:sp>
        <p:nvSpPr>
          <p:cNvPr id="21" name="文本框 20">
            <a:extLst>
              <a:ext uri="{FF2B5EF4-FFF2-40B4-BE49-F238E27FC236}">
                <a16:creationId xmlns:a16="http://schemas.microsoft.com/office/drawing/2014/main" id="{DB0CEDE4-91C4-ECB0-541C-399FAEF49B41}"/>
              </a:ext>
            </a:extLst>
          </p:cNvPr>
          <p:cNvSpPr txBox="1"/>
          <p:nvPr/>
        </p:nvSpPr>
        <p:spPr>
          <a:xfrm>
            <a:off x="3837246" y="4989753"/>
            <a:ext cx="6097772" cy="461665"/>
          </a:xfrm>
          <a:prstGeom prst="rect">
            <a:avLst/>
          </a:prstGeom>
          <a:noFill/>
        </p:spPr>
        <p:txBody>
          <a:bodyPr wrap="square">
            <a:spAutoFit/>
          </a:bodyPr>
          <a:lstStyle/>
          <a:p>
            <a:pPr algn="ctr"/>
            <a:r>
              <a:rPr lang="en-US" altLang="zh-CN" sz="2400" dirty="0">
                <a:solidFill>
                  <a:schemeClr val="accent1"/>
                </a:solidFill>
                <a:latin typeface="NimbusRomNo9L-Regu"/>
              </a:rPr>
              <a:t>predicted action category</a:t>
            </a:r>
            <a:endParaRPr lang="zh-CN" altLang="en-US" sz="2400" dirty="0">
              <a:solidFill>
                <a:schemeClr val="accent1"/>
              </a:solidFill>
              <a:latin typeface="NimbusRomNo9L-Regu"/>
            </a:endParaRPr>
          </a:p>
        </p:txBody>
      </p:sp>
      <p:sp>
        <p:nvSpPr>
          <p:cNvPr id="23" name="文本框 22">
            <a:extLst>
              <a:ext uri="{FF2B5EF4-FFF2-40B4-BE49-F238E27FC236}">
                <a16:creationId xmlns:a16="http://schemas.microsoft.com/office/drawing/2014/main" id="{4911C610-F246-5A56-4403-2DA5E6EF7DE4}"/>
              </a:ext>
            </a:extLst>
          </p:cNvPr>
          <p:cNvSpPr txBox="1"/>
          <p:nvPr/>
        </p:nvSpPr>
        <p:spPr>
          <a:xfrm>
            <a:off x="6672129" y="4233011"/>
            <a:ext cx="3358194" cy="461665"/>
          </a:xfrm>
          <a:prstGeom prst="rect">
            <a:avLst/>
          </a:prstGeom>
          <a:noFill/>
        </p:spPr>
        <p:txBody>
          <a:bodyPr wrap="square">
            <a:spAutoFit/>
          </a:bodyPr>
          <a:lstStyle/>
          <a:p>
            <a:pPr algn="ctr"/>
            <a:r>
              <a:rPr lang="en-US" altLang="zh-CN" sz="2400" dirty="0">
                <a:solidFill>
                  <a:schemeClr val="accent1"/>
                </a:solidFill>
                <a:latin typeface="NimbusRomNo9L-Regu"/>
              </a:rPr>
              <a:t>related confidence score</a:t>
            </a:r>
            <a:endParaRPr lang="zh-CN" altLang="en-US" sz="2400" dirty="0">
              <a:solidFill>
                <a:schemeClr val="accent1"/>
              </a:solidFill>
              <a:latin typeface="NimbusRomNo9L-Regu"/>
            </a:endParaRPr>
          </a:p>
        </p:txBody>
      </p:sp>
      <p:cxnSp>
        <p:nvCxnSpPr>
          <p:cNvPr id="24" name="直接连接符 23">
            <a:extLst>
              <a:ext uri="{FF2B5EF4-FFF2-40B4-BE49-F238E27FC236}">
                <a16:creationId xmlns:a16="http://schemas.microsoft.com/office/drawing/2014/main" id="{80038748-ABC7-2A85-35D0-670B7800FA31}"/>
              </a:ext>
            </a:extLst>
          </p:cNvPr>
          <p:cNvCxnSpPr>
            <a:cxnSpLocks/>
          </p:cNvCxnSpPr>
          <p:nvPr/>
        </p:nvCxnSpPr>
        <p:spPr>
          <a:xfrm>
            <a:off x="5839877" y="4029559"/>
            <a:ext cx="351820" cy="36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62F40B2A-428C-CAA5-F3C2-DD6B9F1B6102}"/>
              </a:ext>
            </a:extLst>
          </p:cNvPr>
          <p:cNvCxnSpPr>
            <a:cxnSpLocks/>
          </p:cNvCxnSpPr>
          <p:nvPr/>
        </p:nvCxnSpPr>
        <p:spPr>
          <a:xfrm>
            <a:off x="5998069" y="4035185"/>
            <a:ext cx="424245" cy="9509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26E3B6DB-D7F4-87E8-0BDC-65EAA3D21976}"/>
              </a:ext>
            </a:extLst>
          </p:cNvPr>
          <p:cNvCxnSpPr>
            <a:cxnSpLocks/>
          </p:cNvCxnSpPr>
          <p:nvPr/>
        </p:nvCxnSpPr>
        <p:spPr>
          <a:xfrm>
            <a:off x="6240519" y="4027356"/>
            <a:ext cx="342809" cy="22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3A6855CE-E632-B3E7-748B-48237745DB42}"/>
              </a:ext>
            </a:extLst>
          </p:cNvPr>
          <p:cNvCxnSpPr>
            <a:cxnSpLocks/>
          </p:cNvCxnSpPr>
          <p:nvPr/>
        </p:nvCxnSpPr>
        <p:spPr>
          <a:xfrm>
            <a:off x="6361445" y="4029840"/>
            <a:ext cx="584524" cy="2984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53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0A1967-6BB5-3500-A2A1-2C9115F2579D}"/>
              </a:ext>
            </a:extLst>
          </p:cNvPr>
          <p:cNvSpPr>
            <a:spLocks noGrp="1"/>
          </p:cNvSpPr>
          <p:nvPr>
            <p:ph type="title"/>
          </p:nvPr>
        </p:nvSpPr>
        <p:spPr/>
        <p:txBody>
          <a:bodyPr/>
          <a:lstStyle/>
          <a:p>
            <a:r>
              <a:rPr lang="en-US" altLang="zh-CN" dirty="0">
                <a:latin typeface="NimbusRomNo9L-Medi"/>
              </a:rPr>
              <a:t>Pipeline</a:t>
            </a:r>
            <a:endParaRPr lang="zh-CN" altLang="en-US" dirty="0">
              <a:latin typeface="NimbusRomNo9L-Medi"/>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2B4EB6F-1444-31A5-0D3F-CFA5B5A8CC4A}"/>
                  </a:ext>
                </a:extLst>
              </p:cNvPr>
              <p:cNvSpPr>
                <a:spLocks noGrp="1"/>
              </p:cNvSpPr>
              <p:nvPr>
                <p:ph idx="1"/>
              </p:nvPr>
            </p:nvSpPr>
            <p:spPr>
              <a:xfrm>
                <a:off x="838200" y="1825624"/>
                <a:ext cx="10515600" cy="4766561"/>
              </a:xfrm>
            </p:spPr>
            <p:txBody>
              <a:bodyPr>
                <a:normAutofit/>
              </a:bodyPr>
              <a:lstStyle/>
              <a:p>
                <a:r>
                  <a:rPr lang="en-US" altLang="zh-CN" sz="2400" b="0" i="0" u="none" strike="noStrike" baseline="0" dirty="0">
                    <a:latin typeface="NimbusRomNo9L-Regu"/>
                  </a:rPr>
                  <a:t>Baseline: DELU - cross-modal consensus module</a:t>
                </a:r>
              </a:p>
              <a:p>
                <a:r>
                  <a:rPr lang="en-US" altLang="zh-CN" sz="2400" b="0" i="0" u="none" strike="noStrike" baseline="0" dirty="0">
                    <a:latin typeface="NimbusRomNo9L-Regu"/>
                  </a:rPr>
                  <a:t>Divide an untrimmed video into </a:t>
                </a:r>
                <a14:m>
                  <m:oMath xmlns:m="http://schemas.openxmlformats.org/officeDocument/2006/math">
                    <m:r>
                      <a:rPr lang="en-US" altLang="zh-CN" sz="2400" b="0" i="1" u="none" strike="noStrike" baseline="0" dirty="0" smtClean="0">
                        <a:latin typeface="Cambria Math" panose="02040503050406030204" pitchFamily="18" charset="0"/>
                      </a:rPr>
                      <m:t>𝑇</m:t>
                    </m:r>
                  </m:oMath>
                </a14:m>
                <a:r>
                  <a:rPr lang="en-US" altLang="zh-CN" sz="2400" b="0" i="0" u="none" strike="noStrike" baseline="0" dirty="0">
                    <a:latin typeface="NimbusRomNo9L-Regu"/>
                  </a:rPr>
                  <a:t> non-overlapping 16-frame snippets</a:t>
                </a:r>
              </a:p>
              <a:p>
                <a:r>
                  <a:rPr lang="en-US" altLang="zh-CN" sz="2400" b="0" i="0" u="none" strike="noStrike" baseline="0" dirty="0">
                    <a:latin typeface="NimbusRomNo9L-Regu"/>
                  </a:rPr>
                  <a:t>RGB features and optical flow features by pretrained networks  </a:t>
                </a:r>
                <a14:m>
                  <m:oMath xmlns:m="http://schemas.openxmlformats.org/officeDocument/2006/math">
                    <m:sSup>
                      <m:sSupPr>
                        <m:ctrlPr>
                          <a:rPr lang="en-US" altLang="zh-CN" sz="2400" b="0" i="1" u="none" strike="noStrike" baseline="0" smtClean="0">
                            <a:latin typeface="Cambria Math" panose="02040503050406030204" pitchFamily="18" charset="0"/>
                          </a:rPr>
                        </m:ctrlPr>
                      </m:sSupPr>
                      <m:e>
                        <m:r>
                          <a:rPr lang="en-US" altLang="zh-CN" sz="2400" b="0" i="1" u="none" strike="noStrike" baseline="0" smtClean="0">
                            <a:latin typeface="Cambria Math" panose="02040503050406030204" pitchFamily="18" charset="0"/>
                          </a:rPr>
                          <m:t>𝐹</m:t>
                        </m:r>
                      </m:e>
                      <m:sup>
                        <m:r>
                          <a:rPr lang="en-US" altLang="zh-CN" sz="2400" b="0" i="1" u="none" strike="noStrike" baseline="0" smtClean="0">
                            <a:latin typeface="Cambria Math" panose="02040503050406030204" pitchFamily="18" charset="0"/>
                          </a:rPr>
                          <m:t>∗</m:t>
                        </m:r>
                      </m:sup>
                    </m:sSup>
                  </m:oMath>
                </a14:m>
                <a:r>
                  <a:rPr lang="en-US" altLang="zh-CN" sz="2400" b="0" i="0" u="none" strike="noStrike" baseline="0" dirty="0">
                    <a:latin typeface="NimbusRomNo9L-Regu"/>
                  </a:rPr>
                  <a:t>, </a:t>
                </a:r>
              </a:p>
              <a:p>
                <a:r>
                  <a:rPr lang="en-US" altLang="zh-CN" sz="2400" dirty="0">
                    <a:latin typeface="NimbusRomNo9L-Regu"/>
                  </a:rPr>
                  <a:t>A</a:t>
                </a:r>
                <a:r>
                  <a:rPr lang="en-US" altLang="zh-CN" sz="2400" b="0" i="0" u="none" strike="noStrike" baseline="0" dirty="0">
                    <a:latin typeface="NimbusRomNo9L-Regu"/>
                  </a:rPr>
                  <a:t>ttention module </a:t>
                </a:r>
                <a14:m>
                  <m:oMath xmlns:m="http://schemas.openxmlformats.org/officeDocument/2006/math">
                    <m:sSup>
                      <m:sSupPr>
                        <m:ctrlPr>
                          <a:rPr lang="en-US" altLang="zh-CN" sz="2400" b="0" i="1" u="none" strike="noStrike" baseline="0" smtClean="0">
                            <a:latin typeface="Cambria Math" panose="02040503050406030204" pitchFamily="18" charset="0"/>
                          </a:rPr>
                        </m:ctrlPr>
                      </m:sSupPr>
                      <m:e>
                        <m:r>
                          <m:rPr>
                            <m:sty m:val="p"/>
                          </m:rPr>
                          <a:rPr lang="en-US" altLang="zh-CN" sz="2400" b="0" i="0" u="none" strike="noStrike" baseline="0" smtClean="0">
                            <a:latin typeface="Cambria Math" panose="02040503050406030204" pitchFamily="18" charset="0"/>
                          </a:rPr>
                          <m:t>Φ</m:t>
                        </m:r>
                      </m:e>
                      <m:sup>
                        <m:r>
                          <a:rPr lang="en-US" altLang="zh-CN" sz="2400" b="0" i="0" u="none" strike="noStrike" baseline="0" smtClean="0">
                            <a:latin typeface="Cambria Math" panose="02040503050406030204" pitchFamily="18" charset="0"/>
                          </a:rPr>
                          <m:t>∗</m:t>
                        </m:r>
                      </m:sup>
                    </m:sSup>
                  </m:oMath>
                </a14:m>
                <a:r>
                  <a:rPr lang="en-US" altLang="zh-CN" sz="2400" b="0" i="0" u="none" strike="noStrike" baseline="0" dirty="0">
                    <a:latin typeface="NimbusRomNo9L-Regu"/>
                  </a:rPr>
                  <a:t> to generate action attention weights</a:t>
                </a:r>
                <a:br>
                  <a:rPr lang="en-US" altLang="zh-CN" sz="2400" b="0" i="0" u="none" strike="noStrike" baseline="0" dirty="0">
                    <a:latin typeface="NimbusRomNo9L-Regu"/>
                  </a:rPr>
                </a:br>
                <a:endParaRPr lang="en-US" altLang="zh-CN" sz="1600" b="0" i="0" u="none" strike="noStrike" baseline="0" dirty="0">
                  <a:latin typeface="NimbusRomNo9L-Regu"/>
                </a:endParaRPr>
              </a:p>
              <a:p>
                <a:r>
                  <a:rPr lang="en-US" altLang="zh-CN" sz="2400" dirty="0">
                    <a:latin typeface="NimbusRomNo9L-Regu"/>
                  </a:rPr>
                  <a:t>F</a:t>
                </a:r>
                <a:r>
                  <a:rPr lang="en-US" altLang="zh-CN" sz="2400" b="0" i="0" u="none" strike="noStrike" baseline="0" dirty="0">
                    <a:latin typeface="NimbusRomNo9L-Regu"/>
                  </a:rPr>
                  <a:t>use two attention sequences</a:t>
                </a:r>
                <a:br>
                  <a:rPr lang="en-US" altLang="zh-CN" sz="2400" b="0" i="0" u="none" strike="noStrike" baseline="0" dirty="0">
                    <a:latin typeface="NimbusRomNo9L-Regu"/>
                  </a:rPr>
                </a:br>
                <a:endParaRPr lang="en-US" altLang="zh-CN" sz="2400" b="0" i="0" u="none" strike="noStrike" baseline="0" dirty="0">
                  <a:latin typeface="NimbusRomNo9L-Regu"/>
                </a:endParaRPr>
              </a:p>
              <a:p>
                <a:r>
                  <a:rPr lang="en-US" altLang="zh-CN" sz="2400" dirty="0">
                    <a:latin typeface="NimbusRomNo9L-Regu"/>
                  </a:rPr>
                  <a:t>F</a:t>
                </a:r>
                <a:r>
                  <a:rPr lang="en-US" altLang="zh-CN" sz="2400" b="0" i="0" u="none" strike="noStrike" baseline="0" dirty="0">
                    <a:latin typeface="NimbusRomNo9L-Regu"/>
                  </a:rPr>
                  <a:t>eature fusion module </a:t>
                </a:r>
                <a14:m>
                  <m:oMath xmlns:m="http://schemas.openxmlformats.org/officeDocument/2006/math">
                    <m:r>
                      <m:rPr>
                        <m:sty m:val="p"/>
                      </m:rPr>
                      <a:rPr lang="en-US" altLang="zh-CN" sz="2400" b="0" i="0" u="none" strike="noStrike" baseline="0" smtClean="0">
                        <a:latin typeface="Cambria Math" panose="02040503050406030204" pitchFamily="18" charset="0"/>
                      </a:rPr>
                      <m:t>Θ</m:t>
                    </m:r>
                  </m:oMath>
                </a14:m>
                <a:r>
                  <a:rPr lang="en-US" altLang="zh-CN" sz="2400" b="0" i="0" u="none" strike="noStrike" baseline="0" dirty="0">
                    <a:latin typeface="NimbusRomNo9L-Regu"/>
                  </a:rPr>
                  <a:t> and </a:t>
                </a:r>
                <a:r>
                  <a:rPr lang="en-US" altLang="zh-CN" sz="2400" dirty="0">
                    <a:latin typeface="NimbusRomNo9L-Regu"/>
                  </a:rPr>
                  <a:t>Classifier </a:t>
                </a:r>
                <a14:m>
                  <m:oMath xmlns:m="http://schemas.openxmlformats.org/officeDocument/2006/math">
                    <m:r>
                      <m:rPr>
                        <m:sty m:val="p"/>
                      </m:rPr>
                      <a:rPr lang="en-US" altLang="zh-CN" sz="2400" b="0" i="0" smtClean="0">
                        <a:latin typeface="Cambria Math" panose="02040503050406030204" pitchFamily="18" charset="0"/>
                      </a:rPr>
                      <m:t>Ψ</m:t>
                    </m:r>
                  </m:oMath>
                </a14:m>
                <a:r>
                  <a:rPr lang="en-US" altLang="zh-CN" sz="2400" dirty="0">
                    <a:latin typeface="NimbusRomNo9L-Regu"/>
                  </a:rPr>
                  <a:t> to </a:t>
                </a:r>
                <a:br>
                  <a:rPr lang="en-US" altLang="zh-CN" sz="2400" dirty="0">
                    <a:latin typeface="NimbusRomNo9L-Regu"/>
                  </a:rPr>
                </a:br>
                <a:r>
                  <a:rPr lang="en-US" altLang="zh-CN" sz="2400" dirty="0">
                    <a:latin typeface="NimbusRomNo9L-Regu"/>
                  </a:rPr>
                  <a:t>generate classification activation sequence (CAS) </a:t>
                </a:r>
              </a:p>
              <a:p>
                <a:r>
                  <a:rPr lang="en-US" altLang="zh-CN" sz="2400" dirty="0">
                    <a:latin typeface="NimbusRomNo9L-Regu"/>
                  </a:rPr>
                  <a:t>S</a:t>
                </a:r>
                <a:r>
                  <a:rPr lang="en-US" altLang="zh-CN" sz="2400" b="0" i="0" u="none" strike="noStrike" baseline="0" dirty="0">
                    <a:latin typeface="NimbusRomNo9L-Regu"/>
                  </a:rPr>
                  <a:t>uppressed CAS</a:t>
                </a:r>
              </a:p>
              <a:p>
                <a:r>
                  <a:rPr lang="en-US" altLang="zh-CN" sz="2400" dirty="0">
                    <a:latin typeface="NimbusRomNo9L-Regu"/>
                  </a:rPr>
                  <a:t>T</a:t>
                </a:r>
                <a:r>
                  <a:rPr lang="en-US" altLang="zh-CN" sz="2400" b="0" i="0" u="none" strike="noStrike" baseline="0" dirty="0">
                    <a:latin typeface="NimbusRomNo9L-Regu"/>
                  </a:rPr>
                  <a:t>rain objective function</a:t>
                </a:r>
              </a:p>
            </p:txBody>
          </p:sp>
        </mc:Choice>
        <mc:Fallback xmlns="">
          <p:sp>
            <p:nvSpPr>
              <p:cNvPr id="3" name="内容占位符 2">
                <a:extLst>
                  <a:ext uri="{FF2B5EF4-FFF2-40B4-BE49-F238E27FC236}">
                    <a16:creationId xmlns:a16="http://schemas.microsoft.com/office/drawing/2014/main" id="{F2B4EB6F-1444-31A5-0D3F-CFA5B5A8CC4A}"/>
                  </a:ext>
                </a:extLst>
              </p:cNvPr>
              <p:cNvSpPr>
                <a:spLocks noGrp="1" noRot="1" noChangeAspect="1" noMove="1" noResize="1" noEditPoints="1" noAdjustHandles="1" noChangeArrowheads="1" noChangeShapeType="1" noTextEdit="1"/>
              </p:cNvSpPr>
              <p:nvPr>
                <p:ph idx="1"/>
              </p:nvPr>
            </p:nvSpPr>
            <p:spPr>
              <a:xfrm>
                <a:off x="838200" y="1825624"/>
                <a:ext cx="10515600" cy="4766561"/>
              </a:xfrm>
              <a:blipFill>
                <a:blip r:embed="rId2"/>
                <a:stretch>
                  <a:fillRect l="-812" t="-179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D3D95B7-F67E-81C3-5B81-EE1A59817613}"/>
              </a:ext>
            </a:extLst>
          </p:cNvPr>
          <p:cNvSpPr>
            <a:spLocks noGrp="1"/>
          </p:cNvSpPr>
          <p:nvPr>
            <p:ph type="dt" sz="half" idx="10"/>
          </p:nvPr>
        </p:nvSpPr>
        <p:spPr/>
        <p:txBody>
          <a:bodyPr/>
          <a:lstStyle/>
          <a:p>
            <a:fld id="{A2B860FA-A935-404B-8354-606133A2817F}" type="datetime1">
              <a:rPr lang="zh-CN" altLang="en-US" smtClean="0"/>
              <a:t>2023/10/27</a:t>
            </a:fld>
            <a:endParaRPr lang="zh-CN" altLang="en-US"/>
          </a:p>
        </p:txBody>
      </p:sp>
      <p:sp>
        <p:nvSpPr>
          <p:cNvPr id="5" name="页脚占位符 4">
            <a:extLst>
              <a:ext uri="{FF2B5EF4-FFF2-40B4-BE49-F238E27FC236}">
                <a16:creationId xmlns:a16="http://schemas.microsoft.com/office/drawing/2014/main" id="{1DCD8309-35C5-023D-9FB7-9A27C7C9CEB6}"/>
              </a:ext>
            </a:extLst>
          </p:cNvPr>
          <p:cNvSpPr>
            <a:spLocks noGrp="1"/>
          </p:cNvSpPr>
          <p:nvPr>
            <p:ph type="ftr" sz="quarter" idx="11"/>
          </p:nvPr>
        </p:nvSpPr>
        <p:spPr/>
        <p:txBody>
          <a:bodyPr/>
          <a:lstStyle/>
          <a:p>
            <a:r>
              <a:rPr lang="en-US" altLang="zh-CN"/>
              <a:t>lqy</a:t>
            </a:r>
            <a:endParaRPr lang="zh-CN" altLang="en-US"/>
          </a:p>
        </p:txBody>
      </p:sp>
      <p:sp>
        <p:nvSpPr>
          <p:cNvPr id="6" name="灯片编号占位符 5">
            <a:extLst>
              <a:ext uri="{FF2B5EF4-FFF2-40B4-BE49-F238E27FC236}">
                <a16:creationId xmlns:a16="http://schemas.microsoft.com/office/drawing/2014/main" id="{F874F72F-FF7E-D7FD-CB38-374F42E19806}"/>
              </a:ext>
            </a:extLst>
          </p:cNvPr>
          <p:cNvSpPr>
            <a:spLocks noGrp="1"/>
          </p:cNvSpPr>
          <p:nvPr>
            <p:ph type="sldNum" sz="quarter" idx="12"/>
          </p:nvPr>
        </p:nvSpPr>
        <p:spPr/>
        <p:txBody>
          <a:bodyPr/>
          <a:lstStyle/>
          <a:p>
            <a:fld id="{52108E69-35C3-4395-AB4C-CBC2CBC07E89}" type="slidenum">
              <a:rPr lang="zh-CN" altLang="en-US" smtClean="0"/>
              <a:t>7</a:t>
            </a:fld>
            <a:endParaRPr lang="zh-CN" altLang="en-US"/>
          </a:p>
        </p:txBody>
      </p:sp>
      <p:pic>
        <p:nvPicPr>
          <p:cNvPr id="9" name="图片 8">
            <a:extLst>
              <a:ext uri="{FF2B5EF4-FFF2-40B4-BE49-F238E27FC236}">
                <a16:creationId xmlns:a16="http://schemas.microsoft.com/office/drawing/2014/main" id="{1EC75932-06C5-64DA-DCD7-076FEA6E423D}"/>
              </a:ext>
            </a:extLst>
          </p:cNvPr>
          <p:cNvPicPr>
            <a:picLocks noChangeAspect="1"/>
          </p:cNvPicPr>
          <p:nvPr/>
        </p:nvPicPr>
        <p:blipFill>
          <a:blip r:embed="rId3"/>
          <a:stretch>
            <a:fillRect/>
          </a:stretch>
        </p:blipFill>
        <p:spPr>
          <a:xfrm>
            <a:off x="8118484" y="3108762"/>
            <a:ext cx="2801155" cy="480408"/>
          </a:xfrm>
          <a:prstGeom prst="rect">
            <a:avLst/>
          </a:prstGeom>
        </p:spPr>
      </p:pic>
      <p:pic>
        <p:nvPicPr>
          <p:cNvPr id="13" name="图片 12">
            <a:extLst>
              <a:ext uri="{FF2B5EF4-FFF2-40B4-BE49-F238E27FC236}">
                <a16:creationId xmlns:a16="http://schemas.microsoft.com/office/drawing/2014/main" id="{C97936A9-1DD8-7BD9-C3B1-2F30F00775CC}"/>
              </a:ext>
            </a:extLst>
          </p:cNvPr>
          <p:cNvPicPr>
            <a:picLocks noChangeAspect="1"/>
          </p:cNvPicPr>
          <p:nvPr/>
        </p:nvPicPr>
        <p:blipFill>
          <a:blip r:embed="rId4"/>
          <a:stretch>
            <a:fillRect/>
          </a:stretch>
        </p:blipFill>
        <p:spPr>
          <a:xfrm>
            <a:off x="9487162" y="2794854"/>
            <a:ext cx="1198559" cy="313908"/>
          </a:xfrm>
          <a:prstGeom prst="rect">
            <a:avLst/>
          </a:prstGeom>
        </p:spPr>
      </p:pic>
      <p:pic>
        <p:nvPicPr>
          <p:cNvPr id="17" name="图片 16">
            <a:extLst>
              <a:ext uri="{FF2B5EF4-FFF2-40B4-BE49-F238E27FC236}">
                <a16:creationId xmlns:a16="http://schemas.microsoft.com/office/drawing/2014/main" id="{AA186D5D-14C1-E5DF-85E8-87BF12863D70}"/>
              </a:ext>
            </a:extLst>
          </p:cNvPr>
          <p:cNvPicPr>
            <a:picLocks noChangeAspect="1"/>
          </p:cNvPicPr>
          <p:nvPr/>
        </p:nvPicPr>
        <p:blipFill rotWithShape="1">
          <a:blip r:embed="rId5"/>
          <a:srcRect t="13634" b="1"/>
          <a:stretch/>
        </p:blipFill>
        <p:spPr>
          <a:xfrm>
            <a:off x="5161581" y="3706128"/>
            <a:ext cx="1868837" cy="774466"/>
          </a:xfrm>
          <a:prstGeom prst="rect">
            <a:avLst/>
          </a:prstGeom>
        </p:spPr>
      </p:pic>
      <p:pic>
        <p:nvPicPr>
          <p:cNvPr id="20" name="图片 19">
            <a:extLst>
              <a:ext uri="{FF2B5EF4-FFF2-40B4-BE49-F238E27FC236}">
                <a16:creationId xmlns:a16="http://schemas.microsoft.com/office/drawing/2014/main" id="{18B2726B-2D53-A4D8-8822-96EB8870BEE3}"/>
              </a:ext>
            </a:extLst>
          </p:cNvPr>
          <p:cNvPicPr>
            <a:picLocks noChangeAspect="1"/>
          </p:cNvPicPr>
          <p:nvPr/>
        </p:nvPicPr>
        <p:blipFill>
          <a:blip r:embed="rId6"/>
          <a:stretch>
            <a:fillRect/>
          </a:stretch>
        </p:blipFill>
        <p:spPr>
          <a:xfrm>
            <a:off x="7409999" y="4625779"/>
            <a:ext cx="4200754" cy="508952"/>
          </a:xfrm>
          <a:prstGeom prst="rect">
            <a:avLst/>
          </a:prstGeom>
        </p:spPr>
      </p:pic>
      <p:pic>
        <p:nvPicPr>
          <p:cNvPr id="28" name="图片 27">
            <a:extLst>
              <a:ext uri="{FF2B5EF4-FFF2-40B4-BE49-F238E27FC236}">
                <a16:creationId xmlns:a16="http://schemas.microsoft.com/office/drawing/2014/main" id="{795DA698-371F-13BF-E8A9-1E8149A165B7}"/>
              </a:ext>
            </a:extLst>
          </p:cNvPr>
          <p:cNvPicPr>
            <a:picLocks noChangeAspect="1"/>
          </p:cNvPicPr>
          <p:nvPr/>
        </p:nvPicPr>
        <p:blipFill>
          <a:blip r:embed="rId7"/>
          <a:stretch>
            <a:fillRect/>
          </a:stretch>
        </p:blipFill>
        <p:spPr>
          <a:xfrm>
            <a:off x="3490804" y="5420022"/>
            <a:ext cx="1347010" cy="437984"/>
          </a:xfrm>
          <a:prstGeom prst="rect">
            <a:avLst/>
          </a:prstGeom>
        </p:spPr>
      </p:pic>
      <p:pic>
        <p:nvPicPr>
          <p:cNvPr id="30" name="图片 29">
            <a:extLst>
              <a:ext uri="{FF2B5EF4-FFF2-40B4-BE49-F238E27FC236}">
                <a16:creationId xmlns:a16="http://schemas.microsoft.com/office/drawing/2014/main" id="{A5F4D1D8-D0F2-625C-3190-57A2A2BA2327}"/>
              </a:ext>
            </a:extLst>
          </p:cNvPr>
          <p:cNvPicPr>
            <a:picLocks noChangeAspect="1"/>
          </p:cNvPicPr>
          <p:nvPr/>
        </p:nvPicPr>
        <p:blipFill>
          <a:blip r:embed="rId8"/>
          <a:stretch>
            <a:fillRect/>
          </a:stretch>
        </p:blipFill>
        <p:spPr>
          <a:xfrm>
            <a:off x="4313738" y="5822092"/>
            <a:ext cx="847843" cy="466790"/>
          </a:xfrm>
          <a:prstGeom prst="rect">
            <a:avLst/>
          </a:prstGeom>
        </p:spPr>
      </p:pic>
    </p:spTree>
    <p:extLst>
      <p:ext uri="{BB962C8B-B14F-4D97-AF65-F5344CB8AC3E}">
        <p14:creationId xmlns:p14="http://schemas.microsoft.com/office/powerpoint/2010/main" val="321698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AB6CAE-5547-C8C7-6D59-6B63E9B405BD}"/>
              </a:ext>
            </a:extLst>
          </p:cNvPr>
          <p:cNvSpPr>
            <a:spLocks noGrp="1"/>
          </p:cNvSpPr>
          <p:nvPr>
            <p:ph type="title"/>
          </p:nvPr>
        </p:nvSpPr>
        <p:spPr/>
        <p:txBody>
          <a:bodyPr/>
          <a:lstStyle/>
          <a:p>
            <a:r>
              <a:rPr lang="en-US" altLang="zh-CN" dirty="0">
                <a:latin typeface="NimbusRomNo9L-Medi"/>
              </a:rPr>
              <a:t>Framework</a:t>
            </a:r>
            <a:endParaRPr lang="zh-CN" altLang="en-US" dirty="0">
              <a:latin typeface="NimbusRomNo9L-Medi"/>
            </a:endParaRPr>
          </a:p>
        </p:txBody>
      </p:sp>
      <p:sp>
        <p:nvSpPr>
          <p:cNvPr id="7" name="日期占位符 6">
            <a:extLst>
              <a:ext uri="{FF2B5EF4-FFF2-40B4-BE49-F238E27FC236}">
                <a16:creationId xmlns:a16="http://schemas.microsoft.com/office/drawing/2014/main" id="{1068A20C-BA57-DE02-E42A-FF12B09A4EA3}"/>
              </a:ext>
            </a:extLst>
          </p:cNvPr>
          <p:cNvSpPr>
            <a:spLocks noGrp="1"/>
          </p:cNvSpPr>
          <p:nvPr>
            <p:ph type="dt" sz="half" idx="10"/>
          </p:nvPr>
        </p:nvSpPr>
        <p:spPr/>
        <p:txBody>
          <a:bodyPr/>
          <a:lstStyle/>
          <a:p>
            <a:fld id="{3910B338-49D0-4A79-9E27-058229092E3B}" type="datetime1">
              <a:rPr lang="zh-CN" altLang="en-US" smtClean="0"/>
              <a:t>2023/10/27</a:t>
            </a:fld>
            <a:endParaRPr lang="zh-CN" altLang="en-US"/>
          </a:p>
        </p:txBody>
      </p:sp>
      <p:sp>
        <p:nvSpPr>
          <p:cNvPr id="8" name="页脚占位符 7">
            <a:extLst>
              <a:ext uri="{FF2B5EF4-FFF2-40B4-BE49-F238E27FC236}">
                <a16:creationId xmlns:a16="http://schemas.microsoft.com/office/drawing/2014/main" id="{61302225-CC14-B26B-1F77-B5EAE29E9FEC}"/>
              </a:ext>
            </a:extLst>
          </p:cNvPr>
          <p:cNvSpPr>
            <a:spLocks noGrp="1"/>
          </p:cNvSpPr>
          <p:nvPr>
            <p:ph type="ftr" sz="quarter" idx="11"/>
          </p:nvPr>
        </p:nvSpPr>
        <p:spPr/>
        <p:txBody>
          <a:bodyPr/>
          <a:lstStyle/>
          <a:p>
            <a:r>
              <a:rPr lang="en-US" altLang="zh-CN"/>
              <a:t>lqy</a:t>
            </a:r>
            <a:endParaRPr lang="zh-CN" altLang="en-US"/>
          </a:p>
        </p:txBody>
      </p:sp>
      <p:sp>
        <p:nvSpPr>
          <p:cNvPr id="9" name="灯片编号占位符 8">
            <a:extLst>
              <a:ext uri="{FF2B5EF4-FFF2-40B4-BE49-F238E27FC236}">
                <a16:creationId xmlns:a16="http://schemas.microsoft.com/office/drawing/2014/main" id="{89F5D662-8246-FDB5-2E95-275A257583C8}"/>
              </a:ext>
            </a:extLst>
          </p:cNvPr>
          <p:cNvSpPr>
            <a:spLocks noGrp="1"/>
          </p:cNvSpPr>
          <p:nvPr>
            <p:ph type="sldNum" sz="quarter" idx="12"/>
          </p:nvPr>
        </p:nvSpPr>
        <p:spPr/>
        <p:txBody>
          <a:bodyPr/>
          <a:lstStyle/>
          <a:p>
            <a:fld id="{52108E69-35C3-4395-AB4C-CBC2CBC07E89}" type="slidenum">
              <a:rPr lang="zh-CN" altLang="en-US" smtClean="0"/>
              <a:t>8</a:t>
            </a:fld>
            <a:endParaRPr lang="zh-CN" altLang="en-US"/>
          </a:p>
        </p:txBody>
      </p:sp>
      <p:pic>
        <p:nvPicPr>
          <p:cNvPr id="4" name="图片 3">
            <a:extLst>
              <a:ext uri="{FF2B5EF4-FFF2-40B4-BE49-F238E27FC236}">
                <a16:creationId xmlns:a16="http://schemas.microsoft.com/office/drawing/2014/main" id="{7E4261E8-D331-B40C-0375-99959CF1EE4C}"/>
              </a:ext>
            </a:extLst>
          </p:cNvPr>
          <p:cNvPicPr>
            <a:picLocks noChangeAspect="1"/>
          </p:cNvPicPr>
          <p:nvPr/>
        </p:nvPicPr>
        <p:blipFill>
          <a:blip r:embed="rId2"/>
          <a:stretch>
            <a:fillRect/>
          </a:stretch>
        </p:blipFill>
        <p:spPr>
          <a:xfrm>
            <a:off x="1376916" y="1307130"/>
            <a:ext cx="9438167" cy="4785549"/>
          </a:xfrm>
          <a:prstGeom prst="rect">
            <a:avLst/>
          </a:prstGeom>
        </p:spPr>
      </p:pic>
    </p:spTree>
    <p:extLst>
      <p:ext uri="{BB962C8B-B14F-4D97-AF65-F5344CB8AC3E}">
        <p14:creationId xmlns:p14="http://schemas.microsoft.com/office/powerpoint/2010/main" val="422229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5D93A44-0AFF-E4B3-1462-DF26FEE6F427}"/>
              </a:ext>
            </a:extLst>
          </p:cNvPr>
          <p:cNvPicPr>
            <a:picLocks noChangeAspect="1"/>
          </p:cNvPicPr>
          <p:nvPr/>
        </p:nvPicPr>
        <p:blipFill>
          <a:blip r:embed="rId2"/>
          <a:stretch>
            <a:fillRect/>
          </a:stretch>
        </p:blipFill>
        <p:spPr>
          <a:xfrm>
            <a:off x="1376916" y="1307130"/>
            <a:ext cx="9438167" cy="4785549"/>
          </a:xfrm>
          <a:prstGeom prst="rect">
            <a:avLst/>
          </a:prstGeom>
        </p:spPr>
      </p:pic>
      <p:sp>
        <p:nvSpPr>
          <p:cNvPr id="2" name="标题 1">
            <a:extLst>
              <a:ext uri="{FF2B5EF4-FFF2-40B4-BE49-F238E27FC236}">
                <a16:creationId xmlns:a16="http://schemas.microsoft.com/office/drawing/2014/main" id="{A4AB6CAE-5547-C8C7-6D59-6B63E9B405BD}"/>
              </a:ext>
            </a:extLst>
          </p:cNvPr>
          <p:cNvSpPr>
            <a:spLocks noGrp="1"/>
          </p:cNvSpPr>
          <p:nvPr>
            <p:ph type="title"/>
          </p:nvPr>
        </p:nvSpPr>
        <p:spPr/>
        <p:txBody>
          <a:bodyPr/>
          <a:lstStyle/>
          <a:p>
            <a:r>
              <a:rPr lang="en-US" altLang="zh-CN" dirty="0">
                <a:latin typeface="NimbusRomNo9L-Medi"/>
              </a:rPr>
              <a:t>Graph Formulation</a:t>
            </a:r>
            <a:endParaRPr lang="zh-CN" altLang="en-US" dirty="0">
              <a:latin typeface="NimbusRomNo9L-Medi"/>
            </a:endParaRPr>
          </a:p>
        </p:txBody>
      </p:sp>
      <p:sp>
        <p:nvSpPr>
          <p:cNvPr id="7" name="日期占位符 6">
            <a:extLst>
              <a:ext uri="{FF2B5EF4-FFF2-40B4-BE49-F238E27FC236}">
                <a16:creationId xmlns:a16="http://schemas.microsoft.com/office/drawing/2014/main" id="{1068A20C-BA57-DE02-E42A-FF12B09A4EA3}"/>
              </a:ext>
            </a:extLst>
          </p:cNvPr>
          <p:cNvSpPr>
            <a:spLocks noGrp="1"/>
          </p:cNvSpPr>
          <p:nvPr>
            <p:ph type="dt" sz="half" idx="10"/>
          </p:nvPr>
        </p:nvSpPr>
        <p:spPr/>
        <p:txBody>
          <a:bodyPr/>
          <a:lstStyle/>
          <a:p>
            <a:fld id="{3910B338-49D0-4A79-9E27-058229092E3B}" type="datetime1">
              <a:rPr lang="zh-CN" altLang="en-US" smtClean="0"/>
              <a:t>2023/10/27</a:t>
            </a:fld>
            <a:endParaRPr lang="zh-CN" altLang="en-US"/>
          </a:p>
        </p:txBody>
      </p:sp>
      <p:sp>
        <p:nvSpPr>
          <p:cNvPr id="8" name="页脚占位符 7">
            <a:extLst>
              <a:ext uri="{FF2B5EF4-FFF2-40B4-BE49-F238E27FC236}">
                <a16:creationId xmlns:a16="http://schemas.microsoft.com/office/drawing/2014/main" id="{61302225-CC14-B26B-1F77-B5EAE29E9FEC}"/>
              </a:ext>
            </a:extLst>
          </p:cNvPr>
          <p:cNvSpPr>
            <a:spLocks noGrp="1"/>
          </p:cNvSpPr>
          <p:nvPr>
            <p:ph type="ftr" sz="quarter" idx="11"/>
          </p:nvPr>
        </p:nvSpPr>
        <p:spPr/>
        <p:txBody>
          <a:bodyPr/>
          <a:lstStyle/>
          <a:p>
            <a:r>
              <a:rPr lang="en-US" altLang="zh-CN"/>
              <a:t>lqy</a:t>
            </a:r>
            <a:endParaRPr lang="zh-CN" altLang="en-US"/>
          </a:p>
        </p:txBody>
      </p:sp>
      <p:sp>
        <p:nvSpPr>
          <p:cNvPr id="9" name="灯片编号占位符 8">
            <a:extLst>
              <a:ext uri="{FF2B5EF4-FFF2-40B4-BE49-F238E27FC236}">
                <a16:creationId xmlns:a16="http://schemas.microsoft.com/office/drawing/2014/main" id="{89F5D662-8246-FDB5-2E95-275A257583C8}"/>
              </a:ext>
            </a:extLst>
          </p:cNvPr>
          <p:cNvSpPr>
            <a:spLocks noGrp="1"/>
          </p:cNvSpPr>
          <p:nvPr>
            <p:ph type="sldNum" sz="quarter" idx="12"/>
          </p:nvPr>
        </p:nvSpPr>
        <p:spPr/>
        <p:txBody>
          <a:bodyPr/>
          <a:lstStyle/>
          <a:p>
            <a:fld id="{52108E69-35C3-4395-AB4C-CBC2CBC07E89}" type="slidenum">
              <a:rPr lang="zh-CN" altLang="en-US" smtClean="0"/>
              <a:t>9</a:t>
            </a:fld>
            <a:endParaRPr lang="zh-CN" altLang="en-US"/>
          </a:p>
        </p:txBody>
      </p:sp>
      <p:sp>
        <p:nvSpPr>
          <p:cNvPr id="5" name="矩形 4">
            <a:extLst>
              <a:ext uri="{FF2B5EF4-FFF2-40B4-BE49-F238E27FC236}">
                <a16:creationId xmlns:a16="http://schemas.microsoft.com/office/drawing/2014/main" id="{715EF767-470D-4019-9BF6-E93CAEBD9DB0}"/>
              </a:ext>
            </a:extLst>
          </p:cNvPr>
          <p:cNvSpPr/>
          <p:nvPr/>
        </p:nvSpPr>
        <p:spPr>
          <a:xfrm>
            <a:off x="1041990" y="1366451"/>
            <a:ext cx="9856381" cy="5050465"/>
          </a:xfrm>
          <a:prstGeom prst="rect">
            <a:avLst/>
          </a:prstGeom>
          <a:solidFill>
            <a:schemeClr val="bg1">
              <a:alpha val="7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7E4261E8-D331-B40C-0375-99959CF1EE4C}"/>
              </a:ext>
            </a:extLst>
          </p:cNvPr>
          <p:cNvPicPr>
            <a:picLocks noChangeAspect="1"/>
          </p:cNvPicPr>
          <p:nvPr/>
        </p:nvPicPr>
        <p:blipFill rotWithShape="1">
          <a:blip r:embed="rId2"/>
          <a:srcRect l="52779" t="18455" r="28201" b="28000"/>
          <a:stretch/>
        </p:blipFill>
        <p:spPr>
          <a:xfrm>
            <a:off x="6358269" y="2190307"/>
            <a:ext cx="1795131" cy="2562446"/>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5546B878-932D-D050-7FDB-CC33CEE8BF4A}"/>
                  </a:ext>
                </a:extLst>
              </p:cNvPr>
              <p:cNvSpPr txBox="1"/>
              <p:nvPr/>
            </p:nvSpPr>
            <p:spPr>
              <a:xfrm>
                <a:off x="5891915" y="2448027"/>
                <a:ext cx="3644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𝑉</m:t>
                          </m:r>
                        </m:e>
                        <m:sub>
                          <m:r>
                            <a:rPr lang="en-US" altLang="zh-CN" sz="2400" b="0" i="1" smtClean="0">
                              <a:solidFill>
                                <a:srgbClr val="FF0000"/>
                              </a:solidFill>
                              <a:latin typeface="Cambria Math" panose="02040503050406030204" pitchFamily="18" charset="0"/>
                            </a:rPr>
                            <m:t>𝑎</m:t>
                          </m:r>
                        </m:sub>
                      </m:sSub>
                    </m:oMath>
                  </m:oMathPara>
                </a14:m>
                <a:endParaRPr lang="zh-CN" altLang="en-US" sz="2400" dirty="0">
                  <a:solidFill>
                    <a:srgbClr val="FF0000"/>
                  </a:solidFill>
                </a:endParaRPr>
              </a:p>
            </p:txBody>
          </p:sp>
        </mc:Choice>
        <mc:Fallback xmlns="">
          <p:sp>
            <p:nvSpPr>
              <p:cNvPr id="6" name="文本框 5">
                <a:extLst>
                  <a:ext uri="{FF2B5EF4-FFF2-40B4-BE49-F238E27FC236}">
                    <a16:creationId xmlns:a16="http://schemas.microsoft.com/office/drawing/2014/main" id="{5546B878-932D-D050-7FDB-CC33CEE8BF4A}"/>
                  </a:ext>
                </a:extLst>
              </p:cNvPr>
              <p:cNvSpPr txBox="1">
                <a:spLocks noRot="1" noChangeAspect="1" noMove="1" noResize="1" noEditPoints="1" noAdjustHandles="1" noChangeArrowheads="1" noChangeShapeType="1" noTextEdit="1"/>
              </p:cNvSpPr>
              <p:nvPr/>
            </p:nvSpPr>
            <p:spPr>
              <a:xfrm>
                <a:off x="5891915" y="2448027"/>
                <a:ext cx="364459" cy="369332"/>
              </a:xfrm>
              <a:prstGeom prst="rect">
                <a:avLst/>
              </a:prstGeom>
              <a:blipFill>
                <a:blip r:embed="rId3"/>
                <a:stretch>
                  <a:fillRect l="-18644"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4C7C139-DB27-CD2F-1127-8CF8A8DF3B61}"/>
                  </a:ext>
                </a:extLst>
              </p:cNvPr>
              <p:cNvSpPr txBox="1"/>
              <p:nvPr/>
            </p:nvSpPr>
            <p:spPr>
              <a:xfrm>
                <a:off x="5891915" y="4040642"/>
                <a:ext cx="38991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accent1"/>
                              </a:solidFill>
                              <a:latin typeface="Cambria Math" panose="02040503050406030204" pitchFamily="18" charset="0"/>
                            </a:rPr>
                          </m:ctrlPr>
                        </m:sSubPr>
                        <m:e>
                          <m:r>
                            <a:rPr lang="en-US" altLang="zh-CN" sz="2400" b="0" i="1" smtClean="0">
                              <a:solidFill>
                                <a:schemeClr val="accent1"/>
                              </a:solidFill>
                              <a:latin typeface="Cambria Math" panose="02040503050406030204" pitchFamily="18" charset="0"/>
                            </a:rPr>
                            <m:t>𝑉</m:t>
                          </m:r>
                        </m:e>
                        <m:sub>
                          <m:r>
                            <a:rPr lang="en-US" altLang="zh-CN" sz="2400" b="0" i="1" smtClean="0">
                              <a:solidFill>
                                <a:schemeClr val="accent1"/>
                              </a:solidFill>
                              <a:latin typeface="Cambria Math" panose="02040503050406030204" pitchFamily="18" charset="0"/>
                            </a:rPr>
                            <m:t>𝑏</m:t>
                          </m:r>
                        </m:sub>
                      </m:sSub>
                    </m:oMath>
                  </m:oMathPara>
                </a14:m>
                <a:endParaRPr lang="zh-CN" altLang="en-US" sz="2400" dirty="0">
                  <a:solidFill>
                    <a:schemeClr val="accent1"/>
                  </a:solidFill>
                </a:endParaRPr>
              </a:p>
            </p:txBody>
          </p:sp>
        </mc:Choice>
        <mc:Fallback xmlns="">
          <p:sp>
            <p:nvSpPr>
              <p:cNvPr id="10" name="文本框 9">
                <a:extLst>
                  <a:ext uri="{FF2B5EF4-FFF2-40B4-BE49-F238E27FC236}">
                    <a16:creationId xmlns:a16="http://schemas.microsoft.com/office/drawing/2014/main" id="{14C7C139-DB27-CD2F-1127-8CF8A8DF3B61}"/>
                  </a:ext>
                </a:extLst>
              </p:cNvPr>
              <p:cNvSpPr txBox="1">
                <a:spLocks noRot="1" noChangeAspect="1" noMove="1" noResize="1" noEditPoints="1" noAdjustHandles="1" noChangeArrowheads="1" noChangeShapeType="1" noTextEdit="1"/>
              </p:cNvSpPr>
              <p:nvPr/>
            </p:nvSpPr>
            <p:spPr>
              <a:xfrm>
                <a:off x="5891915" y="4040642"/>
                <a:ext cx="389914" cy="369332"/>
              </a:xfrm>
              <a:prstGeom prst="rect">
                <a:avLst/>
              </a:prstGeom>
              <a:blipFill>
                <a:blip r:embed="rId4"/>
                <a:stretch>
                  <a:fillRect l="-17460" r="-4762"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4EDD89F6-07DF-1837-04EA-93E85E6E0879}"/>
                  </a:ext>
                </a:extLst>
              </p:cNvPr>
              <p:cNvSpPr txBox="1"/>
              <p:nvPr/>
            </p:nvSpPr>
            <p:spPr>
              <a:xfrm>
                <a:off x="5891915" y="3286864"/>
                <a:ext cx="4317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bg1">
                                  <a:lumMod val="50000"/>
                                </a:schemeClr>
                              </a:solidFill>
                              <a:latin typeface="Cambria Math" panose="02040503050406030204" pitchFamily="18" charset="0"/>
                            </a:rPr>
                          </m:ctrlPr>
                        </m:sSubPr>
                        <m:e>
                          <m:r>
                            <a:rPr lang="en-US" altLang="zh-CN" sz="2400" b="0" i="1" smtClean="0">
                              <a:solidFill>
                                <a:schemeClr val="bg1">
                                  <a:lumMod val="50000"/>
                                </a:schemeClr>
                              </a:solidFill>
                              <a:latin typeface="Cambria Math" panose="02040503050406030204" pitchFamily="18" charset="0"/>
                            </a:rPr>
                            <m:t>𝑉</m:t>
                          </m:r>
                        </m:e>
                        <m:sub>
                          <m:r>
                            <a:rPr lang="en-US" altLang="zh-CN" sz="2400" b="0" i="1" smtClean="0">
                              <a:solidFill>
                                <a:schemeClr val="bg1">
                                  <a:lumMod val="50000"/>
                                </a:schemeClr>
                              </a:solidFill>
                              <a:latin typeface="Cambria Math" panose="02040503050406030204" pitchFamily="18" charset="0"/>
                            </a:rPr>
                            <m:t>𝑚</m:t>
                          </m:r>
                        </m:sub>
                      </m:sSub>
                    </m:oMath>
                  </m:oMathPara>
                </a14:m>
                <a:endParaRPr lang="zh-CN" altLang="en-US" sz="2400" dirty="0">
                  <a:solidFill>
                    <a:schemeClr val="bg1">
                      <a:lumMod val="50000"/>
                    </a:schemeClr>
                  </a:solidFill>
                </a:endParaRPr>
              </a:p>
            </p:txBody>
          </p:sp>
        </mc:Choice>
        <mc:Fallback xmlns="">
          <p:sp>
            <p:nvSpPr>
              <p:cNvPr id="11" name="文本框 10">
                <a:extLst>
                  <a:ext uri="{FF2B5EF4-FFF2-40B4-BE49-F238E27FC236}">
                    <a16:creationId xmlns:a16="http://schemas.microsoft.com/office/drawing/2014/main" id="{4EDD89F6-07DF-1837-04EA-93E85E6E0879}"/>
                  </a:ext>
                </a:extLst>
              </p:cNvPr>
              <p:cNvSpPr txBox="1">
                <a:spLocks noRot="1" noChangeAspect="1" noMove="1" noResize="1" noEditPoints="1" noAdjustHandles="1" noChangeArrowheads="1" noChangeShapeType="1" noTextEdit="1"/>
              </p:cNvSpPr>
              <p:nvPr/>
            </p:nvSpPr>
            <p:spPr>
              <a:xfrm>
                <a:off x="5891915" y="3286864"/>
                <a:ext cx="431785" cy="369332"/>
              </a:xfrm>
              <a:prstGeom prst="rect">
                <a:avLst/>
              </a:prstGeom>
              <a:blipFill>
                <a:blip r:embed="rId5"/>
                <a:stretch>
                  <a:fillRect l="-15714" b="-98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3667492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10504</TotalTime>
  <Words>2649</Words>
  <Application>Microsoft Office PowerPoint</Application>
  <PresentationFormat>宽屏</PresentationFormat>
  <Paragraphs>382</Paragraphs>
  <Slides>37</Slides>
  <Notes>19</Notes>
  <HiddenSlides>1</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CMMI10</vt:lpstr>
      <vt:lpstr>NimbusRomNo9L-Medi</vt:lpstr>
      <vt:lpstr>NimbusRomNo9L-Regu</vt:lpstr>
      <vt:lpstr>PingFang SC</vt:lpstr>
      <vt:lpstr>等线</vt:lpstr>
      <vt:lpstr>等线 Light</vt:lpstr>
      <vt:lpstr>Arial</vt:lpstr>
      <vt:lpstr>Cambria Math</vt:lpstr>
      <vt:lpstr>Times New Roman</vt:lpstr>
      <vt:lpstr>Office 主题​​</vt:lpstr>
      <vt:lpstr>DDG-Net: Discriminability-Driven Graph Network  for Weakly-supervised Temporal Action Localization</vt:lpstr>
      <vt:lpstr>Background</vt:lpstr>
      <vt:lpstr>Introduction</vt:lpstr>
      <vt:lpstr>Introduction</vt:lpstr>
      <vt:lpstr>Introduction</vt:lpstr>
      <vt:lpstr>Problem Formulation</vt:lpstr>
      <vt:lpstr>Pipeline</vt:lpstr>
      <vt:lpstr>Framework</vt:lpstr>
      <vt:lpstr>Graph Formulation</vt:lpstr>
      <vt:lpstr>Graph Generation</vt:lpstr>
      <vt:lpstr>Graph Generation</vt:lpstr>
      <vt:lpstr>Graph Generation</vt:lpstr>
      <vt:lpstr>Graph Generation</vt:lpstr>
      <vt:lpstr>Graph Inference</vt:lpstr>
      <vt:lpstr>Graph Inference</vt:lpstr>
      <vt:lpstr>Graph Inference</vt:lpstr>
      <vt:lpstr>Feature Consistency Loss</vt:lpstr>
      <vt:lpstr>Experiments</vt:lpstr>
      <vt:lpstr>Experiments</vt:lpstr>
      <vt:lpstr>Ablation Study</vt:lpstr>
      <vt:lpstr>Ablation Study</vt:lpstr>
      <vt:lpstr>Recall: Graph Generation</vt:lpstr>
      <vt:lpstr>Qualitative results</vt:lpstr>
      <vt:lpstr>Bad Case</vt:lpstr>
      <vt:lpstr>Conclusion</vt:lpstr>
      <vt:lpstr>Writing (Column)</vt:lpstr>
      <vt:lpstr>Writing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琦玥 李</dc:creator>
  <cp:lastModifiedBy>琦玥 李</cp:lastModifiedBy>
  <cp:revision>38</cp:revision>
  <dcterms:created xsi:type="dcterms:W3CDTF">2023-01-02T07:25:47Z</dcterms:created>
  <dcterms:modified xsi:type="dcterms:W3CDTF">2023-10-27T11:09:09Z</dcterms:modified>
</cp:coreProperties>
</file>