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302" r:id="rId4"/>
    <p:sldId id="310" r:id="rId5"/>
    <p:sldId id="312" r:id="rId6"/>
    <p:sldId id="314" r:id="rId7"/>
    <p:sldId id="315" r:id="rId8"/>
    <p:sldId id="316" r:id="rId9"/>
    <p:sldId id="287" r:id="rId10"/>
    <p:sldId id="317" r:id="rId11"/>
    <p:sldId id="318" r:id="rId12"/>
    <p:sldId id="319" r:id="rId13"/>
    <p:sldId id="30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41719C"/>
    <a:srgbClr val="FF66FF"/>
    <a:srgbClr val="FF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04" autoAdjust="0"/>
  </p:normalViewPr>
  <p:slideViewPr>
    <p:cSldViewPr snapToGrid="0">
      <p:cViewPr varScale="1">
        <p:scale>
          <a:sx n="58" d="100"/>
          <a:sy n="58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6E9D-D48E-4F50-914B-B8D3C70DED5B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6CE1-C3CD-4056-ACFC-F55C91F082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1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2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2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1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7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1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0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19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Response</a:t>
                </a:r>
                <a:r>
                  <a:rPr lang="en-US" altLang="zh-CN" baseline="0" dirty="0" smtClean="0"/>
                  <a:t> score of frames of action class of </a:t>
                </a:r>
                <a:r>
                  <a:rPr lang="en-US" altLang="zh-CN" baseline="0" dirty="0" err="1" smtClean="0"/>
                  <a:t>i</a:t>
                </a:r>
                <a:r>
                  <a:rPr lang="en-US" altLang="zh-CN" baseline="0" dirty="0" smtClean="0"/>
                  <a:t>.</a:t>
                </a:r>
                <a14:m>
                  <m:oMath xmlns:m="http://schemas.openxmlformats.org/officeDocument/2006/math">
                    <a:fld id="{6A8A09A4-6C4E-40C8-838A-D8F16DFB2246}" type="mathplaceholder">
                      <a:rPr lang="en-US" altLang="zh-CN" i="1" baseline="0" smtClean="0">
                        <a:latin typeface="Cambria Math" panose="02040503050406030204" pitchFamily="18" charset="0"/>
                      </a:rPr>
                      <a:t>在此处键入公式。</a:t>
                    </a:fld>
                  </m:oMath>
                </a14:m>
                <a:r>
                  <a:rPr lang="en-US" altLang="zh-CN" baseline="0" dirty="0" smtClean="0"/>
                  <a:t> 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Response</a:t>
                </a:r>
                <a:r>
                  <a:rPr lang="en-US" altLang="zh-CN" baseline="0" dirty="0" smtClean="0"/>
                  <a:t> score of frames of action class of </a:t>
                </a:r>
                <a:r>
                  <a:rPr lang="en-US" altLang="zh-CN" baseline="0" dirty="0" err="1" smtClean="0"/>
                  <a:t>i</a:t>
                </a:r>
                <a:r>
                  <a:rPr lang="en-US" altLang="zh-CN" baseline="0" dirty="0" smtClean="0"/>
                  <a:t>.</a:t>
                </a:r>
                <a:r>
                  <a:rPr lang="en-US" altLang="zh-CN" i="0" baseline="0" smtClean="0">
                    <a:latin typeface="Cambria Math" panose="02040503050406030204" pitchFamily="18" charset="0"/>
                  </a:rPr>
                  <a:t>"在此处键入公式。</a:t>
                </a:r>
                <a:r>
                  <a:rPr lang="zh-CN" altLang="en-US" i="0" baseline="0" smtClean="0">
                    <a:latin typeface="Cambria Math" panose="02040503050406030204" pitchFamily="18" charset="0"/>
                  </a:rPr>
                  <a:t>"</a:t>
                </a:r>
                <a:r>
                  <a:rPr lang="en-US" altLang="zh-CN" baseline="0" dirty="0" smtClean="0"/>
                  <a:t> </a:t>
                </a:r>
                <a:endParaRPr lang="en-US" altLang="zh-CN" dirty="0" smtClean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1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9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98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41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9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A538-1B38-413A-B1CC-39B7F9C6351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149169" y="1251690"/>
            <a:ext cx="1726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Black" panose="020B0A04020102020204" pitchFamily="34" charset="0"/>
              </a:rPr>
              <a:t>CVPR19, Poster</a:t>
            </a:r>
            <a:endParaRPr lang="zh-CN" altLang="en-US" sz="1400" dirty="0">
              <a:latin typeface="Arial Black" panose="020B0A04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8" y="1559467"/>
            <a:ext cx="11592189" cy="24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18" y="1412134"/>
            <a:ext cx="5885144" cy="49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58" y="1216805"/>
            <a:ext cx="8080458" cy="50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28" y="1431175"/>
            <a:ext cx="7971428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886" y="1465943"/>
            <a:ext cx="11129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straightforward explanation about their methods.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upper bound is limited to the frame-wise classifier, which is meaningless.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and recall of the frames sampled by the sampler should be reported.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topic. A good method to address this problem can be applied to many other applications.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69" y="2436227"/>
            <a:ext cx="6270318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1157104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Segmentation: label video frames with action classes.</a:t>
            </a:r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weakly supervision signal</a:t>
            </a:r>
          </a:p>
          <a:p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Video-level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 supervision.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Point-level </a:t>
            </a:r>
            <a:r>
              <a:rPr lang="en-US" altLang="zh-C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point annotations in image based semantic segmentation [1], only single frame of an action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is annotated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282900" y="6059670"/>
            <a:ext cx="11166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Bearman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Olga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Russakovsky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Vittorio Ferrari, and Li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Fei-Fei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What’s the point: Semantic segmentation with point supervision. In ECCV, 2016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6998" y="324472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Sampler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68195" y="3244724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Frame-wise Classifier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上弧形箭头 13"/>
          <p:cNvSpPr/>
          <p:nvPr/>
        </p:nvSpPr>
        <p:spPr>
          <a:xfrm>
            <a:off x="4777289" y="2446702"/>
            <a:ext cx="5883758" cy="7980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上弧形箭头 17"/>
          <p:cNvSpPr/>
          <p:nvPr/>
        </p:nvSpPr>
        <p:spPr>
          <a:xfrm rot="10800000">
            <a:off x="4704620" y="3767944"/>
            <a:ext cx="5883758" cy="7980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015"/>
            <a:ext cx="4066998" cy="13406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0007"/>
            <a:ext cx="4189615" cy="1123828"/>
          </a:xfrm>
          <a:prstGeom prst="rect">
            <a:avLst/>
          </a:prstGeom>
        </p:spPr>
      </p:pic>
      <p:sp>
        <p:nvSpPr>
          <p:cNvPr id="21" name="下箭头 20"/>
          <p:cNvSpPr/>
          <p:nvPr/>
        </p:nvSpPr>
        <p:spPr>
          <a:xfrm>
            <a:off x="2013114" y="3071202"/>
            <a:ext cx="415637" cy="897774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06097" y="4571337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Bahnschrift" panose="020B0502040204020203" pitchFamily="34" charset="0"/>
              </a:rPr>
              <a:t>How to update?</a:t>
            </a:r>
            <a:endParaRPr lang="zh-CN" altLang="en-US" dirty="0">
              <a:latin typeface="Bahnschrift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09072" y="207588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Bahnschrift" panose="020B0502040204020203" pitchFamily="34" charset="0"/>
              </a:rPr>
              <a:t>How to sample?</a:t>
            </a:r>
            <a:endParaRPr lang="zh-CN" alt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900" y="6305788"/>
            <a:ext cx="988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P.S. For the initialization, the frame-wise classifier is pre-trained with the annotated timestamp frames.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277"/>
            <a:ext cx="11800000" cy="117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0" y="3777120"/>
            <a:ext cx="7148945" cy="1337507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1097280" y="2894152"/>
            <a:ext cx="448888" cy="38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82900" y="3366287"/>
            <a:ext cx="18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Plateau function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47215" y="3366287"/>
            <a:ext cx="0" cy="226974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212975" y="3735619"/>
            <a:ext cx="3790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all the frames within the plateau.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action class 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sample the top-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frames that that has highest 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k|x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2900" y="1007916"/>
            <a:ext cx="7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Sample frames to train Frame-wise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classifier.</a:t>
            </a:r>
          </a:p>
        </p:txBody>
      </p:sp>
    </p:spTree>
    <p:extLst>
      <p:ext uri="{BB962C8B-B14F-4D97-AF65-F5344CB8AC3E}">
        <p14:creationId xmlns:p14="http://schemas.microsoft.com/office/powerpoint/2010/main" val="10948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2900" y="1007916"/>
            <a:ext cx="10573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2.Update the Sampler with the output of Frame-wise Classifier.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Find target proposals for each action instance </a:t>
            </a:r>
            <a:r>
              <a:rPr lang="en-US" altLang="zh-CN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0" y="2392911"/>
            <a:ext cx="8533333" cy="36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47452" y="6011959"/>
                <a:ext cx="1771767" cy="32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52" y="6011959"/>
                <a:ext cx="1771767" cy="323807"/>
              </a:xfrm>
              <a:prstGeom prst="rect">
                <a:avLst/>
              </a:prstGeom>
              <a:blipFill>
                <a:blip r:embed="rId4"/>
                <a:stretch>
                  <a:fillRect l="-1031" t="-1887" r="-4467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640479" y="6011959"/>
                <a:ext cx="1789656" cy="324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479" y="6011959"/>
                <a:ext cx="1789656" cy="324448"/>
              </a:xfrm>
              <a:prstGeom prst="rect">
                <a:avLst/>
              </a:prstGeom>
              <a:blipFill>
                <a:blip r:embed="rId5"/>
                <a:stretch>
                  <a:fillRect l="-1020" t="-1887" r="-4422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483135" y="6011959"/>
                <a:ext cx="1789656" cy="326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135" y="6011959"/>
                <a:ext cx="1789656" cy="326051"/>
              </a:xfrm>
              <a:prstGeom prst="rect">
                <a:avLst/>
              </a:prstGeom>
              <a:blipFill>
                <a:blip r:embed="rId6"/>
                <a:stretch>
                  <a:fillRect l="-1365" t="-1852" r="-4778" b="-3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9395360" y="3690413"/>
                <a:ext cx="2287742" cy="357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/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…}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360" y="3690413"/>
                <a:ext cx="2287742" cy="357470"/>
              </a:xfrm>
              <a:prstGeom prst="rect">
                <a:avLst/>
              </a:prstGeom>
              <a:blipFill>
                <a:blip r:embed="rId7"/>
                <a:stretch>
                  <a:fillRect l="-1330" r="-1862" b="-25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023360" y="4855631"/>
            <a:ext cx="177275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023360" y="4855631"/>
                <a:ext cx="4397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action class of action instance </a:t>
                </a:r>
                <a:r>
                  <a:rPr lang="en-US" altLang="zh-CN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4855631"/>
                <a:ext cx="4397166" cy="276999"/>
              </a:xfrm>
              <a:prstGeom prst="rect">
                <a:avLst/>
              </a:prstGeom>
              <a:blipFill>
                <a:blip r:embed="rId8"/>
                <a:stretch>
                  <a:fillRect l="-1803" t="-28889" r="-2358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282900" y="1007916"/>
                <a:ext cx="10573522" cy="5265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2.Update the Sampler with the output of Frame-wise Classifier.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Select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 target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proposals for each action instance.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define the confidence </a:t>
                </a:r>
                <a14:m>
                  <m:oMath xmlns:m="http://schemas.openxmlformats.org/officeDocument/2006/math">
                    <m:r>
                      <a:rPr lang="zh-CN" altLang="el-GR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each proposal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as:</a:t>
                </a:r>
              </a:p>
              <a:p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zh-CN" altLang="en-US" sz="25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where </a:t>
                </a:r>
                <a14:m>
                  <m:oMath xmlns:m="http://schemas.openxmlformats.org/officeDocument/2006/math">
                    <m:r>
                      <a:rPr lang="en-US" altLang="zh-CN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We select the proposal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25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/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highest confidence score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0" y="1007916"/>
                <a:ext cx="10573522" cy="5265609"/>
              </a:xfrm>
              <a:prstGeom prst="rect">
                <a:avLst/>
              </a:prstGeom>
              <a:blipFill>
                <a:blip r:embed="rId3"/>
                <a:stretch>
                  <a:fillRect l="-1153" t="-1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82900" y="1007916"/>
                <a:ext cx="10573522" cy="5121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2.Update the Sampler with the output of Frame-wise Classifier.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iii) Update sampler.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Let </a:t>
                </a:r>
                <a14:m>
                  <m:oMath xmlns:m="http://schemas.openxmlformats.org/officeDocument/2006/math">
                    <m:r>
                      <a:rPr lang="el-GR" altLang="zh-CN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𝜞</m:t>
                    </m:r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selected proposal for each action instance.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We pick the top </a:t>
                </a:r>
                <a:r>
                  <a:rPr lang="en-US" altLang="zh-CN" sz="25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proposals in </a:t>
                </a:r>
                <a14:m>
                  <m:oMath xmlns:m="http://schemas.openxmlformats.org/officeDocument/2006/math">
                    <m:r>
                      <a:rPr lang="el-GR" altLang="zh-CN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𝜞</m:t>
                    </m:r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updating its corresponding sampler.</a:t>
                </a:r>
              </a:p>
              <a:p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/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/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/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CN" sz="2500" dirty="0" smtClean="0"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5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5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5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sub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acc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500" dirty="0" smtClean="0"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5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/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CN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5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5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acc>
                    <m:r>
                      <a:rPr lang="en-US" altLang="zh-CN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where 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altLang="zh-C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0" y="1007916"/>
                <a:ext cx="10573522" cy="5121595"/>
              </a:xfrm>
              <a:prstGeom prst="rect">
                <a:avLst/>
              </a:prstGeom>
              <a:blipFill>
                <a:blip r:embed="rId3"/>
                <a:stretch>
                  <a:fillRect l="-1153" t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7" y="1558849"/>
            <a:ext cx="11107838" cy="36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66" y="1158478"/>
            <a:ext cx="8456370" cy="32587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8764" y="5120640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Random pick one frame between the start and the end of action.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in GT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Gaussian distribution centered at the center of action.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377</Words>
  <Application>Microsoft Office PowerPoint</Application>
  <PresentationFormat>宽屏</PresentationFormat>
  <Paragraphs>92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Arial Black</vt:lpstr>
      <vt:lpstr>Bahnschrift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BUPT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易 方遒</dc:creator>
  <cp:lastModifiedBy>易 方遒</cp:lastModifiedBy>
  <cp:revision>486</cp:revision>
  <dcterms:created xsi:type="dcterms:W3CDTF">2018-09-09T08:32:57Z</dcterms:created>
  <dcterms:modified xsi:type="dcterms:W3CDTF">2019-12-20T07:18:21Z</dcterms:modified>
</cp:coreProperties>
</file>