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302" r:id="rId4"/>
    <p:sldId id="303" r:id="rId5"/>
    <p:sldId id="308" r:id="rId6"/>
    <p:sldId id="304" r:id="rId7"/>
    <p:sldId id="287" r:id="rId8"/>
    <p:sldId id="306" r:id="rId9"/>
    <p:sldId id="300" r:id="rId10"/>
    <p:sldId id="307" r:id="rId11"/>
    <p:sldId id="293" r:id="rId12"/>
    <p:sldId id="309" r:id="rId13"/>
    <p:sldId id="30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F66FF"/>
    <a:srgbClr val="FFFFFF"/>
    <a:srgbClr val="FF7C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04" autoAdjust="0"/>
  </p:normalViewPr>
  <p:slideViewPr>
    <p:cSldViewPr snapToGrid="0">
      <p:cViewPr varScale="1">
        <p:scale>
          <a:sx n="58" d="100"/>
          <a:sy n="58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6E9D-D48E-4F50-914B-B8D3C70DED5B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6CE1-C3CD-4056-ACFC-F55C91F082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1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卡尔斯鲁厄理工学院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2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FINCH</a:t>
            </a:r>
            <a:r>
              <a:rPr lang="en-US" altLang="zh-CN" baseline="0" dirty="0" smtClean="0"/>
              <a:t> is very fast.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1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Merge</a:t>
            </a:r>
            <a:r>
              <a:rPr lang="en-US" altLang="zh-CN" baseline="0" dirty="0" smtClean="0"/>
              <a:t> 2 clusters, the purity of cluster is not decreasing, which means we merged the right clusters..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0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1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clustering method of this paper is quiet easy. they</a:t>
            </a:r>
            <a:r>
              <a:rPr lang="en-US" altLang="zh-CN" baseline="0" dirty="0" smtClean="0"/>
              <a:t> proposed a linking equation, and according to the equation,  we add connection between data points, and the connected data are then classified to one cluster. The equation 1 shows how to add connections between data points I and j.</a:t>
            </a:r>
            <a:endParaRPr lang="en-US" altLang="zh-CN" dirty="0" smtClean="0"/>
          </a:p>
          <a:p>
            <a:r>
              <a:rPr lang="en-US" altLang="zh-CN" dirty="0" smtClean="0"/>
              <a:t>links points 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, j) if j is the nearest</a:t>
            </a:r>
            <a:r>
              <a:rPr lang="en-US" altLang="zh-CN" baseline="0" dirty="0" smtClean="0"/>
              <a:t> neighbor of I or </a:t>
            </a:r>
            <a:r>
              <a:rPr lang="en-US" altLang="zh-CN" dirty="0" smtClean="0"/>
              <a:t>have the same nearest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neighbor with κ 1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= κ 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</a:t>
            </a:r>
            <a:r>
              <a:rPr lang="en-US" altLang="zh-CN" dirty="0" err="1" smtClean="0"/>
              <a:t>undertand</a:t>
            </a:r>
            <a:r>
              <a:rPr lang="en-US" altLang="zh-CN" baseline="0" dirty="0" smtClean="0"/>
              <a:t> how </a:t>
            </a:r>
            <a:r>
              <a:rPr lang="en-US" altLang="zh-CN" baseline="0" dirty="0" err="1" smtClean="0"/>
              <a:t>eq</a:t>
            </a:r>
            <a:r>
              <a:rPr lang="en-US" altLang="zh-CN" baseline="0" dirty="0" smtClean="0"/>
              <a:t>(1) </a:t>
            </a:r>
            <a:r>
              <a:rPr lang="en-US" altLang="zh-CN" baseline="0" dirty="0" err="1" smtClean="0"/>
              <a:t>gernreate</a:t>
            </a:r>
            <a:r>
              <a:rPr lang="en-US" altLang="zh-CN" baseline="0" dirty="0" smtClean="0"/>
              <a:t> clusters, here is an example. </a:t>
            </a:r>
            <a:r>
              <a:rPr lang="en-US" altLang="zh-CN" dirty="0" smtClean="0"/>
              <a:t>Fig (a) shows</a:t>
            </a:r>
            <a:r>
              <a:rPr lang="en-US" altLang="zh-CN" baseline="0" dirty="0" smtClean="0"/>
              <a:t> 9 data points and their nearest </a:t>
            </a:r>
            <a:r>
              <a:rPr lang="en-US" altLang="zh-CN" baseline="0" dirty="0" err="1" smtClean="0"/>
              <a:t>nearest</a:t>
            </a:r>
            <a:r>
              <a:rPr lang="en-US" altLang="zh-CN" baseline="0" dirty="0" smtClean="0"/>
              <a:t> neighbors.</a:t>
            </a:r>
          </a:p>
          <a:p>
            <a:r>
              <a:rPr lang="en-US" altLang="zh-CN" baseline="0" dirty="0" smtClean="0"/>
              <a:t>Actually, C is the partitions we want, that has 3 clusters.  This is exactly what this paper proposed.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0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real applications, we need hierarchical</a:t>
            </a:r>
            <a:r>
              <a:rPr lang="en-US" altLang="zh-CN" baseline="0" dirty="0" smtClean="0"/>
              <a:t> methods to form partitions on different grain levels.</a:t>
            </a:r>
          </a:p>
          <a:p>
            <a:r>
              <a:rPr lang="en-US" altLang="zh-CN" dirty="0" smtClean="0"/>
              <a:t>The pipeline of hierarchical</a:t>
            </a:r>
            <a:r>
              <a:rPr lang="en-US" altLang="zh-CN" baseline="0" dirty="0" smtClean="0"/>
              <a:t> clustering is very straight forward. We merge small clusters into a larger one at different steps, and stop when there is only one clusters. Once we get the representation of clusters, we can take the cluster as a normal data point, and then we get a new partition.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70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Another demand for real application is we need a partition</a:t>
            </a:r>
            <a:r>
              <a:rPr lang="en-US" altLang="zh-CN" baseline="0" dirty="0" smtClean="0"/>
              <a:t> that has exact cluster numbers we want. </a:t>
            </a:r>
            <a:endParaRPr lang="en-US" altLang="zh-CN" dirty="0" smtClean="0"/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difference between Merge </a:t>
            </a:r>
            <a:r>
              <a:rPr lang="en-US" altLang="zh-CN" baseline="0" dirty="0" err="1" smtClean="0"/>
              <a:t>alg</a:t>
            </a:r>
            <a:r>
              <a:rPr lang="en-US" altLang="zh-CN" baseline="0" dirty="0" smtClean="0"/>
              <a:t> and hierarchical </a:t>
            </a:r>
            <a:r>
              <a:rPr lang="en-US" altLang="zh-CN" baseline="0" dirty="0" err="1" smtClean="0"/>
              <a:t>alg</a:t>
            </a:r>
            <a:r>
              <a:rPr lang="en-US" altLang="zh-CN" baseline="0" dirty="0" smtClean="0"/>
              <a:t> is that t</a:t>
            </a:r>
            <a:r>
              <a:rPr lang="en-US" altLang="zh-CN" dirty="0" smtClean="0"/>
              <a:t>he Merge </a:t>
            </a:r>
            <a:r>
              <a:rPr lang="en-US" altLang="zh-CN" baseline="0" dirty="0" smtClean="0"/>
              <a:t>method only to merge two clusters that with smallest distance into one cluster.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Smallest distance between an element in one cluster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an element in the other.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44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Kmeans</a:t>
            </a:r>
            <a:r>
              <a:rPr lang="en-US" altLang="zh-CN" dirty="0" smtClean="0"/>
              <a:t> generate</a:t>
            </a:r>
            <a:r>
              <a:rPr lang="en-US" altLang="zh-CN" baseline="0" dirty="0" smtClean="0"/>
              <a:t> clusters with convex shape</a:t>
            </a:r>
          </a:p>
          <a:p>
            <a:r>
              <a:rPr lang="en-US" altLang="zh-CN" baseline="0" dirty="0" smtClean="0"/>
              <a:t>The last 3 advantages maintain the ability of applying the </a:t>
            </a:r>
            <a:r>
              <a:rPr lang="en-US" altLang="zh-CN" baseline="0" dirty="0" err="1" smtClean="0"/>
              <a:t>alg</a:t>
            </a:r>
            <a:r>
              <a:rPr lang="en-US" altLang="zh-CN" baseline="0" dirty="0" smtClean="0"/>
              <a:t> to the large scale data.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8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datasets are summarized</a:t>
            </a:r>
            <a:r>
              <a:rPr lang="en-US" altLang="zh-CN" baseline="0" dirty="0" smtClean="0"/>
              <a:t> in Table.1.</a:t>
            </a:r>
          </a:p>
          <a:p>
            <a:r>
              <a:rPr lang="en-US" altLang="zh-CN" dirty="0" smtClean="0"/>
              <a:t>Purity is sensitive to the number of clusters, for example, If each data point is regarded as a cluster, the</a:t>
            </a:r>
            <a:r>
              <a:rPr lang="en-US" altLang="zh-CN" baseline="0" dirty="0" smtClean="0"/>
              <a:t> purity metric will be 100% percent.</a:t>
            </a:r>
          </a:p>
          <a:p>
            <a:r>
              <a:rPr lang="en-US" altLang="zh-CN" baseline="0" dirty="0" smtClean="0"/>
              <a:t>ACC is a more robust metric, each class can be assigned to only one cluster.</a:t>
            </a:r>
          </a:p>
          <a:p>
            <a:r>
              <a:rPr lang="en-US" altLang="zh-CN" baseline="0" dirty="0" smtClean="0"/>
              <a:t>Higher </a:t>
            </a:r>
            <a:r>
              <a:rPr lang="en-US" altLang="zh-CN" baseline="0" dirty="0" err="1" smtClean="0"/>
              <a:t>acc</a:t>
            </a:r>
            <a:r>
              <a:rPr lang="en-US" altLang="zh-CN" baseline="0" dirty="0" smtClean="0"/>
              <a:t> often means higher NMI.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9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previous methods</a:t>
            </a:r>
            <a:r>
              <a:rPr lang="en-US" altLang="zh-CN" baseline="0" dirty="0" smtClean="0"/>
              <a:t> are classified into 2 groups. </a:t>
            </a:r>
            <a:r>
              <a:rPr lang="en-US" altLang="zh-CN" dirty="0" smtClean="0"/>
              <a:t>The first part of the methods like </a:t>
            </a:r>
            <a:r>
              <a:rPr lang="en-US" altLang="zh-CN" dirty="0" err="1" smtClean="0"/>
              <a:t>ap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jp</a:t>
            </a:r>
            <a:r>
              <a:rPr lang="en-US" altLang="zh-CN" dirty="0" smtClean="0"/>
              <a:t> are the methods do not need</a:t>
            </a:r>
            <a:r>
              <a:rPr lang="en-US" altLang="zh-CN" baseline="0" dirty="0" smtClean="0"/>
              <a:t> number of clusters as input. Instead, they need a stop </a:t>
            </a:r>
            <a:r>
              <a:rPr lang="en-US" altLang="zh-CN" baseline="0" dirty="0" err="1" smtClean="0"/>
              <a:t>criterior</a:t>
            </a:r>
            <a:r>
              <a:rPr lang="en-US" altLang="zh-CN" baseline="0" dirty="0" smtClean="0"/>
              <a:t>. And for finch, we use the partition that has closest number of clusters with the ground truth.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19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A538-1B38-413A-B1CC-39B7F9C6351A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92329" y="2227007"/>
            <a:ext cx="1553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Black" panose="020B0A04020102020204" pitchFamily="34" charset="0"/>
              </a:rPr>
              <a:t>CVPR</a:t>
            </a:r>
            <a:r>
              <a:rPr lang="en-US" altLang="zh-CN" sz="1400" dirty="0" smtClean="0">
                <a:latin typeface="Arial Black" panose="020B0A04020102020204" pitchFamily="34" charset="0"/>
              </a:rPr>
              <a:t>19</a:t>
            </a:r>
            <a:r>
              <a:rPr lang="en-US" altLang="zh-CN" sz="1400" dirty="0" smtClean="0">
                <a:latin typeface="Arial Black" panose="020B0A04020102020204" pitchFamily="34" charset="0"/>
              </a:rPr>
              <a:t>, </a:t>
            </a:r>
            <a:r>
              <a:rPr lang="en-US" altLang="zh-CN" sz="1400" dirty="0" smtClean="0">
                <a:latin typeface="Arial Black" panose="020B0A04020102020204" pitchFamily="34" charset="0"/>
              </a:rPr>
              <a:t>Oral</a:t>
            </a:r>
            <a:endParaRPr lang="zh-CN" altLang="en-US" sz="1400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8" y="2534784"/>
            <a:ext cx="10514286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0" y="1696064"/>
            <a:ext cx="10940109" cy="28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0" y="1281324"/>
            <a:ext cx="11454090" cy="38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1" y="1473110"/>
            <a:ext cx="9906431" cy="4558980"/>
          </a:xfrm>
          <a:prstGeom prst="rect">
            <a:avLst/>
          </a:prstGeom>
        </p:spPr>
      </p:pic>
      <p:sp>
        <p:nvSpPr>
          <p:cNvPr id="9" name="乘号 8"/>
          <p:cNvSpPr/>
          <p:nvPr/>
        </p:nvSpPr>
        <p:spPr>
          <a:xfrm>
            <a:off x="6071017" y="3087973"/>
            <a:ext cx="344773" cy="8244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10800000">
            <a:off x="6014085" y="2234431"/>
            <a:ext cx="461665" cy="7207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9738" y="1309589"/>
            <a:ext cx="3704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Alg. 1 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clusters at different steps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3403" y="1309589"/>
            <a:ext cx="4451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Alg.2 The purity for different number of clusters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886" y="1465943"/>
            <a:ext cx="9691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parameter-free and easily scalable to large data at a minimal computational expense,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may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useful for many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experiments.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Simple but work.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82900" y="423235"/>
                <a:ext cx="8964339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</a:p>
              <a:p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Linking Equation</a:t>
                </a:r>
                <a:endPara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where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symbolizes the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nearest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 of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0" y="423235"/>
                <a:ext cx="8964339" cy="2954655"/>
              </a:xfrm>
              <a:prstGeom prst="rect">
                <a:avLst/>
              </a:prstGeom>
              <a:blipFill>
                <a:blip r:embed="rId3"/>
                <a:stretch>
                  <a:fillRect l="-1360" t="-2062" b="-1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470" y="1741532"/>
            <a:ext cx="5940917" cy="10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2" y="2082626"/>
            <a:ext cx="2514286" cy="30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37" y="2154054"/>
            <a:ext cx="4809524" cy="293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131" y="1964801"/>
            <a:ext cx="3142857" cy="3095238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2837367" y="3356405"/>
            <a:ext cx="599007" cy="528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右箭头 10"/>
          <p:cNvSpPr/>
          <p:nvPr/>
        </p:nvSpPr>
        <p:spPr>
          <a:xfrm>
            <a:off x="7849032" y="3356405"/>
            <a:ext cx="756799" cy="528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2900" y="150960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generating clusters using eq. (1)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36374" y="2619622"/>
            <a:ext cx="576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nteger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eighbor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lusterin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ierarchy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551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a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lg. 1: from fine to coarse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595"/>
            <a:ext cx="4266667" cy="2580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394379" y="1489595"/>
                <a:ext cx="6648038" cy="349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First step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Set of partitions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step j: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Compute cluster means 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(average of all data vectors in that cluster) to represent each cluster.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Get partition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via eq.(1)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== 1: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break;</a:t>
                </a: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9" y="1489595"/>
                <a:ext cx="6648038" cy="3493649"/>
              </a:xfrm>
              <a:prstGeom prst="rect">
                <a:avLst/>
              </a:prstGeom>
              <a:blipFill>
                <a:blip r:embed="rId4"/>
                <a:stretch>
                  <a:fillRect l="-826" t="-873" r="-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1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899" y="423235"/>
            <a:ext cx="8773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a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lg. 2: produce required number of clusters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3" y="1042418"/>
            <a:ext cx="6166026" cy="51810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4619" y="4572000"/>
            <a:ext cx="5262113" cy="86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1190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899" y="1241774"/>
            <a:ext cx="11796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33399"/>
                </a:solidFill>
                <a:latin typeface="Tahoma-Bold"/>
              </a:rPr>
              <a:t>Linkage-Based </a:t>
            </a:r>
            <a:r>
              <a:rPr lang="en-US" altLang="zh-CN" b="1" dirty="0">
                <a:solidFill>
                  <a:srgbClr val="333399"/>
                </a:solidFill>
                <a:latin typeface="Tahoma-Bold"/>
              </a:rPr>
              <a:t>Clustering </a:t>
            </a:r>
            <a:r>
              <a:rPr lang="en-US" altLang="zh-CN" b="1" dirty="0" smtClean="0">
                <a:solidFill>
                  <a:srgbClr val="333399"/>
                </a:solidFill>
                <a:latin typeface="Tahoma-Bold"/>
              </a:rPr>
              <a:t>Methods: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 connections of data (local cluster criterion), such as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density-connected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points. 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333399"/>
                </a:solidFill>
                <a:latin typeface="Tahoma-Bold"/>
              </a:rPr>
              <a:t>Famous </a:t>
            </a:r>
            <a:r>
              <a:rPr lang="en-US" altLang="zh-CN" b="1" dirty="0" smtClean="0">
                <a:solidFill>
                  <a:srgbClr val="333399"/>
                </a:solidFill>
                <a:latin typeface="Tahoma-Bold"/>
              </a:rPr>
              <a:t>work: </a:t>
            </a:r>
            <a:r>
              <a:rPr lang="en-US" altLang="zh-CN" dirty="0"/>
              <a:t>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DBSCAN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Ester, et al. (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KDD’96)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Ankerst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 (SIGMOD’99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Hinneburg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D.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(KDD’98)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CLIQUE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Agrawal, et al. (SIGMOD’98)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333399"/>
                </a:solidFill>
                <a:latin typeface="Tahoma-Bold"/>
              </a:rPr>
              <a:t/>
            </a:r>
            <a:br>
              <a:rPr lang="en-US" altLang="zh-CN" dirty="0">
                <a:solidFill>
                  <a:srgbClr val="333399"/>
                </a:solidFill>
                <a:latin typeface="Tahoma-Bold"/>
              </a:rPr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2898" y="349186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of arbitrary shape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scan</a:t>
            </a:r>
          </a:p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is O(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save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need full-pair distance matrix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free</a:t>
            </a:r>
            <a:r>
              <a:rPr lang="en-US" altLang="zh-CN" dirty="0">
                <a:solidFill>
                  <a:srgbClr val="0000FF"/>
                </a:solidFill>
                <a:latin typeface="Tahoma" panose="020B0604030504040204" pitchFamily="34" charset="0"/>
              </a:rPr>
              <a:t/>
            </a:r>
            <a:br>
              <a:rPr lang="en-US" altLang="zh-CN" dirty="0">
                <a:solidFill>
                  <a:srgbClr val="0000FF"/>
                </a:solidFill>
                <a:latin typeface="Tahoma" panose="020B0604030504040204" pitchFamily="34" charset="0"/>
              </a:rPr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2897" y="3122533"/>
            <a:ext cx="576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nteger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eighbor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lusterin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ierarchy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15636" y="3687098"/>
                <a:ext cx="10359824" cy="216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2000" dirty="0" smtClean="0">
                  <a:latin typeface="Consolas" panose="020B0609020204030204" pitchFamily="49" charset="0"/>
                  <a:ea typeface="Cambria" panose="02040503050406030204" pitchFamily="18" charset="0"/>
                </a:endParaRPr>
              </a:p>
              <a:p>
                <a:endParaRPr lang="en-US" altLang="zh-CN" sz="2000" dirty="0" smtClean="0">
                  <a:latin typeface="Consolas" panose="020B0609020204030204" pitchFamily="49" charset="0"/>
                  <a:ea typeface="Cambria" panose="02040503050406030204" pitchFamily="18" charset="0"/>
                </a:endParaRPr>
              </a:p>
              <a:p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Evaluation </a:t>
                </a:r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Metrics</a:t>
                </a:r>
                <a:r>
                  <a:rPr lang="en-US" altLang="zh-CN" sz="2000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Purity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]↑</m:t>
                    </m:r>
                  </m:oMath>
                </a14:m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: </a:t>
                </a:r>
                <a:r>
                  <a:rPr lang="en-US" altLang="zh-CN" sz="2000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whether the data of a cluster belongs to the same class.</a:t>
                </a:r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 </a:t>
                </a:r>
                <a:endParaRPr lang="en-US" altLang="zh-CN" sz="2000" dirty="0" smtClean="0">
                  <a:latin typeface="Consolas" panose="020B0609020204030204" pitchFamily="49" charset="0"/>
                  <a:ea typeface="Cambria" panose="02040503050406030204" pitchFamily="18" charset="0"/>
                </a:endParaRPr>
              </a:p>
              <a:p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ACC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]↑</m:t>
                    </m:r>
                  </m:oMath>
                </a14:m>
                <a:r>
                  <a:rPr lang="en-US" altLang="zh-CN" sz="2000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    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𝑚𝑎𝑝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))</m:t>
                            </m:r>
                          </m:e>
                        </m:nary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 smtClean="0">
                  <a:latin typeface="Consolas" panose="020B0609020204030204" pitchFamily="49" charset="0"/>
                  <a:ea typeface="Cambria" panose="02040503050406030204" pitchFamily="18" charset="0"/>
                </a:endParaRPr>
              </a:p>
              <a:p>
                <a:r>
                  <a:rPr lang="en-US" altLang="zh-CN" sz="2000" b="1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NMI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]↑</m:t>
                    </m:r>
                  </m:oMath>
                </a14:m>
                <a:r>
                  <a:rPr lang="en-US" altLang="zh-CN" sz="2000" dirty="0" smtClean="0">
                    <a:latin typeface="Consolas" panose="020B0609020204030204" pitchFamily="49" charset="0"/>
                    <a:ea typeface="Cambria" panose="02040503050406030204" pitchFamily="18" charset="0"/>
                  </a:rPr>
                  <a:t>: Normalized Mutual Information. </a:t>
                </a:r>
                <a:endParaRPr lang="en-US" altLang="zh-CN" sz="2000" dirty="0" smtClean="0">
                  <a:latin typeface="Consolas" panose="020B0609020204030204" pitchFamily="49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3687098"/>
                <a:ext cx="10359824" cy="2162964"/>
              </a:xfrm>
              <a:prstGeom prst="rect">
                <a:avLst/>
              </a:prstGeom>
              <a:blipFill>
                <a:blip r:embed="rId3"/>
                <a:stretch>
                  <a:fillRect l="-588" b="-3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1285701"/>
            <a:ext cx="11223369" cy="22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0" y="1666568"/>
            <a:ext cx="11837139" cy="43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05" y="1424881"/>
            <a:ext cx="4939370" cy="48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652</Words>
  <Application>Microsoft Office PowerPoint</Application>
  <PresentationFormat>宽屏</PresentationFormat>
  <Paragraphs>85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Tahoma-Bold</vt:lpstr>
      <vt:lpstr>等线</vt:lpstr>
      <vt:lpstr>等线 Light</vt:lpstr>
      <vt:lpstr>Arial</vt:lpstr>
      <vt:lpstr>Arial Black</vt:lpstr>
      <vt:lpstr>Cambria</vt:lpstr>
      <vt:lpstr>Cambria Math</vt:lpstr>
      <vt:lpstr>Consolas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BUPT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易 方遒</dc:creator>
  <cp:lastModifiedBy>易 方遒</cp:lastModifiedBy>
  <cp:revision>439</cp:revision>
  <dcterms:created xsi:type="dcterms:W3CDTF">2018-09-09T08:32:57Z</dcterms:created>
  <dcterms:modified xsi:type="dcterms:W3CDTF">2019-12-06T07:52:27Z</dcterms:modified>
</cp:coreProperties>
</file>