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3" r:id="rId4"/>
    <p:sldId id="259" r:id="rId5"/>
    <p:sldId id="264" r:id="rId6"/>
    <p:sldId id="265" r:id="rId7"/>
    <p:sldId id="260" r:id="rId8"/>
    <p:sldId id="266" r:id="rId9"/>
    <p:sldId id="261" r:id="rId10"/>
    <p:sldId id="262" r:id="rId11"/>
    <p:sldId id="267" r:id="rId12"/>
    <p:sldId id="268" r:id="rId13"/>
    <p:sldId id="269" r:id="rId14"/>
    <p:sldId id="25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50" autoAdjust="0"/>
  </p:normalViewPr>
  <p:slideViewPr>
    <p:cSldViewPr snapToGrid="0">
      <p:cViewPr varScale="1">
        <p:scale>
          <a:sx n="67" d="100"/>
          <a:sy n="67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1F3E7-286B-4A8E-B0A7-8B86FDE9D0D8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BD8E-50E1-4164-B0F8-E280270432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23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EPFL</a:t>
            </a:r>
            <a:r>
              <a:rPr lang="zh-CN" altLang="en-US" dirty="0"/>
              <a:t>：瑞士洛桑联邦理工学院 ；现读博士最后一年级 ；</a:t>
            </a:r>
            <a:r>
              <a:rPr lang="en-US" altLang="zh-CN" dirty="0"/>
              <a:t>2014</a:t>
            </a:r>
            <a:r>
              <a:rPr lang="zh-CN" altLang="en-US" dirty="0"/>
              <a:t>年硕士毕业； 引用量</a:t>
            </a:r>
            <a:r>
              <a:rPr lang="en-US" altLang="zh-CN" dirty="0"/>
              <a:t>1099</a:t>
            </a:r>
          </a:p>
          <a:p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Alhussein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Fawzi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：校友，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2016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博士毕业，现工作于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 DeepMind</a:t>
            </a:r>
            <a:endParaRPr lang="en-US" altLang="zh-CN" dirty="0"/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Pascal </a:t>
            </a:r>
            <a:r>
              <a:rPr lang="en-US" altLang="zh-CN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Frossard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是他的导师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2BD8E-50E1-4164-B0F8-E280270432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00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51451-F49D-410B-96A6-373311128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A1FBE55-ECC1-494C-A310-73F3654B5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EA5265-FAB4-46BE-B8A8-F6461F7E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F80-605E-4A75-9524-CD672F61762D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647D14-2F18-48F5-9D4F-112B8CFB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F90FDE-024F-42C3-937D-EE310E29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155-C898-40C2-8DCC-102BB668F7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5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ADB52F-B850-4411-AF13-DB45F637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E55A1A-0E81-4BC0-97F5-C0BE26416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FFBAA8-6E3F-4C0C-89EB-57414F9C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F80-605E-4A75-9524-CD672F61762D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67FE41-0FF5-43C0-B51F-82A6B145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E7D42F-B69B-4071-86ED-0E61D84B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155-C898-40C2-8DCC-102BB668F7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467523-BA2E-4F37-A475-DEF511D07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8917E1-040B-4C27-BEBC-680B92B61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61C207-BAA3-473A-864C-6E99AC4F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F80-605E-4A75-9524-CD672F61762D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E22721-F2AB-461D-8548-B44E5B83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B120F-2C02-46A7-9D23-3D3CA1C6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155-C898-40C2-8DCC-102BB668F7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9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7417D5-E9D1-4637-9C1A-D947D488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3FB103-C630-40E0-9084-585B5F981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098AA8-2D84-4B76-B82C-D1EA2EFD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F80-605E-4A75-9524-CD672F61762D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55765A-6A73-4F19-9409-B374B404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F1B19E-604A-4D82-B42A-E975F34B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155-C898-40C2-8DCC-102BB668F7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04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7DB599-FE3F-4825-86F1-817CAD98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8140D1-026C-4D0A-89C3-BB74660D4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01F2C4-BC2E-4855-83F6-C86B6E3A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F80-605E-4A75-9524-CD672F61762D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05FD4-7E4D-4DAA-8FDC-7BDE3A40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D82AE-7998-4AD8-BC65-A6114E78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155-C898-40C2-8DCC-102BB668F7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1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C35D9-AC9E-4B9E-B212-1132E999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80C7B9-BA2C-4A16-AE84-DB3A35CD5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62F998-E1C9-4450-89AD-ACDD04952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AAB12D-4FA8-4F86-B0E7-982D5BFF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F80-605E-4A75-9524-CD672F61762D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62F13-A05A-408A-B1A8-E75A9DC7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DAD292-9BD6-4E02-9EC0-B26BAF08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155-C898-40C2-8DCC-102BB668F7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38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9BE95-82A4-4D65-9643-3D2DBE7B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E946BD-EE34-423E-954A-629187BEC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078454-2D1F-4F14-9A15-3DE507932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4603549-AB72-47B3-AEF5-2B62460C4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2FB5DC7-1F98-4E31-B6E5-34D1AADAD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02ED94E-91BD-48D3-AC5D-48C38D1A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F80-605E-4A75-9524-CD672F61762D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BFB5F5-BE74-4EC0-A362-E51557A52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9FC66C-3099-4F86-87C8-03454E68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155-C898-40C2-8DCC-102BB668F7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03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EFB23-25CC-4A47-B9D8-FEA7E388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79B419-9797-4618-A593-BC85DE32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F80-605E-4A75-9524-CD672F61762D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1391F8-5292-4D24-8124-568771AA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A2CE7B-40E8-48AC-A3C1-4F919FE4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155-C898-40C2-8DCC-102BB668F7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74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F8228B0-18A9-4AB5-9354-2616FE6CC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F80-605E-4A75-9524-CD672F61762D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082A0E0-AF64-42B8-8CBE-7B3132DA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F4A137-079E-467D-BE25-F2344AA7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155-C898-40C2-8DCC-102BB668F7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52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7DEFF-5C82-4978-88EC-DEC040D5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D70EF3-15CA-45FB-A1E9-FF6AA9B6E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3DA09C-59F8-4054-AA8F-14B578957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1A589E-E4E8-462E-9A79-DED1EFA1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F80-605E-4A75-9524-CD672F61762D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8A3E35-6D1E-4ED1-91C7-A6934544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2D14AE-21BE-4724-8100-79131EE9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155-C898-40C2-8DCC-102BB668F7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37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B3899D-E9B7-4F51-B5B2-B14CBFFB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5857F5-B6D3-4E11-B4DE-4CC48AADD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1D33E6-59A7-4355-8C25-D512F5BED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BF8961-8A4F-4AD0-9844-8883DB92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BF80-605E-4A75-9524-CD672F61762D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4E6A66-F63D-43F5-B489-96AD14E0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CC3D96-0072-4EBC-980B-9A17DA47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E155-C898-40C2-8DCC-102BB668F7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03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1F52B18-49C3-4ADC-8B7D-4766AE3F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80B8DF-C4B3-43D1-9550-20BA18C50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DB03BA-64B6-48D9-AA11-E72A44F72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BF80-605E-4A75-9524-CD672F61762D}" type="datetimeFigureOut">
              <a:rPr lang="zh-CN" altLang="en-US" smtClean="0"/>
              <a:t>2019/2/24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A9245-64DB-4D1A-AAFE-AACE1EB62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A9087E-4D36-45CA-87FA-346469B24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3E155-C898-40C2-8DCC-102BB668F7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5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23F01F5-53C7-421B-9902-BB2B3C471737}"/>
              </a:ext>
            </a:extLst>
          </p:cNvPr>
          <p:cNvSpPr txBox="1"/>
          <p:nvPr/>
        </p:nvSpPr>
        <p:spPr>
          <a:xfrm>
            <a:off x="934720" y="1696720"/>
            <a:ext cx="10322560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/>
              <a:t>DeepFool: </a:t>
            </a:r>
          </a:p>
          <a:p>
            <a:pPr>
              <a:lnSpc>
                <a:spcPct val="150000"/>
              </a:lnSpc>
            </a:pPr>
            <a:r>
              <a:rPr lang="en-US" altLang="zh-CN" sz="3200" dirty="0"/>
              <a:t>a simple and accurate method to fool deep neural networks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2C0503-317A-41EC-83DA-3B177F179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675" y="4074323"/>
            <a:ext cx="9000000" cy="8309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470F12B-16CD-4913-8707-35E22DAD9A99}"/>
              </a:ext>
            </a:extLst>
          </p:cNvPr>
          <p:cNvSpPr txBox="1"/>
          <p:nvPr/>
        </p:nvSpPr>
        <p:spPr>
          <a:xfrm>
            <a:off x="5027221" y="3286496"/>
            <a:ext cx="2137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CVPR 2016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8353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336" y="497150"/>
            <a:ext cx="108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DeepFool for Multiclass Classifiers </a:t>
            </a:r>
            <a:endParaRPr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701337" y="1423382"/>
            <a:ext cx="264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General classifier 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3492"/>
            <a:ext cx="4429549" cy="4462629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5078530" y="3710769"/>
            <a:ext cx="549888" cy="747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695991" y="2956809"/>
                <a:ext cx="7338426" cy="1657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On the line: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zh-CN" altLang="en-US" dirty="0"/>
                          <m:t>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91" y="2956809"/>
                <a:ext cx="7338426" cy="1657377"/>
              </a:xfrm>
              <a:prstGeom prst="rect">
                <a:avLst/>
              </a:prstGeom>
              <a:blipFill>
                <a:blip r:embed="rId3"/>
                <a:stretch>
                  <a:fillRect l="-831" b="-3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38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48DA460-6282-4728-81B9-73D686F9B390}"/>
              </a:ext>
            </a:extLst>
          </p:cNvPr>
          <p:cNvSpPr txBox="1"/>
          <p:nvPr/>
        </p:nvSpPr>
        <p:spPr>
          <a:xfrm>
            <a:off x="701336" y="497150"/>
            <a:ext cx="108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NimbusRomNo9L-Medi"/>
              </a:rPr>
              <a:t>Experimental results _ perturbations</a:t>
            </a:r>
            <a:endParaRPr lang="zh-CN" altLang="en-US" sz="3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2D6B1DF-98FF-4E56-8AC2-7D96125A3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12" y="2652825"/>
            <a:ext cx="9735050" cy="35498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0C14B-D71D-4E4F-894B-9043305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63" y="1350318"/>
            <a:ext cx="2263712" cy="6956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1BA67F-87F9-4647-8148-1B360A57E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536" y="2162047"/>
            <a:ext cx="4445228" cy="37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6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DA6A30E-8669-4E56-80C8-823EE31BE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5656"/>
            <a:ext cx="6454903" cy="3499845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E9B37440-9B01-4F43-A048-3A4B79514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NimbusRomNo9L-Medi"/>
              </a:rPr>
              <a:t>Experimental results _ fine-tuning</a:t>
            </a:r>
            <a:endParaRPr lang="zh-CN" altLang="en-US" sz="36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75D20C9-43B2-409D-9EA7-556780FFF5C3}"/>
              </a:ext>
            </a:extLst>
          </p:cNvPr>
          <p:cNvSpPr/>
          <p:nvPr/>
        </p:nvSpPr>
        <p:spPr>
          <a:xfrm>
            <a:off x="4761611" y="2089150"/>
            <a:ext cx="1085850" cy="14287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E3CF7A-FB39-4ADB-84C7-8EE1CAB0918F}"/>
              </a:ext>
            </a:extLst>
          </p:cNvPr>
          <p:cNvSpPr txBox="1"/>
          <p:nvPr/>
        </p:nvSpPr>
        <p:spPr>
          <a:xfrm>
            <a:off x="5800852" y="2446350"/>
            <a:ext cx="41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</a:rPr>
              <a:t>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CC372EF-E278-46AE-8D0F-32AFA92F3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653" y="1512051"/>
            <a:ext cx="4210586" cy="34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784E356-6C58-48AF-961C-E88CD9C64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52005"/>
            <a:ext cx="5095748" cy="18619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4911B4-1785-4543-9DDF-55DA403AA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31884"/>
            <a:ext cx="5397498" cy="3902150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299F5BC5-F6EB-4EA9-8A30-A42CAD5383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87840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NimbusRomNo9L-Regu"/>
              </a:rPr>
              <a:t>Overly perturbed images decrease the robustness of MNIST networks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741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>
            <a:extLst>
              <a:ext uri="{FF2B5EF4-FFF2-40B4-BE49-F238E27FC236}">
                <a16:creationId xmlns:a16="http://schemas.microsoft.com/office/drawing/2014/main" id="{C4C591E4-2904-4BD5-8F11-FFA292D777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NimbusRomNo9L-Medi"/>
              </a:rPr>
              <a:t>Contribution</a:t>
            </a:r>
            <a:endParaRPr lang="zh-CN" alt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8418C5-2422-4B6C-856B-54AD05CB9F5B}"/>
              </a:ext>
            </a:extLst>
          </p:cNvPr>
          <p:cNvSpPr txBox="1"/>
          <p:nvPr/>
        </p:nvSpPr>
        <p:spPr>
          <a:xfrm>
            <a:off x="990600" y="1581150"/>
            <a:ext cx="1036320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propose a simple method for computing adversarial samples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augmenting training data with adversarial examples significantly increases the robustness to adversarial perturbations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propose an accurate method for computing the robustness of different classifiers to adversarial perturbations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provides a better understanding of this intriguing phenomenon and of its influence factors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3546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336" y="497150"/>
            <a:ext cx="475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Motivation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73" y="1606931"/>
            <a:ext cx="6621854" cy="64633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F0BF27C-9E3F-4899-8FC1-A8ACCC07D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139" y="2406586"/>
            <a:ext cx="2457576" cy="246392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707ECC-40C2-4E84-AF44-736AADB92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313" y="2425637"/>
            <a:ext cx="2432175" cy="24385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83FBA05-04CE-45D4-91FD-1CB17DDA1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787" y="2419287"/>
            <a:ext cx="2444876" cy="2451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801876-E4AB-42F6-A063-A249AEE75C6A}"/>
                  </a:ext>
                </a:extLst>
              </p:cNvPr>
              <p:cNvSpPr txBox="1"/>
              <p:nvPr/>
            </p:nvSpPr>
            <p:spPr>
              <a:xfrm>
                <a:off x="4128313" y="3429000"/>
                <a:ext cx="2933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801876-E4AB-42F6-A063-A249AEE75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313" y="3429000"/>
                <a:ext cx="293350" cy="369332"/>
              </a:xfrm>
              <a:prstGeom prst="rect">
                <a:avLst/>
              </a:prstGeom>
              <a:blipFill>
                <a:blip r:embed="rId7"/>
                <a:stretch>
                  <a:fillRect l="-22917" r="-20833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8D39BD9-5D91-44F7-9AD5-99A8BE34E966}"/>
                  </a:ext>
                </a:extLst>
              </p:cNvPr>
              <p:cNvSpPr txBox="1"/>
              <p:nvPr/>
            </p:nvSpPr>
            <p:spPr>
              <a:xfrm>
                <a:off x="7541138" y="3429000"/>
                <a:ext cx="2933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8D39BD9-5D91-44F7-9AD5-99A8BE34E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138" y="3429000"/>
                <a:ext cx="293350" cy="369332"/>
              </a:xfrm>
              <a:prstGeom prst="rect">
                <a:avLst/>
              </a:prstGeom>
              <a:blipFill>
                <a:blip r:embed="rId8"/>
                <a:stretch>
                  <a:fillRect l="-12500" r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CC57CC6-0246-45E8-BA71-8A661AAC33A5}"/>
                  </a:ext>
                </a:extLst>
              </p:cNvPr>
              <p:cNvSpPr txBox="1"/>
              <p:nvPr/>
            </p:nvSpPr>
            <p:spPr>
              <a:xfrm>
                <a:off x="2320172" y="4870513"/>
                <a:ext cx="2420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CC57CC6-0246-45E8-BA71-8A661AAC3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172" y="4870513"/>
                <a:ext cx="242053" cy="369332"/>
              </a:xfrm>
              <a:prstGeom prst="rect">
                <a:avLst/>
              </a:prstGeom>
              <a:blipFill>
                <a:blip r:embed="rId9"/>
                <a:stretch>
                  <a:fillRect l="-20513" r="-20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F0FB7C6-54D4-4EE1-A48A-AE47EBBB2D89}"/>
                  </a:ext>
                </a:extLst>
              </p:cNvPr>
              <p:cNvSpPr txBox="1"/>
              <p:nvPr/>
            </p:nvSpPr>
            <p:spPr>
              <a:xfrm>
                <a:off x="9285900" y="4870513"/>
                <a:ext cx="7732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F0FB7C6-54D4-4EE1-A48A-AE47EBBB2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900" y="4870513"/>
                <a:ext cx="773225" cy="369332"/>
              </a:xfrm>
              <a:prstGeom prst="rect">
                <a:avLst/>
              </a:prstGeom>
              <a:blipFill>
                <a:blip r:embed="rId10"/>
                <a:stretch>
                  <a:fillRect l="-5512" r="-5512"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ECFEC2F-E6FC-451E-9CCE-E54E4ADB8D59}"/>
                  </a:ext>
                </a:extLst>
              </p:cNvPr>
              <p:cNvSpPr txBox="1"/>
              <p:nvPr/>
            </p:nvSpPr>
            <p:spPr>
              <a:xfrm>
                <a:off x="5545088" y="4870513"/>
                <a:ext cx="2292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ECFEC2F-E6FC-451E-9CCE-E54E4ADB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88" y="4870513"/>
                <a:ext cx="229230" cy="369332"/>
              </a:xfrm>
              <a:prstGeom prst="rect">
                <a:avLst/>
              </a:prstGeom>
              <a:blipFill>
                <a:blip r:embed="rId11"/>
                <a:stretch>
                  <a:fillRect l="-21622" r="-2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24910699-1ADC-46CD-BE24-3A09E74C2A12}"/>
              </a:ext>
            </a:extLst>
          </p:cNvPr>
          <p:cNvSpPr txBox="1"/>
          <p:nvPr/>
        </p:nvSpPr>
        <p:spPr>
          <a:xfrm>
            <a:off x="1838466" y="5239845"/>
            <a:ext cx="120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/>
              <a:t>whale</a:t>
            </a:r>
            <a:endParaRPr lang="zh-CN" altLang="en-US" sz="3200" i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E305C26-51D3-402C-83C1-0F16853777AD}"/>
              </a:ext>
            </a:extLst>
          </p:cNvPr>
          <p:cNvSpPr txBox="1"/>
          <p:nvPr/>
        </p:nvSpPr>
        <p:spPr>
          <a:xfrm>
            <a:off x="9152895" y="5239844"/>
            <a:ext cx="120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/>
              <a:t>turtle</a:t>
            </a:r>
            <a:endParaRPr lang="zh-CN" altLang="en-US" sz="3200" i="1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B7B5020-12F8-401D-9558-A8F359092462}"/>
              </a:ext>
            </a:extLst>
          </p:cNvPr>
          <p:cNvCxnSpPr>
            <a:cxnSpLocks/>
          </p:cNvCxnSpPr>
          <p:nvPr/>
        </p:nvCxnSpPr>
        <p:spPr>
          <a:xfrm>
            <a:off x="4234488" y="5530850"/>
            <a:ext cx="360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86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BAF12F9-FB3A-42C9-AC55-A54005964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605" r="794" b="-1"/>
          <a:stretch/>
        </p:blipFill>
        <p:spPr>
          <a:xfrm>
            <a:off x="4307915" y="1853718"/>
            <a:ext cx="3576170" cy="5871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E29DBF5-F1B4-40D0-96F1-AE79702575BE}"/>
                  </a:ext>
                </a:extLst>
              </p:cNvPr>
              <p:cNvSpPr txBox="1"/>
              <p:nvPr/>
            </p:nvSpPr>
            <p:spPr>
              <a:xfrm>
                <a:off x="4488252" y="3009900"/>
                <a:ext cx="321549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E29DBF5-F1B4-40D0-96F1-AE7970257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252" y="3009900"/>
                <a:ext cx="3215496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31B7ED1-BDDB-4236-9B8C-9525CF1FD413}"/>
              </a:ext>
            </a:extLst>
          </p:cNvPr>
          <p:cNvSpPr txBox="1"/>
          <p:nvPr/>
        </p:nvSpPr>
        <p:spPr>
          <a:xfrm>
            <a:off x="701336" y="497150"/>
            <a:ext cx="108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DeepFool for Binary Classifiers 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5642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336" y="497150"/>
            <a:ext cx="108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DeepFool for Binary Classifiers 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7097" t="14747" r="7783" b="913"/>
          <a:stretch/>
        </p:blipFill>
        <p:spPr>
          <a:xfrm>
            <a:off x="701336" y="2281562"/>
            <a:ext cx="4615483" cy="2698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01336" y="1423382"/>
                <a:ext cx="46430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affine 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36" y="1423382"/>
                <a:ext cx="4643021" cy="400110"/>
              </a:xfrm>
              <a:prstGeom prst="rect">
                <a:avLst/>
              </a:prstGeom>
              <a:blipFill>
                <a:blip r:embed="rId3"/>
                <a:stretch>
                  <a:fillRect l="-1181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382" y="1823492"/>
            <a:ext cx="5938774" cy="1710283"/>
          </a:xfrm>
          <a:prstGeom prst="rect">
            <a:avLst/>
          </a:prstGeom>
        </p:spPr>
      </p:pic>
      <p:sp>
        <p:nvSpPr>
          <p:cNvPr id="8" name="上箭头 7"/>
          <p:cNvSpPr/>
          <p:nvPr/>
        </p:nvSpPr>
        <p:spPr>
          <a:xfrm rot="2082390">
            <a:off x="7323093" y="3468866"/>
            <a:ext cx="177985" cy="452677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上箭头 8"/>
          <p:cNvSpPr/>
          <p:nvPr/>
        </p:nvSpPr>
        <p:spPr>
          <a:xfrm rot="19517610" flipH="1">
            <a:off x="8264201" y="3470829"/>
            <a:ext cx="165408" cy="47086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279474" y="3928042"/>
            <a:ext cx="160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distance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8125845" y="3928042"/>
            <a:ext cx="172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direction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8662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AD5271E-1C19-43B3-99A2-B7167C9782B0}"/>
              </a:ext>
            </a:extLst>
          </p:cNvPr>
          <p:cNvSpPr txBox="1"/>
          <p:nvPr/>
        </p:nvSpPr>
        <p:spPr>
          <a:xfrm>
            <a:off x="701336" y="497150"/>
            <a:ext cx="108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Review—The distance from a point to the line</a:t>
            </a:r>
            <a:endParaRPr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A22A17-6CD6-4949-8FFE-5FA27D931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59" y="1830350"/>
            <a:ext cx="9178882" cy="31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4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710090B-8AF5-41AE-9649-0B5EC6873C30}"/>
              </a:ext>
            </a:extLst>
          </p:cNvPr>
          <p:cNvSpPr txBox="1"/>
          <p:nvPr/>
        </p:nvSpPr>
        <p:spPr>
          <a:xfrm>
            <a:off x="701336" y="497150"/>
            <a:ext cx="108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DeepFool for Binary Classifiers 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7D6776E-02A7-4D5A-B2EF-3D27F913D8D2}"/>
                  </a:ext>
                </a:extLst>
              </p:cNvPr>
              <p:cNvSpPr txBox="1"/>
              <p:nvPr/>
            </p:nvSpPr>
            <p:spPr>
              <a:xfrm>
                <a:off x="701336" y="1423382"/>
                <a:ext cx="46430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general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7D6776E-02A7-4D5A-B2EF-3D27F913D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36" y="1423382"/>
                <a:ext cx="4643021" cy="400110"/>
              </a:xfrm>
              <a:prstGeom prst="rect">
                <a:avLst/>
              </a:prstGeom>
              <a:blipFill>
                <a:blip r:embed="rId2"/>
                <a:stretch>
                  <a:fillRect l="-1181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32A97A7C-94F3-4B57-9FD2-CDFB04974A08}"/>
              </a:ext>
            </a:extLst>
          </p:cNvPr>
          <p:cNvSpPr/>
          <p:nvPr/>
        </p:nvSpPr>
        <p:spPr>
          <a:xfrm>
            <a:off x="701336" y="3254373"/>
            <a:ext cx="6269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First order approximation of Taylor expansion</a:t>
            </a:r>
            <a:endParaRPr lang="zh-CN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46F81F-2857-4568-86E3-B4678B2E55DD}"/>
              </a:ext>
            </a:extLst>
          </p:cNvPr>
          <p:cNvSpPr/>
          <p:nvPr/>
        </p:nvSpPr>
        <p:spPr>
          <a:xfrm>
            <a:off x="701336" y="2072708"/>
            <a:ext cx="2669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Taylor expansion</a:t>
            </a:r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644B80-2484-4276-A753-94C7A418E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430" y="2534373"/>
            <a:ext cx="7169139" cy="7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240358-777D-4E93-8421-2EBA1251D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406"/>
          <a:stretch/>
        </p:blipFill>
        <p:spPr>
          <a:xfrm>
            <a:off x="2511430" y="3716038"/>
            <a:ext cx="3698871" cy="720000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8856381-44BD-4198-8600-E7AC6D1D4EC9}"/>
              </a:ext>
            </a:extLst>
          </p:cNvPr>
          <p:cNvCxnSpPr>
            <a:cxnSpLocks/>
          </p:cNvCxnSpPr>
          <p:nvPr/>
        </p:nvCxnSpPr>
        <p:spPr>
          <a:xfrm>
            <a:off x="5667375" y="4248873"/>
            <a:ext cx="0" cy="540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F21D927-8830-4F33-BD10-0057C50DFACC}"/>
                  </a:ext>
                </a:extLst>
              </p:cNvPr>
              <p:cNvSpPr txBox="1"/>
              <p:nvPr/>
            </p:nvSpPr>
            <p:spPr>
              <a:xfrm>
                <a:off x="5543783" y="4880506"/>
                <a:ext cx="2749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F21D927-8830-4F33-BD10-0057C50DF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783" y="4880506"/>
                <a:ext cx="274947" cy="307777"/>
              </a:xfrm>
              <a:prstGeom prst="rect">
                <a:avLst/>
              </a:prstGeom>
              <a:blipFill>
                <a:blip r:embed="rId4"/>
                <a:stretch>
                  <a:fillRect l="-13043" r="-6522" b="-1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03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336" y="497150"/>
            <a:ext cx="108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DeepFool for Binary Classifiers 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01336" y="1423382"/>
                <a:ext cx="46430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general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36" y="1423382"/>
                <a:ext cx="4643021" cy="400110"/>
              </a:xfrm>
              <a:prstGeom prst="rect">
                <a:avLst/>
              </a:prstGeom>
              <a:blipFill>
                <a:blip r:embed="rId2"/>
                <a:stretch>
                  <a:fillRect l="-1181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187" y="1823492"/>
            <a:ext cx="6553576" cy="6344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97" y="2508151"/>
            <a:ext cx="4650714" cy="3445209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5344357" y="3969041"/>
            <a:ext cx="914400" cy="11541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98558" y="3811329"/>
            <a:ext cx="3294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get ‘change’ r by iteration </a:t>
            </a:r>
            <a:endParaRPr lang="zh-CN" altLang="en-US" sz="2000" dirty="0"/>
          </a:p>
        </p:txBody>
      </p:sp>
      <p:sp>
        <p:nvSpPr>
          <p:cNvPr id="11" name="右箭头 10"/>
          <p:cNvSpPr/>
          <p:nvPr/>
        </p:nvSpPr>
        <p:spPr>
          <a:xfrm>
            <a:off x="5344357" y="4629746"/>
            <a:ext cx="914400" cy="11541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98558" y="4593352"/>
            <a:ext cx="3294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new point</a:t>
            </a:r>
            <a:endParaRPr lang="zh-CN" altLang="en-US" sz="2000" dirty="0"/>
          </a:p>
        </p:txBody>
      </p:sp>
      <p:sp>
        <p:nvSpPr>
          <p:cNvPr id="13" name="右箭头 12"/>
          <p:cNvSpPr/>
          <p:nvPr/>
        </p:nvSpPr>
        <p:spPr>
          <a:xfrm>
            <a:off x="5344357" y="4314281"/>
            <a:ext cx="914400" cy="11541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48484" y="4229636"/>
            <a:ext cx="4310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how to change (distance and direction)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303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398C52A-1F43-4B38-818B-EA557D35757B}"/>
              </a:ext>
            </a:extLst>
          </p:cNvPr>
          <p:cNvSpPr txBox="1"/>
          <p:nvPr/>
        </p:nvSpPr>
        <p:spPr>
          <a:xfrm>
            <a:off x="701336" y="497150"/>
            <a:ext cx="108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DeepFool for Multiclass Classifiers </a:t>
            </a:r>
            <a:endParaRPr lang="zh-CN" altLang="en-US" sz="3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65A48C0-D78E-4F6A-B4D7-F41E6AC21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312" y="1479336"/>
            <a:ext cx="3565376" cy="7995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A26750-954F-49C3-9AB9-D3B51387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67" y="2446020"/>
            <a:ext cx="4826233" cy="33682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1665412-34C0-4E33-B111-6BF5AC2233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38" b="3876"/>
          <a:stretch/>
        </p:blipFill>
        <p:spPr>
          <a:xfrm>
            <a:off x="6664204" y="2446020"/>
            <a:ext cx="4352256" cy="33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6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1336" y="497150"/>
            <a:ext cx="10813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DeepFool for Multiclass Classifiers 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01336" y="1423382"/>
                <a:ext cx="63209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Affine multiclass classifier 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36" y="1423382"/>
                <a:ext cx="6320901" cy="400110"/>
              </a:xfrm>
              <a:prstGeom prst="rect">
                <a:avLst/>
              </a:prstGeom>
              <a:blipFill>
                <a:blip r:embed="rId2"/>
                <a:stretch>
                  <a:fillRect l="-868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441" y="1987983"/>
            <a:ext cx="6745124" cy="5871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876" y="2033663"/>
            <a:ext cx="2070565" cy="586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36" y="2630900"/>
            <a:ext cx="4312403" cy="959027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2400337" y="3795460"/>
            <a:ext cx="914400" cy="11541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3379247" y="3616083"/>
                <a:ext cx="9793828" cy="464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On the line: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acc>
                              <m:accPr>
                                <m:chr m:val="̂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we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have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247" y="3616083"/>
                <a:ext cx="9793828" cy="464614"/>
              </a:xfrm>
              <a:prstGeom prst="rect">
                <a:avLst/>
              </a:prstGeom>
              <a:blipFill>
                <a:blip r:embed="rId6"/>
                <a:stretch>
                  <a:fillRect l="-622" t="-1316" b="-14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36" y="4239407"/>
            <a:ext cx="5223467" cy="809751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2398669" y="5251456"/>
            <a:ext cx="914400" cy="11541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3379247" y="5121609"/>
                <a:ext cx="61611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how to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: distance &amp; direction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247" y="5121609"/>
                <a:ext cx="6161103" cy="400110"/>
              </a:xfrm>
              <a:prstGeom prst="rect">
                <a:avLst/>
              </a:prstGeom>
              <a:blipFill>
                <a:blip r:embed="rId8"/>
                <a:stretch>
                  <a:fillRect l="-989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10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宽屏</PresentationFormat>
  <Paragraphs>51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NimbusRomNo9L-Medi</vt:lpstr>
      <vt:lpstr>NimbusRomNo9L-Regu</vt:lpstr>
      <vt:lpstr>等线</vt:lpstr>
      <vt:lpstr>Arial</vt:lpstr>
      <vt:lpstr>Cambria Math</vt:lpstr>
      <vt:lpstr>Corbel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Experimental results _ fine-tuning</vt:lpstr>
      <vt:lpstr>Overly perturbed images decrease the robustness of MNIST networks</vt:lpstr>
      <vt:lpstr>Contribution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俣伽 刘</dc:creator>
  <cp:lastModifiedBy>俣伽 刘</cp:lastModifiedBy>
  <cp:revision>53</cp:revision>
  <dcterms:created xsi:type="dcterms:W3CDTF">2019-02-21T10:53:20Z</dcterms:created>
  <dcterms:modified xsi:type="dcterms:W3CDTF">2019-02-24T06:28:27Z</dcterms:modified>
</cp:coreProperties>
</file>