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62" r:id="rId4"/>
    <p:sldId id="259" r:id="rId5"/>
    <p:sldId id="260" r:id="rId6"/>
    <p:sldId id="265" r:id="rId7"/>
    <p:sldId id="261" r:id="rId8"/>
    <p:sldId id="257" r:id="rId9"/>
    <p:sldId id="263" r:id="rId10"/>
    <p:sldId id="266" r:id="rId11"/>
    <p:sldId id="268" r:id="rId12"/>
    <p:sldId id="267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52" autoAdjust="0"/>
  </p:normalViewPr>
  <p:slideViewPr>
    <p:cSldViewPr snapToGrid="0">
      <p:cViewPr varScale="1">
        <p:scale>
          <a:sx n="58" d="100"/>
          <a:sy n="58" d="100"/>
        </p:scale>
        <p:origin x="9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Sheet1!$A$2:$A$11</c:f>
              <c:strCache>
                <c:ptCount val="10"/>
                <c:pt idx="0">
                  <c:v>dog</c:v>
                </c:pt>
                <c:pt idx="1">
                  <c:v>wolf</c:v>
                </c:pt>
                <c:pt idx="2">
                  <c:v>car</c:v>
                </c:pt>
                <c:pt idx="3">
                  <c:v>bee</c:v>
                </c:pt>
                <c:pt idx="4">
                  <c:v>ant</c:v>
                </c:pt>
                <c:pt idx="5">
                  <c:v>book</c:v>
                </c:pt>
                <c:pt idx="6">
                  <c:v>milk</c:v>
                </c:pt>
                <c:pt idx="7">
                  <c:v>pencil</c:v>
                </c:pt>
                <c:pt idx="8">
                  <c:v>bear</c:v>
                </c:pt>
                <c:pt idx="9">
                  <c:v>cat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47-4323-A523-94B09637DA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982432655"/>
        <c:axId val="1211749519"/>
      </c:barChart>
      <c:catAx>
        <c:axId val="982432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11749519"/>
        <c:crosses val="autoZero"/>
        <c:auto val="1"/>
        <c:lblAlgn val="ctr"/>
        <c:lblOffset val="100"/>
        <c:noMultiLvlLbl val="0"/>
      </c:catAx>
      <c:valAx>
        <c:axId val="1211749519"/>
        <c:scaling>
          <c:orientation val="minMax"/>
          <c:max val="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8243265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Sheet1!$A$2:$A$11</c:f>
              <c:strCache>
                <c:ptCount val="10"/>
                <c:pt idx="0">
                  <c:v>dog</c:v>
                </c:pt>
                <c:pt idx="1">
                  <c:v>wolf</c:v>
                </c:pt>
                <c:pt idx="2">
                  <c:v>car</c:v>
                </c:pt>
                <c:pt idx="3">
                  <c:v>bee</c:v>
                </c:pt>
                <c:pt idx="4">
                  <c:v>ant</c:v>
                </c:pt>
                <c:pt idx="5">
                  <c:v>book</c:v>
                </c:pt>
                <c:pt idx="6">
                  <c:v>milk</c:v>
                </c:pt>
                <c:pt idx="7">
                  <c:v>pencil</c:v>
                </c:pt>
                <c:pt idx="8">
                  <c:v>bear</c:v>
                </c:pt>
                <c:pt idx="9">
                  <c:v>cat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</c:v>
                </c:pt>
                <c:pt idx="4">
                  <c:v>0.2</c:v>
                </c:pt>
                <c:pt idx="5">
                  <c:v>0.2</c:v>
                </c:pt>
                <c:pt idx="6">
                  <c:v>0.2</c:v>
                </c:pt>
                <c:pt idx="7">
                  <c:v>0.2</c:v>
                </c:pt>
                <c:pt idx="8">
                  <c:v>0.2</c:v>
                </c:pt>
                <c:pt idx="9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AC-4B2D-9567-BBEFAD4B71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982432655"/>
        <c:axId val="1211749519"/>
      </c:barChart>
      <c:catAx>
        <c:axId val="982432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11749519"/>
        <c:crosses val="autoZero"/>
        <c:auto val="1"/>
        <c:lblAlgn val="ctr"/>
        <c:lblOffset val="100"/>
        <c:noMultiLvlLbl val="0"/>
      </c:catAx>
      <c:valAx>
        <c:axId val="1211749519"/>
        <c:scaling>
          <c:orientation val="minMax"/>
          <c:max val="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8243265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CDB7400D-D877-449A-9951-0CBC128DA4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D6DB3E5-559B-4C98-85B7-120D3B3317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4A516-B360-4F09-A7C9-ADB5E980C4D3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5077518-052F-40F9-8795-5F1D3D4846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6081C6C-BF45-4B7A-87C9-3789B321A6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93D50-8D4D-4DBA-9215-37985D4B5D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41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0FA7D-60BD-4EA0-B295-BC4289D1F0F1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C0205-E3AF-4552-B0A0-E014E304CF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986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ann.lecun.com/exdb/mnist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SVHN dataset (</a:t>
            </a:r>
            <a:r>
              <a:rPr lang="en-US" altLang="zh-CN" dirty="0" err="1"/>
              <a:t>Netzer</a:t>
            </a:r>
            <a:r>
              <a:rPr lang="en-US" altLang="zh-CN" dirty="0"/>
              <a:t> et al., 2011) consists of images extracted from Google Street View. </a:t>
            </a:r>
          </a:p>
          <a:p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can be seen as similar in flavor to </a:t>
            </a:r>
            <a:r>
              <a:rPr lang="en-US" altLang="zh-CN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MNIST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incorporates an order of magnitude more labeled data and comes from a real world problem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C0205-E3AF-4552-B0A0-E014E304CF0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134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attack success rate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C0205-E3AF-4552-B0A0-E014E304CF0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520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83FD6A-B880-4722-986E-BD8A0F51E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E226E8D-9821-467C-ABF5-126FB175E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BFF497-EAD7-43C5-8658-1C0EC8196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4EB6-D6F1-4080-BC5C-199DD83585BB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6BFC3A-56FF-4052-ABF8-127F8C96F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Complement Objective Training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A04207-B3DD-4D91-9DCE-41902CC74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572-DC3C-407F-8EAF-F7721FCB2D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300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A23344-1E76-4F84-BE5A-B70CDDDAC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AD9750B-0F0F-4BD6-A238-13847B236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F580D3-6006-49F7-A53F-746E40734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4348-9A84-407C-8ECA-475D800EB5AD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DB81F7-2084-4BAD-955B-8F0ECBD80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Complement Objective Training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85E635-8D6E-4D73-A26A-7013AC95A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572-DC3C-407F-8EAF-F7721FCB2D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76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8968408-3E0C-415B-BE46-9F90D5208B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716CE77-999B-4A6C-81F5-67818D80F2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D9FF62-B639-4F6B-9E94-0AA4A43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A9E1-44A2-4464-96E6-1482491EC9A8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6BED95-4FA2-4639-9187-645CA8B66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Complement Objective Training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528DE0-65B3-4322-8DF4-DA43A259A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572-DC3C-407F-8EAF-F7721FCB2D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91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9C1096-17B7-4F6F-9B63-C8F7A92E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9E6A6E-3435-4F78-A26B-0E200B8FB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8BC4F1-CC0D-40EA-9BE3-BF205820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4FD1-1E36-4528-9633-60447AC0F90C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D93FF3-9CCE-429B-AF1F-91DB28197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Complement Objective Training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50D09A-D466-488A-BD56-765AEB470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572-DC3C-407F-8EAF-F7721FCB2D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38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A95E30-6AE4-4EC2-AF82-EF3739269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57B169-C420-40CA-B13F-474EC63DA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D7A181-4009-4A92-8416-34386778F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74C9-F62D-40E5-BA97-4338C37E6B93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D8FBA5-F090-4E41-AC3B-F851934C4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Complement Objective Training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55552C-26AA-491F-9AC3-5A78FD9DD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572-DC3C-407F-8EAF-F7721FCB2D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03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D7B5CA-472D-48E8-95C8-F892E674C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DC57D6-17D5-4B18-B925-21C9D3208E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B7A422C-85DE-484F-A4D6-D6F67D527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F44EE4-A8B5-4F9F-85EC-05AE4C87E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5F74-D1F3-4730-9AA8-EE2AAC0F6770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BFAE90-1D59-41B7-8B1A-329F3943D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Complement Objective Training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B4C420A-09E1-423A-B6A0-BC751632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572-DC3C-407F-8EAF-F7721FCB2D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61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DA6716-D3C9-483F-9516-89B0405EC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8A4B2C-28F3-4271-A537-A3A3CA87A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3771678-FB57-4AD6-AE2E-83C0CFC1D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B20250F-C94E-4FE2-BA57-2A045AD191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837EBDC-6702-4C3B-A1FB-DD1AFFB38C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354A0B9-D3F1-4390-969B-6782463B8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B0AB-A2AA-4C18-8073-8A5B28F726F6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31FAEA6-9E1A-44C7-915F-93B8A0EA9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Complement Objective Training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0BD2649-96B4-482B-837E-97D0EED5D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572-DC3C-407F-8EAF-F7721FCB2D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836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92BF1F-01CE-4F80-B709-DBAA2DE86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6B2DFE4-5AE8-4444-BF0F-F683102CB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9985-35C6-496C-A649-69429CE1C677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B2076DA-8B1F-479C-A1F7-4819A07BC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Complement Objective Training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551BF27-0730-4C67-AB9F-C3E4BCB40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572-DC3C-407F-8EAF-F7721FCB2D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04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E46824-FD9A-4ED5-AFD8-4B48D3462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3669-74FE-48B2-BA90-758F34EC4FA4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72894BC-356B-4B0F-B2E3-86BB78FB0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Complement Objective Training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D3255A8-B5C4-4512-A07A-517834182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572-DC3C-407F-8EAF-F7721FCB2D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197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5F2F91-EC11-4F24-9A76-47B7ED39D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A2CC22-2C5F-40EF-B70F-16C2A7542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56B2226-3E7C-4BF5-A074-214E107E5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18226B-2C65-43B9-AF5A-3BBB50679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F7B3-61A3-4999-B64F-6D34A0DF179E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86B081-5E12-49EB-A22F-C93D1F91A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Complement Objective Training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3057F99-BE0C-4C63-8F83-EA3546528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572-DC3C-407F-8EAF-F7721FCB2D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80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855A0-2B2B-4943-83ED-C87B79C18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B453798-3ABC-4CD9-A406-64D09193BC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6AA54-414C-4805-89D8-6F78E6C17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FC4F877-0962-4E19-86FD-DC9E9269F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0FC6-AF70-43E6-9B8E-F2B51125FCF5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B2DB8EF-04FF-4BFB-8E29-03BF176A3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Complement Objective Training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B17761-D618-4470-B65A-8D6ECAACB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572-DC3C-407F-8EAF-F7721FCB2D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610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F0BCB01-DA4E-48E3-972A-74859ED0A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BCC4CEE-4EBB-4B8D-99EE-AE7C25DFD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907EC5-4545-4948-967F-49EC9D187A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8B545-84FB-41F9-9FBA-B420BC534954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1D3AA4-B511-44CC-8AA0-754C1E0DBF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Complement Objective Training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F529B1-BA20-4BDD-91F1-76980F511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A9572-DC3C-407F-8EAF-F7721FCB2D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31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chart" Target="../charts/chart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CE99D2-B4D6-46FA-B95C-2E1A4A901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C5E2-9F7F-4F65-89E0-CC0D55909645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1D2D5B-3A8D-4524-B9C6-041C6B47D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Complement Objective Training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E3F77C-093F-4CF4-8862-CE2AC1347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572-DC3C-407F-8EAF-F7721FCB2DCF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8BC6630-EC54-45F3-810B-6FE1F1CA97AC}"/>
              </a:ext>
            </a:extLst>
          </p:cNvPr>
          <p:cNvSpPr txBox="1"/>
          <p:nvPr/>
        </p:nvSpPr>
        <p:spPr>
          <a:xfrm>
            <a:off x="1831340" y="1883667"/>
            <a:ext cx="8227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/>
              <a:t>Complement Objective Training (COT)</a:t>
            </a:r>
            <a:endParaRPr lang="zh-CN" altLang="en-US" sz="40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CE2E408-4E22-4D51-A27F-DF5E072FCC61}"/>
              </a:ext>
            </a:extLst>
          </p:cNvPr>
          <p:cNvSpPr txBox="1"/>
          <p:nvPr/>
        </p:nvSpPr>
        <p:spPr>
          <a:xfrm>
            <a:off x="3307080" y="2744894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+mn-ea"/>
              </a:rPr>
              <a:t>ICLR 2019</a:t>
            </a:r>
            <a:r>
              <a:rPr lang="zh-CN" altLang="en-US" sz="2800" dirty="0">
                <a:latin typeface="+mn-ea"/>
              </a:rPr>
              <a:t>（</a:t>
            </a:r>
            <a:r>
              <a:rPr lang="en-US" altLang="zh-CN" sz="2800" dirty="0">
                <a:latin typeface="+mn-ea"/>
              </a:rPr>
              <a:t>Poster</a:t>
            </a:r>
            <a:r>
              <a:rPr lang="zh-CN" altLang="en-US" sz="2800" dirty="0">
                <a:latin typeface="+mn-ea"/>
              </a:rPr>
              <a:t>）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BF507CA-7B97-44F5-921B-CF935BC7E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3421455"/>
            <a:ext cx="95345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25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A90884-569C-425D-B8FF-193B0806B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4FD1-1E36-4528-9633-60447AC0F90C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C96D5F-3569-4FE6-9446-BCEF575F9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Complement Objective Training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C7EA90-3208-45CC-9CC1-5EE660D9A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572-DC3C-407F-8EAF-F7721FCB2DCF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C671F11-3B39-43DA-BFB3-51F4967D0958}"/>
              </a:ext>
            </a:extLst>
          </p:cNvPr>
          <p:cNvSpPr txBox="1"/>
          <p:nvPr/>
        </p:nvSpPr>
        <p:spPr>
          <a:xfrm>
            <a:off x="848360" y="587960"/>
            <a:ext cx="967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+mj-lt"/>
              </a:rPr>
              <a:t>Experiment : Image Classification</a:t>
            </a:r>
            <a:endParaRPr lang="zh-CN" altLang="en-US" sz="3600" dirty="0">
              <a:latin typeface="+mj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6F6351B-5E05-4FA6-B3EA-7ADF973C7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000" y="2437934"/>
            <a:ext cx="4560000" cy="216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EA978B1-EE01-4BEC-9FF8-ED1EE0E0B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620" y="2437934"/>
            <a:ext cx="4042500" cy="2160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9004633-26C4-46FF-AAC1-9A6DB7E7F63C}"/>
              </a:ext>
            </a:extLst>
          </p:cNvPr>
          <p:cNvSpPr txBox="1"/>
          <p:nvPr/>
        </p:nvSpPr>
        <p:spPr>
          <a:xfrm>
            <a:off x="995680" y="1534160"/>
            <a:ext cx="10358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Complement objective training can improve the classification accuracy. </a:t>
            </a:r>
            <a:endParaRPr lang="zh-CN" altLang="en-US" sz="24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FF7AADB-0C25-4E61-AAC7-E489667A09E5}"/>
              </a:ext>
            </a:extLst>
          </p:cNvPr>
          <p:cNvSpPr txBox="1"/>
          <p:nvPr/>
        </p:nvSpPr>
        <p:spPr>
          <a:xfrm>
            <a:off x="2627280" y="4862175"/>
            <a:ext cx="237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CIFAR-10</a:t>
            </a:r>
            <a:endParaRPr lang="zh-CN" altLang="en-US" sz="2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7C749D2-32A0-4082-AFE6-D9494B5765D4}"/>
              </a:ext>
            </a:extLst>
          </p:cNvPr>
          <p:cNvSpPr txBox="1"/>
          <p:nvPr/>
        </p:nvSpPr>
        <p:spPr>
          <a:xfrm>
            <a:off x="7187282" y="4862175"/>
            <a:ext cx="237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CIFAR-100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40854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3A9E0C-D78A-4303-AD2A-08E1F63E2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4FD1-1E36-4528-9633-60447AC0F90C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E8AC13-93A6-49E9-A1B8-A11E36EBF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67236"/>
            <a:ext cx="4114800" cy="365125"/>
          </a:xfrm>
        </p:spPr>
        <p:txBody>
          <a:bodyPr/>
          <a:lstStyle/>
          <a:p>
            <a:r>
              <a:rPr lang="en-US" altLang="zh-CN"/>
              <a:t>Complement Objective Training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43FB02-93E4-4271-9444-0836DB5F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572-DC3C-407F-8EAF-F7721FCB2DCF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710A63A-BCBE-4B66-BAC6-FA562419558B}"/>
              </a:ext>
            </a:extLst>
          </p:cNvPr>
          <p:cNvSpPr txBox="1"/>
          <p:nvPr/>
        </p:nvSpPr>
        <p:spPr>
          <a:xfrm>
            <a:off x="848360" y="587960"/>
            <a:ext cx="967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+mj-lt"/>
              </a:rPr>
              <a:t>Experiment : Image Classification</a:t>
            </a:r>
            <a:endParaRPr lang="zh-CN" altLang="en-US" sz="3600" dirty="0">
              <a:latin typeface="+mj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B5952FD-83AA-4F6C-9398-BE9A24B5AE71}"/>
              </a:ext>
            </a:extLst>
          </p:cNvPr>
          <p:cNvSpPr txBox="1"/>
          <p:nvPr/>
        </p:nvSpPr>
        <p:spPr>
          <a:xfrm>
            <a:off x="995680" y="1534160"/>
            <a:ext cx="10358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Complement objective training can improve the classification accuracy. </a:t>
            </a:r>
            <a:endParaRPr lang="zh-CN" altLang="en-US" sz="24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8798202-90DD-44D0-AFB5-78A1101CE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637" y="2383885"/>
            <a:ext cx="4593103" cy="180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45C3F67-6E04-44E8-B7DD-8F66D339D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81615"/>
            <a:ext cx="5276850" cy="1143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FF15F56-9309-4B85-8FA0-8F1CF55FCB96}"/>
              </a:ext>
            </a:extLst>
          </p:cNvPr>
          <p:cNvSpPr txBox="1"/>
          <p:nvPr/>
        </p:nvSpPr>
        <p:spPr>
          <a:xfrm>
            <a:off x="6766560" y="4773039"/>
            <a:ext cx="4455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n-ea"/>
              </a:rPr>
              <a:t>Validation errors (in %) for the ImageNet-2012 experiments.</a:t>
            </a:r>
            <a:endParaRPr lang="zh-CN" altLang="en-US" dirty="0">
              <a:latin typeface="+mn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D0167E2-C4FF-4225-B4A6-5C817A0804E7}"/>
              </a:ext>
            </a:extLst>
          </p:cNvPr>
          <p:cNvSpPr txBox="1"/>
          <p:nvPr/>
        </p:nvSpPr>
        <p:spPr>
          <a:xfrm>
            <a:off x="1621790" y="4773039"/>
            <a:ext cx="4455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n-ea"/>
              </a:rPr>
              <a:t>Top-1 Validation errors (in %) for the Tiny ImageNet experiments (mean values of 3 runs).</a:t>
            </a:r>
            <a:endParaRPr lang="zh-CN" altLang="en-US" dirty="0">
              <a:latin typeface="+mn-ea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58B2230-7391-4A89-90CE-14CEAF175AE9}"/>
              </a:ext>
            </a:extLst>
          </p:cNvPr>
          <p:cNvSpPr txBox="1"/>
          <p:nvPr/>
        </p:nvSpPr>
        <p:spPr>
          <a:xfrm>
            <a:off x="2550160" y="4229195"/>
            <a:ext cx="251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+mn-ea"/>
              </a:rPr>
              <a:t>Tiny ImageNet</a:t>
            </a:r>
            <a:endParaRPr lang="zh-CN" altLang="en-US" b="1" dirty="0">
              <a:latin typeface="+mn-ea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899ED39-3385-4906-A21B-A617E36C77CF}"/>
              </a:ext>
            </a:extLst>
          </p:cNvPr>
          <p:cNvSpPr txBox="1"/>
          <p:nvPr/>
        </p:nvSpPr>
        <p:spPr>
          <a:xfrm>
            <a:off x="7350760" y="4223773"/>
            <a:ext cx="251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+mn-ea"/>
              </a:rPr>
              <a:t>ImageNet-2012</a:t>
            </a:r>
            <a:endParaRPr lang="zh-CN" altLang="en-US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423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F56418-D411-41EE-A54D-6AA416E9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4FD1-1E36-4528-9633-60447AC0F90C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B7FFED-3427-4FF7-9576-E0FDD7FC5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Complement Objective Training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93886-E52B-40FB-8550-E4109AE15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572-DC3C-407F-8EAF-F7721FCB2DCF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40A5473-B8F1-49E1-8431-439EA6C1A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345" y="2376087"/>
            <a:ext cx="4056109" cy="1800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7CE9931-9E76-46D9-BFAB-C0C71F85BFDC}"/>
              </a:ext>
            </a:extLst>
          </p:cNvPr>
          <p:cNvSpPr txBox="1"/>
          <p:nvPr/>
        </p:nvSpPr>
        <p:spPr>
          <a:xfrm>
            <a:off x="848360" y="587960"/>
            <a:ext cx="967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+mj-lt"/>
              </a:rPr>
              <a:t>Experiment : Image Classification</a:t>
            </a:r>
            <a:endParaRPr lang="zh-CN" altLang="en-US" sz="3600" dirty="0">
              <a:latin typeface="+mj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8D0298E-8773-4FDE-88D6-B4731563F0D3}"/>
              </a:ext>
            </a:extLst>
          </p:cNvPr>
          <p:cNvSpPr txBox="1"/>
          <p:nvPr/>
        </p:nvSpPr>
        <p:spPr>
          <a:xfrm>
            <a:off x="995680" y="1534160"/>
            <a:ext cx="10358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Complement objective training can improve the classification accuracy. </a:t>
            </a:r>
            <a:endParaRPr lang="zh-CN" altLang="en-US" sz="24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B2DF9BA-C15C-4F77-9FEC-BFBF5C3C1144}"/>
              </a:ext>
            </a:extLst>
          </p:cNvPr>
          <p:cNvSpPr txBox="1"/>
          <p:nvPr/>
        </p:nvSpPr>
        <p:spPr>
          <a:xfrm>
            <a:off x="1630951" y="4262011"/>
            <a:ext cx="4056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n-ea"/>
              </a:rPr>
              <a:t>Test errors (in %) of the baseline models and the COT-trained models on the </a:t>
            </a:r>
            <a:r>
              <a:rPr lang="en-US" altLang="zh-CN" b="1" dirty="0">
                <a:latin typeface="+mn-ea"/>
              </a:rPr>
              <a:t>SVHN</a:t>
            </a:r>
            <a:r>
              <a:rPr lang="en-US" altLang="zh-CN" dirty="0">
                <a:latin typeface="+mn-ea"/>
              </a:rPr>
              <a:t> dataset. The values presented are the mean values of 3 runs.</a:t>
            </a:r>
            <a:endParaRPr lang="zh-CN" altLang="en-US" dirty="0">
              <a:latin typeface="+mn-ea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452DEBC-9942-4F09-82EC-0C2678F82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950" y="2690772"/>
            <a:ext cx="3521572" cy="217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16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924BEB-B19C-469A-B02B-D4088F9B7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4FD1-1E36-4528-9633-60447AC0F90C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1D1B09-5E83-4A80-B3FE-42F61DEF1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Complement Objective Training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7776E6-DC81-42A4-AA4F-24C4AD781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572-DC3C-407F-8EAF-F7721FCB2DCF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E9FE749-F49E-44EC-B833-A83F9A509C63}"/>
              </a:ext>
            </a:extLst>
          </p:cNvPr>
          <p:cNvSpPr txBox="1"/>
          <p:nvPr/>
        </p:nvSpPr>
        <p:spPr>
          <a:xfrm>
            <a:off x="848360" y="587960"/>
            <a:ext cx="967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+mj-lt"/>
              </a:rPr>
              <a:t>Experiment : Natural Language Understanding</a:t>
            </a:r>
            <a:endParaRPr lang="zh-CN" altLang="en-US" sz="3600" dirty="0">
              <a:latin typeface="+mj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8428C14-92C1-470B-A389-6224BF5783F0}"/>
              </a:ext>
            </a:extLst>
          </p:cNvPr>
          <p:cNvSpPr txBox="1"/>
          <p:nvPr/>
        </p:nvSpPr>
        <p:spPr>
          <a:xfrm>
            <a:off x="995680" y="1534160"/>
            <a:ext cx="10358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Complement objective training can improve the model-accuracy. </a:t>
            </a:r>
            <a:endParaRPr lang="zh-CN" altLang="en-US" sz="24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7EDC100-D280-4DE1-AEC0-E48C72D73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900" y="2799000"/>
            <a:ext cx="4185000" cy="1260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23260A7-B4D8-471D-9FD7-5755A11B81DF}"/>
              </a:ext>
            </a:extLst>
          </p:cNvPr>
          <p:cNvSpPr txBox="1"/>
          <p:nvPr/>
        </p:nvSpPr>
        <p:spPr>
          <a:xfrm>
            <a:off x="2067560" y="2295694"/>
            <a:ext cx="302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Machine Translation</a:t>
            </a:r>
            <a:endParaRPr lang="zh-CN" altLang="en-US" sz="2400" b="1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343B26C-18E9-4227-BB9B-DA1A210A2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760" y="2799000"/>
            <a:ext cx="4170000" cy="12600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26B73E6-2BEE-4160-A264-8A20645453F8}"/>
              </a:ext>
            </a:extLst>
          </p:cNvPr>
          <p:cNvSpPr txBox="1"/>
          <p:nvPr/>
        </p:nvSpPr>
        <p:spPr>
          <a:xfrm>
            <a:off x="7096760" y="2295694"/>
            <a:ext cx="302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Speech Rec0gnition</a:t>
            </a:r>
            <a:endParaRPr lang="zh-CN" altLang="en-US" sz="2400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4389A95-2950-42A6-B778-FAF6C0777C4D}"/>
              </a:ext>
            </a:extLst>
          </p:cNvPr>
          <p:cNvSpPr txBox="1"/>
          <p:nvPr/>
        </p:nvSpPr>
        <p:spPr>
          <a:xfrm>
            <a:off x="1826260" y="4100641"/>
            <a:ext cx="3690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n-ea"/>
              </a:rPr>
              <a:t>Results of IWSLT 2015 English-Vietnamese. The BLEU scores on tst2013 are reported.</a:t>
            </a:r>
            <a:endParaRPr lang="zh-CN" altLang="en-US" dirty="0">
              <a:latin typeface="+mn-ea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DD99B10-EE3E-43B1-8FA6-AF4F48433D3D}"/>
              </a:ext>
            </a:extLst>
          </p:cNvPr>
          <p:cNvSpPr txBox="1"/>
          <p:nvPr/>
        </p:nvSpPr>
        <p:spPr>
          <a:xfrm>
            <a:off x="6976920" y="4059000"/>
            <a:ext cx="314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n-ea"/>
              </a:rPr>
              <a:t>Test errors (in %) on Google Commands Dataset (mean values of 3 runs).</a:t>
            </a:r>
            <a:endParaRPr lang="zh-CN" altLang="en-US" dirty="0">
              <a:latin typeface="+mn-ea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0FA0548-9112-47D3-8BC8-9D2B8FCAB9C4}"/>
              </a:ext>
            </a:extLst>
          </p:cNvPr>
          <p:cNvSpPr txBox="1"/>
          <p:nvPr/>
        </p:nvSpPr>
        <p:spPr>
          <a:xfrm>
            <a:off x="2961640" y="5319000"/>
            <a:ext cx="6268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The higher the BLEU scores, the better the translation. </a:t>
            </a:r>
            <a:endParaRPr lang="zh-CN" altLang="en-US" sz="2000" dirty="0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A26371E6-9A75-4349-A47B-02D5A447E1BA}"/>
              </a:ext>
            </a:extLst>
          </p:cNvPr>
          <p:cNvSpPr/>
          <p:nvPr/>
        </p:nvSpPr>
        <p:spPr>
          <a:xfrm>
            <a:off x="3088640" y="5222240"/>
            <a:ext cx="6141720" cy="57912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168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2F84C9-88C4-4C7B-AC43-5113E7226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4FD1-1E36-4528-9633-60447AC0F90C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399607-DAEA-4A37-9CD4-30C0423F5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Complement Objective Training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F5D235-8FA9-4BD2-849D-935AD293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572-DC3C-407F-8EAF-F7721FCB2DCF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96B9F06-2286-4FF8-ADB2-0530F50C960F}"/>
              </a:ext>
            </a:extLst>
          </p:cNvPr>
          <p:cNvSpPr txBox="1"/>
          <p:nvPr/>
        </p:nvSpPr>
        <p:spPr>
          <a:xfrm>
            <a:off x="848360" y="587960"/>
            <a:ext cx="967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+mj-lt"/>
              </a:rPr>
              <a:t>Experiment : Adversarial Examples</a:t>
            </a:r>
            <a:endParaRPr lang="zh-CN" altLang="en-US" sz="3600" dirty="0">
              <a:latin typeface="+mj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51583C2-53E1-46EF-AA69-52072BC62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798" y="1766252"/>
            <a:ext cx="8922403" cy="2520000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425B65B3-7BEF-43D6-B592-EF09B8E1B0E7}"/>
              </a:ext>
            </a:extLst>
          </p:cNvPr>
          <p:cNvSpPr/>
          <p:nvPr/>
        </p:nvSpPr>
        <p:spPr>
          <a:xfrm>
            <a:off x="7898130" y="2286000"/>
            <a:ext cx="1885950" cy="2171700"/>
          </a:xfrm>
          <a:prstGeom prst="round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DD3F8B9-69BB-4530-9318-6033997EEBBD}"/>
              </a:ext>
            </a:extLst>
          </p:cNvPr>
          <p:cNvSpPr txBox="1"/>
          <p:nvPr/>
        </p:nvSpPr>
        <p:spPr>
          <a:xfrm>
            <a:off x="8926830" y="3154680"/>
            <a:ext cx="58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208123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C327-8FDA-4251-B0C4-8EA4C9064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4FD1-1E36-4528-9633-60447AC0F90C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39B3CA-86AF-451F-9614-3BD6888A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Complement Objective Training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1B12D2-6A21-45D7-ACDE-709A86D3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572-DC3C-407F-8EAF-F7721FCB2DCF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6F3075E-8DFD-4022-B95B-2BBF4BC58780}"/>
              </a:ext>
            </a:extLst>
          </p:cNvPr>
          <p:cNvSpPr txBox="1"/>
          <p:nvPr/>
        </p:nvSpPr>
        <p:spPr>
          <a:xfrm>
            <a:off x="848360" y="587960"/>
            <a:ext cx="967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+mj-lt"/>
              </a:rPr>
              <a:t>Conclusion</a:t>
            </a:r>
            <a:endParaRPr lang="zh-CN" altLang="en-US" sz="3600" dirty="0">
              <a:latin typeface="+mj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6C9BEDC-910C-4818-BADC-54DAC548F3CB}"/>
              </a:ext>
            </a:extLst>
          </p:cNvPr>
          <p:cNvSpPr txBox="1"/>
          <p:nvPr/>
        </p:nvSpPr>
        <p:spPr>
          <a:xfrm>
            <a:off x="848360" y="1371600"/>
            <a:ext cx="10374086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+ Consider the information from both complement and true classes, improve performances on both Image classification task and some NLP tasks.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+ They expose their codes and we can try this loss when we train a model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- Lack of experiments showing how well their models defense against attack methods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- It makes no sense comparing classification accuracy under transfer attacks and white attacks.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7264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F1FB78-A5A3-48DE-A1C6-30002A8E2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4FD1-1E36-4528-9633-60447AC0F90C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F65F41-44D4-4CB9-A4A1-9D3FFC260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Complement Objective Training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40D7A9-9120-43B1-8C42-7106A4B93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572-DC3C-407F-8EAF-F7721FCB2DCF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C4F4CB9-0EE6-4DF1-B7C2-000229D1BC38}"/>
              </a:ext>
            </a:extLst>
          </p:cNvPr>
          <p:cNvSpPr txBox="1"/>
          <p:nvPr/>
        </p:nvSpPr>
        <p:spPr>
          <a:xfrm>
            <a:off x="848360" y="587960"/>
            <a:ext cx="638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+mj-lt"/>
              </a:rPr>
              <a:t>Motivation</a:t>
            </a:r>
            <a:endParaRPr lang="zh-CN" altLang="en-US" sz="3600" dirty="0">
              <a:latin typeface="+mj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3DE05E1-27BC-4887-BCFF-A1C26A2537BF}"/>
              </a:ext>
            </a:extLst>
          </p:cNvPr>
          <p:cNvSpPr txBox="1"/>
          <p:nvPr/>
        </p:nvSpPr>
        <p:spPr>
          <a:xfrm>
            <a:off x="843280" y="1635760"/>
            <a:ext cx="10510520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Standard cross entropy loss largely ignores information from the complement (incorrect)  classes.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Hope models more robust adversarial attacks.</a:t>
            </a:r>
            <a:endParaRPr lang="zh-CN" altLang="en-US" sz="2400" dirty="0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FC657C23-F681-4ECE-9F47-75AE4E3D61A7}"/>
              </a:ext>
            </a:extLst>
          </p:cNvPr>
          <p:cNvSpPr/>
          <p:nvPr/>
        </p:nvSpPr>
        <p:spPr>
          <a:xfrm>
            <a:off x="2473960" y="4152091"/>
            <a:ext cx="2839720" cy="4616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713B9CC-8684-4386-9CC4-6E5CD3CE2AD7}"/>
              </a:ext>
            </a:extLst>
          </p:cNvPr>
          <p:cNvSpPr txBox="1"/>
          <p:nvPr/>
        </p:nvSpPr>
        <p:spPr>
          <a:xfrm>
            <a:off x="2473960" y="4152091"/>
            <a:ext cx="312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change loss function</a:t>
            </a:r>
            <a:endParaRPr lang="zh-CN" altLang="en-US" sz="2400" dirty="0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103B449D-7F4F-4538-97FA-477461550945}"/>
              </a:ext>
            </a:extLst>
          </p:cNvPr>
          <p:cNvSpPr/>
          <p:nvPr/>
        </p:nvSpPr>
        <p:spPr>
          <a:xfrm>
            <a:off x="5562600" y="4257813"/>
            <a:ext cx="889000" cy="21336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F40EF0AD-56BA-4671-AF91-ED3E3E8340A1}"/>
              </a:ext>
            </a:extLst>
          </p:cNvPr>
          <p:cNvSpPr/>
          <p:nvPr/>
        </p:nvSpPr>
        <p:spPr>
          <a:xfrm>
            <a:off x="6733540" y="4152091"/>
            <a:ext cx="2839720" cy="4616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7A9CFF5-21CC-40D9-BA59-469986BC603A}"/>
              </a:ext>
            </a:extLst>
          </p:cNvPr>
          <p:cNvSpPr txBox="1"/>
          <p:nvPr/>
        </p:nvSpPr>
        <p:spPr>
          <a:xfrm>
            <a:off x="6949440" y="4152090"/>
            <a:ext cx="236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Robustness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3997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1" grpId="0" animBg="1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C7B9C7-F6BE-410E-A182-46F0805A4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4FD1-1E36-4528-9633-60447AC0F90C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0110CF-5CFD-43F9-9D74-85020063E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Complement Objective Training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581B41-E8C9-47AE-96DA-CE538694E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572-DC3C-407F-8EAF-F7721FCB2DCF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7227904-6EDA-4AA8-AE11-A30A8CB37963}"/>
              </a:ext>
            </a:extLst>
          </p:cNvPr>
          <p:cNvSpPr txBox="1"/>
          <p:nvPr/>
        </p:nvSpPr>
        <p:spPr>
          <a:xfrm>
            <a:off x="848360" y="587960"/>
            <a:ext cx="638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+mj-lt"/>
              </a:rPr>
              <a:t>Visualization of the motivation</a:t>
            </a:r>
            <a:endParaRPr lang="zh-CN" altLang="en-US" sz="3600" dirty="0">
              <a:latin typeface="+mj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2B758CC-E21D-4B29-A985-431E591F3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000" y="1968949"/>
            <a:ext cx="9720000" cy="322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7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31DD05-15E4-40AE-9C34-14B0CE4E0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4FD1-1E36-4528-9633-60447AC0F90C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D70C23-40CC-4999-85C9-BD08C304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Complement Objective Training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BA728C-A9A9-4A8A-B5E2-2FFA4E93A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572-DC3C-407F-8EAF-F7721FCB2DCF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6BA3ECF-DB5C-4EA7-8FB8-C6C407B814AE}"/>
              </a:ext>
            </a:extLst>
          </p:cNvPr>
          <p:cNvSpPr txBox="1"/>
          <p:nvPr/>
        </p:nvSpPr>
        <p:spPr>
          <a:xfrm>
            <a:off x="848360" y="587960"/>
            <a:ext cx="638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+mj-lt"/>
              </a:rPr>
              <a:t>Complement Entropy</a:t>
            </a:r>
            <a:endParaRPr lang="zh-CN" altLang="en-US" sz="36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6CD2C31-F2C3-4F0B-830B-E01673408390}"/>
                  </a:ext>
                </a:extLst>
              </p:cNvPr>
              <p:cNvSpPr txBox="1"/>
              <p:nvPr/>
            </p:nvSpPr>
            <p:spPr>
              <a:xfrm>
                <a:off x="838200" y="2714703"/>
                <a:ext cx="5388142" cy="10806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6CD2C31-F2C3-4F0B-830B-E01673408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14703"/>
                <a:ext cx="5388142" cy="10806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ED6B19F-8E9B-40AD-8083-F6F9D44FC262}"/>
                  </a:ext>
                </a:extLst>
              </p:cNvPr>
              <p:cNvSpPr txBox="1"/>
              <p:nvPr/>
            </p:nvSpPr>
            <p:spPr>
              <a:xfrm>
                <a:off x="6795695" y="2193827"/>
                <a:ext cx="4659705" cy="2575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: input sample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zh-CN" dirty="0"/>
                  <a:t>: true label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b="0" dirty="0"/>
                  <a:t>: the </a:t>
                </a:r>
                <a:r>
                  <a:rPr lang="en-US" altLang="zh-CN" dirty="0"/>
                  <a:t>j-th element of </a:t>
                </a:r>
                <a:r>
                  <a:rPr lang="en-US" altLang="zh-CN" b="0" dirty="0"/>
                  <a:t>prediction confidence vector (i.e. </a:t>
                </a:r>
                <a:r>
                  <a:rPr lang="en-US" altLang="zh-CN" dirty="0"/>
                  <a:t>the vector generated after softmax layer</a:t>
                </a:r>
                <a:r>
                  <a:rPr lang="en-US" altLang="zh-CN" b="0" dirty="0"/>
                  <a:t>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b="0" dirty="0"/>
                  <a:t> the number of classes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ED6B19F-8E9B-40AD-8083-F6F9D44FC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695" y="2193827"/>
                <a:ext cx="4659705" cy="2575833"/>
              </a:xfrm>
              <a:prstGeom prst="rect">
                <a:avLst/>
              </a:prstGeom>
              <a:blipFill>
                <a:blip r:embed="rId3"/>
                <a:stretch>
                  <a:fillRect l="-916" r="-1571" b="-30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4851F47-75B5-42C5-83E9-27C75A963090}"/>
              </a:ext>
            </a:extLst>
          </p:cNvPr>
          <p:cNvSpPr/>
          <p:nvPr/>
        </p:nvSpPr>
        <p:spPr>
          <a:xfrm>
            <a:off x="6644640" y="2082800"/>
            <a:ext cx="4805680" cy="2844800"/>
          </a:xfrm>
          <a:prstGeom prst="round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F9E4181-284A-44B3-856D-06391799C961}"/>
                  </a:ext>
                </a:extLst>
              </p:cNvPr>
              <p:cNvSpPr txBox="1"/>
              <p:nvPr/>
            </p:nvSpPr>
            <p:spPr>
              <a:xfrm>
                <a:off x="1329615" y="4375119"/>
                <a:ext cx="4659705" cy="16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dirty="0"/>
                  <a:t>: conditioned on the ground-truth class not happening, the predicted probability to classify example x as class j</a:t>
                </a:r>
                <a:endParaRPr lang="en-US" altLang="zh-CN" b="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F9E4181-284A-44B3-856D-06391799C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615" y="4375119"/>
                <a:ext cx="4659705" cy="1616148"/>
              </a:xfrm>
              <a:prstGeom prst="rect">
                <a:avLst/>
              </a:prstGeom>
              <a:blipFill>
                <a:blip r:embed="rId4"/>
                <a:stretch>
                  <a:fillRect b="-52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D9A5E1DE-9987-463C-8F89-7975F3261ED9}"/>
              </a:ext>
            </a:extLst>
          </p:cNvPr>
          <p:cNvSpPr/>
          <p:nvPr/>
        </p:nvSpPr>
        <p:spPr>
          <a:xfrm>
            <a:off x="1178560" y="4264092"/>
            <a:ext cx="4805680" cy="1863121"/>
          </a:xfrm>
          <a:prstGeom prst="round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01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31BC6B-B815-4617-B692-B1DF4E8FB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4FD1-1E36-4528-9633-60447AC0F90C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419F76-A9BD-496B-BECD-3241AF874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Complement Objective Training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AA3E4E-1BB6-4957-924B-25F5D618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572-DC3C-407F-8EAF-F7721FCB2DCF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CF304E6-6D89-414E-AC5C-CBDFDBB4A75C}"/>
              </a:ext>
            </a:extLst>
          </p:cNvPr>
          <p:cNvSpPr txBox="1"/>
          <p:nvPr/>
        </p:nvSpPr>
        <p:spPr>
          <a:xfrm>
            <a:off x="848360" y="587960"/>
            <a:ext cx="638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+mj-lt"/>
              </a:rPr>
              <a:t>Complement Entropy</a:t>
            </a:r>
            <a:endParaRPr lang="zh-CN" altLang="en-US" sz="36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07262BF-EAFB-4105-8734-3F1BD62DDA77}"/>
                  </a:ext>
                </a:extLst>
              </p:cNvPr>
              <p:cNvSpPr txBox="1"/>
              <p:nvPr/>
            </p:nvSpPr>
            <p:spPr>
              <a:xfrm>
                <a:off x="848360" y="1534160"/>
                <a:ext cx="9926320" cy="1240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Minimizing cross entropy to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altLang="zh-CN" sz="24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Maximizing complement entropy to neutralize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m:rPr>
                            <m:brk m:alnAt="23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altLang="zh-CN" sz="2400" dirty="0"/>
                  <a:t>  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07262BF-EAFB-4105-8734-3F1BD62DD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60" y="1534160"/>
                <a:ext cx="9926320" cy="1240724"/>
              </a:xfrm>
              <a:prstGeom prst="rect">
                <a:avLst/>
              </a:prstGeom>
              <a:blipFill>
                <a:blip r:embed="rId2"/>
                <a:stretch>
                  <a:fillRect l="-798" b="-83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2038353-4055-4F8D-A518-742B117AC01E}"/>
                  </a:ext>
                </a:extLst>
              </p:cNvPr>
              <p:cNvSpPr txBox="1"/>
              <p:nvPr/>
            </p:nvSpPr>
            <p:spPr>
              <a:xfrm>
                <a:off x="1356360" y="4273180"/>
                <a:ext cx="9997440" cy="1067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The entropy is maximized when the events are equally likely to occur, which means optimizing on the complement entropy drives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to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altLang="zh-CN" sz="2000" b="0" dirty="0"/>
                  <a:t>.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2038353-4055-4F8D-A518-742B117AC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360" y="4273180"/>
                <a:ext cx="9997440" cy="1067472"/>
              </a:xfrm>
              <a:prstGeom prst="rect">
                <a:avLst/>
              </a:prstGeom>
              <a:blipFill>
                <a:blip r:embed="rId3"/>
                <a:stretch>
                  <a:fillRect l="-671" t="-6286" r="-976" b="-86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: 圆角 9">
            <a:extLst>
              <a:ext uri="{FF2B5EF4-FFF2-40B4-BE49-F238E27FC236}">
                <a16:creationId xmlns:a16="http://schemas.microsoft.com/office/drawing/2014/main" id="{DFA54D8C-9EB5-4DEC-9E2F-54C89A201C41}"/>
              </a:ext>
            </a:extLst>
          </p:cNvPr>
          <p:cNvSpPr/>
          <p:nvPr/>
        </p:nvSpPr>
        <p:spPr>
          <a:xfrm>
            <a:off x="1005840" y="4186554"/>
            <a:ext cx="10347960" cy="1240725"/>
          </a:xfrm>
          <a:prstGeom prst="round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1EC7B4F7-541A-4656-B652-BD1543692AF0}"/>
                  </a:ext>
                </a:extLst>
              </p:cNvPr>
              <p:cNvSpPr/>
              <p:nvPr/>
            </p:nvSpPr>
            <p:spPr>
              <a:xfrm>
                <a:off x="3979683" y="2977595"/>
                <a:ext cx="4232633" cy="9028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=1,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1EC7B4F7-541A-4656-B652-BD1543692A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683" y="2977595"/>
                <a:ext cx="4232633" cy="9028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779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17B175-5DC2-44A3-9FBA-2612F4044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4FD1-1E36-4528-9633-60447AC0F90C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B8D58A-9900-43BD-AAE6-46D3743CC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Complement Objective Training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63F3A4-C472-4505-9501-8A44E70CA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572-DC3C-407F-8EAF-F7721FCB2DCF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E2BD80D-F770-474A-8C48-61825FB32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00" y="1893388"/>
            <a:ext cx="10800000" cy="210857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CCD7371-FB55-44AC-8293-2021A57E26AE}"/>
              </a:ext>
            </a:extLst>
          </p:cNvPr>
          <p:cNvSpPr txBox="1"/>
          <p:nvPr/>
        </p:nvSpPr>
        <p:spPr>
          <a:xfrm>
            <a:off x="848360" y="587960"/>
            <a:ext cx="638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+mj-lt"/>
              </a:rPr>
              <a:t>Complement Entropy Training</a:t>
            </a:r>
            <a:endParaRPr lang="zh-CN" altLang="en-US" sz="36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4F8A633-D68D-46F5-A9C0-62C26FB07777}"/>
                  </a:ext>
                </a:extLst>
              </p:cNvPr>
              <p:cNvSpPr txBox="1"/>
              <p:nvPr/>
            </p:nvSpPr>
            <p:spPr>
              <a:xfrm>
                <a:off x="6228601" y="2808000"/>
                <a:ext cx="2381999" cy="3032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𝐥𝐨𝐠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——</m:t>
                    </m:r>
                  </m:oMath>
                </a14:m>
                <a:r>
                  <a:rPr lang="en-US" altLang="zh-CN" b="1" dirty="0">
                    <a:solidFill>
                      <a:srgbClr val="C00000"/>
                    </a:solidFill>
                  </a:rPr>
                  <a:t>minimize</a:t>
                </a:r>
                <a:endParaRPr lang="zh-CN" alt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4F8A633-D68D-46F5-A9C0-62C26FB07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601" y="2808000"/>
                <a:ext cx="2381999" cy="303288"/>
              </a:xfrm>
              <a:prstGeom prst="rect">
                <a:avLst/>
              </a:prstGeom>
              <a:blipFill>
                <a:blip r:embed="rId3"/>
                <a:stretch>
                  <a:fillRect l="-1790" t="-24490" r="-4604" b="-408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0A99C3A1-D0A0-47F7-A931-D649CEC0EB7D}"/>
                  </a:ext>
                </a:extLst>
              </p:cNvPr>
              <p:cNvSpPr/>
              <p:nvPr/>
            </p:nvSpPr>
            <p:spPr>
              <a:xfrm>
                <a:off x="7228840" y="5233115"/>
                <a:ext cx="4232633" cy="9028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=1,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0A99C3A1-D0A0-47F7-A931-D649CEC0EB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840" y="5233115"/>
                <a:ext cx="4232633" cy="9028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B0096C5-E4DE-4C32-9174-E20B9FD1123A}"/>
                  </a:ext>
                </a:extLst>
              </p:cNvPr>
              <p:cNvSpPr txBox="1"/>
              <p:nvPr/>
            </p:nvSpPr>
            <p:spPr>
              <a:xfrm>
                <a:off x="6726441" y="3240000"/>
                <a:ext cx="21720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)——</m:t>
                    </m:r>
                  </m:oMath>
                </a14:m>
                <a:r>
                  <a:rPr lang="en-US" altLang="zh-CN" b="1" dirty="0">
                    <a:solidFill>
                      <a:srgbClr val="C00000"/>
                    </a:solidFill>
                  </a:rPr>
                  <a:t>maximize</a:t>
                </a:r>
                <a:endParaRPr lang="zh-CN" alt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B0096C5-E4DE-4C32-9174-E20B9FD11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441" y="3240000"/>
                <a:ext cx="2172069" cy="276999"/>
              </a:xfrm>
              <a:prstGeom prst="rect">
                <a:avLst/>
              </a:prstGeom>
              <a:blipFill>
                <a:blip r:embed="rId5"/>
                <a:stretch>
                  <a:fillRect l="-3641" t="-28261" r="-5882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487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0FE277-D13D-4434-92F0-2DEB8254C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4FD1-1E36-4528-9633-60447AC0F90C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6F0B1E-C968-44E1-BA32-5E5ACA070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Complement Objective Training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7B6B6C-9E5A-41AC-AF89-2130392D4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572-DC3C-407F-8EAF-F7721FCB2DCF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15257FA-9781-483F-A7BA-D47F9A9D621F}"/>
              </a:ext>
            </a:extLst>
          </p:cNvPr>
          <p:cNvSpPr txBox="1"/>
          <p:nvPr/>
        </p:nvSpPr>
        <p:spPr>
          <a:xfrm>
            <a:off x="848360" y="587960"/>
            <a:ext cx="967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+mj-lt"/>
              </a:rPr>
              <a:t>Visualizing the effect of COT</a:t>
            </a:r>
            <a:endParaRPr lang="zh-CN" altLang="en-US" sz="3600" dirty="0">
              <a:latin typeface="+mj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03FEA7C-DF92-4C7B-BEC9-C1345BFA6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60" y="1629000"/>
            <a:ext cx="4357447" cy="360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EDB7B4-1E7E-4818-8FD8-5786296AD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011" y="1629000"/>
            <a:ext cx="4082217" cy="36000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E3FACFF-8B40-482B-89FE-1EBB2C31F08D}"/>
              </a:ext>
            </a:extLst>
          </p:cNvPr>
          <p:cNvSpPr txBox="1"/>
          <p:nvPr/>
        </p:nvSpPr>
        <p:spPr>
          <a:xfrm>
            <a:off x="9118600" y="5469509"/>
            <a:ext cx="28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model:ResNet110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sample image:CIFAR-10</a:t>
            </a:r>
          </a:p>
        </p:txBody>
      </p:sp>
    </p:spTree>
    <p:extLst>
      <p:ext uri="{BB962C8B-B14F-4D97-AF65-F5344CB8AC3E}">
        <p14:creationId xmlns:p14="http://schemas.microsoft.com/office/powerpoint/2010/main" val="1315337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B8A8F4-6C5D-4FF3-A991-D4375CFC5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4FD1-1E36-4528-9633-60447AC0F90C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345E30-7370-41CA-859D-909656E20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Complement Objective Training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F37293-3366-4438-9718-67531D579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572-DC3C-407F-8EAF-F7721FCB2DCF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4F511B7-548B-42FC-A6B8-F60DBAFCD8E2}"/>
              </a:ext>
            </a:extLst>
          </p:cNvPr>
          <p:cNvSpPr txBox="1"/>
          <p:nvPr/>
        </p:nvSpPr>
        <p:spPr>
          <a:xfrm>
            <a:off x="848360" y="587960"/>
            <a:ext cx="638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+mj-lt"/>
              </a:rPr>
              <a:t>Review</a:t>
            </a:r>
            <a:endParaRPr lang="zh-CN" altLang="en-US" sz="3600" dirty="0">
              <a:latin typeface="+mj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2BEA412-06FC-4C56-9C6D-50CF1AFC36E0}"/>
              </a:ext>
            </a:extLst>
          </p:cNvPr>
          <p:cNvSpPr txBox="1"/>
          <p:nvPr/>
        </p:nvSpPr>
        <p:spPr>
          <a:xfrm>
            <a:off x="6314439" y="1522065"/>
            <a:ext cx="3368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</a:rPr>
              <a:t>Reverse Cross Entropy (RCE)</a:t>
            </a:r>
            <a:endParaRPr lang="zh-CN" altLang="en-US" sz="2000" dirty="0">
              <a:solidFill>
                <a:schemeClr val="accent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1A9C91A-F542-4517-B273-1F1924506D23}"/>
              </a:ext>
            </a:extLst>
          </p:cNvPr>
          <p:cNvSpPr txBox="1"/>
          <p:nvPr/>
        </p:nvSpPr>
        <p:spPr>
          <a:xfrm>
            <a:off x="848359" y="1520130"/>
            <a:ext cx="213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</a:rPr>
              <a:t>Cross Entropy</a:t>
            </a:r>
            <a:endParaRPr lang="zh-CN" altLang="en-US" sz="2000" dirty="0">
              <a:solidFill>
                <a:schemeClr val="accent1"/>
              </a:solidFill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F88FCE61-2CB8-4F4A-B96F-B818B0016DE2}"/>
              </a:ext>
            </a:extLst>
          </p:cNvPr>
          <p:cNvCxnSpPr>
            <a:cxnSpLocks/>
          </p:cNvCxnSpPr>
          <p:nvPr/>
        </p:nvCxnSpPr>
        <p:spPr>
          <a:xfrm>
            <a:off x="6096000" y="1599008"/>
            <a:ext cx="0" cy="3240000"/>
          </a:xfrm>
          <a:prstGeom prst="line">
            <a:avLst/>
          </a:prstGeom>
          <a:ln w="3492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CBB1D614-C911-4309-9BC7-18C0CCD8B297}"/>
                  </a:ext>
                </a:extLst>
              </p:cNvPr>
              <p:cNvSpPr/>
              <p:nvPr/>
            </p:nvSpPr>
            <p:spPr>
              <a:xfrm>
                <a:off x="3581400" y="2247850"/>
                <a:ext cx="1913473" cy="424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sz="2000" dirty="0"/>
                  <a:t>:one hot label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CBB1D614-C911-4309-9BC7-18C0CCD8B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247850"/>
                <a:ext cx="1913473" cy="424283"/>
              </a:xfrm>
              <a:prstGeom prst="rect">
                <a:avLst/>
              </a:prstGeom>
              <a:blipFill>
                <a:blip r:embed="rId2"/>
                <a:stretch>
                  <a:fillRect t="-7246" r="-3195" b="-217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A8A5854-DAC6-4F9D-8725-F871EF36CB52}"/>
                  </a:ext>
                </a:extLst>
              </p:cNvPr>
              <p:cNvSpPr txBox="1"/>
              <p:nvPr/>
            </p:nvSpPr>
            <p:spPr>
              <a:xfrm>
                <a:off x="3629779" y="2768622"/>
                <a:ext cx="216565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(0,0,0,1,0,0,0,0,0,0)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A8A5854-DAC6-4F9D-8725-F871EF36C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779" y="2768622"/>
                <a:ext cx="2165657" cy="307777"/>
              </a:xfrm>
              <a:prstGeom prst="rect">
                <a:avLst/>
              </a:prstGeom>
              <a:blipFill>
                <a:blip r:embed="rId3"/>
                <a:stretch>
                  <a:fillRect l="-3933" t="-1961" r="-3933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EC736534-FC79-481E-AC7F-9FC59A093271}"/>
                  </a:ext>
                </a:extLst>
              </p:cNvPr>
              <p:cNvSpPr/>
              <p:nvPr/>
            </p:nvSpPr>
            <p:spPr>
              <a:xfrm>
                <a:off x="8763844" y="2247850"/>
                <a:ext cx="1904176" cy="424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sz="2000" dirty="0"/>
                  <a:t>:reverse label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EC736534-FC79-481E-AC7F-9FC59A0932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844" y="2247850"/>
                <a:ext cx="1904176" cy="424283"/>
              </a:xfrm>
              <a:prstGeom prst="rect">
                <a:avLst/>
              </a:prstGeom>
              <a:blipFill>
                <a:blip r:embed="rId4"/>
                <a:stretch>
                  <a:fillRect t="-7246" r="-3205" b="-217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E6EE240-E154-4C65-80E3-5E1547EBE41D}"/>
                  </a:ext>
                </a:extLst>
              </p:cNvPr>
              <p:cNvSpPr txBox="1"/>
              <p:nvPr/>
            </p:nvSpPr>
            <p:spPr>
              <a:xfrm>
                <a:off x="8812223" y="2768622"/>
                <a:ext cx="2892715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,0,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E6EE240-E154-4C65-80E3-5E1547EBE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2223" y="2768622"/>
                <a:ext cx="2892715" cy="5782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图表 14">
            <a:extLst>
              <a:ext uri="{FF2B5EF4-FFF2-40B4-BE49-F238E27FC236}">
                <a16:creationId xmlns:a16="http://schemas.microsoft.com/office/drawing/2014/main" id="{5FB1B15B-14E0-40F3-8FDB-5786C7E2F78C}"/>
              </a:ext>
            </a:extLst>
          </p:cNvPr>
          <p:cNvGraphicFramePr/>
          <p:nvPr>
            <p:extLst/>
          </p:nvPr>
        </p:nvGraphicFramePr>
        <p:xfrm>
          <a:off x="913556" y="2149901"/>
          <a:ext cx="2514595" cy="2350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图表 15">
            <a:extLst>
              <a:ext uri="{FF2B5EF4-FFF2-40B4-BE49-F238E27FC236}">
                <a16:creationId xmlns:a16="http://schemas.microsoft.com/office/drawing/2014/main" id="{35203EE9-6128-45BC-B17F-FA437CB631A7}"/>
              </a:ext>
            </a:extLst>
          </p:cNvPr>
          <p:cNvGraphicFramePr/>
          <p:nvPr>
            <p:extLst/>
          </p:nvPr>
        </p:nvGraphicFramePr>
        <p:xfrm>
          <a:off x="6096005" y="2149900"/>
          <a:ext cx="2514595" cy="2350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590F1108-29B6-445B-93D1-A2EA258A6B0F}"/>
                  </a:ext>
                </a:extLst>
              </p:cNvPr>
              <p:cNvSpPr txBox="1"/>
              <p:nvPr/>
            </p:nvSpPr>
            <p:spPr>
              <a:xfrm>
                <a:off x="7955280" y="4757003"/>
                <a:ext cx="3398520" cy="8104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𝐶𝐸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=1,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nary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590F1108-29B6-445B-93D1-A2EA258A6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280" y="4757003"/>
                <a:ext cx="3398520" cy="8104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735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633BCE-8E13-4A78-B5DE-A193AD6F5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4FD1-1E36-4528-9633-60447AC0F90C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467C55-2EF8-414A-AD54-32DB75BB2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Complement Objective Training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19CE64-B9C4-4692-BBB6-D4CA340A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572-DC3C-407F-8EAF-F7721FCB2DCF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D9C3AA9-8371-459F-A62D-DC765C10701D}"/>
              </a:ext>
            </a:extLst>
          </p:cNvPr>
          <p:cNvSpPr txBox="1"/>
          <p:nvPr/>
        </p:nvSpPr>
        <p:spPr>
          <a:xfrm>
            <a:off x="848360" y="598977"/>
            <a:ext cx="10886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+mj-lt"/>
              </a:rPr>
              <a:t>Comparison of RCE and Complement Entropy</a:t>
            </a:r>
            <a:endParaRPr lang="zh-CN" altLang="en-US" sz="36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DB5619D-F235-4418-9DBB-1F1714538075}"/>
                  </a:ext>
                </a:extLst>
              </p:cNvPr>
              <p:cNvSpPr txBox="1"/>
              <p:nvPr/>
            </p:nvSpPr>
            <p:spPr>
              <a:xfrm>
                <a:off x="3263900" y="2228581"/>
                <a:ext cx="3398520" cy="8104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𝐶𝐸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=1,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nary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DB5619D-F235-4418-9DBB-1F1714538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900" y="2228581"/>
                <a:ext cx="3398520" cy="8104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550B4474-99B3-42A6-A52D-69942EDBA239}"/>
              </a:ext>
            </a:extLst>
          </p:cNvPr>
          <p:cNvCxnSpPr>
            <a:cxnSpLocks/>
          </p:cNvCxnSpPr>
          <p:nvPr/>
        </p:nvCxnSpPr>
        <p:spPr>
          <a:xfrm>
            <a:off x="6969760" y="2055600"/>
            <a:ext cx="0" cy="3240000"/>
          </a:xfrm>
          <a:prstGeom prst="line">
            <a:avLst/>
          </a:prstGeom>
          <a:ln w="3492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4CF90703-51FE-4A50-A3D8-23B5420FA611}"/>
              </a:ext>
            </a:extLst>
          </p:cNvPr>
          <p:cNvCxnSpPr>
            <a:cxnSpLocks/>
          </p:cNvCxnSpPr>
          <p:nvPr/>
        </p:nvCxnSpPr>
        <p:spPr>
          <a:xfrm>
            <a:off x="2956560" y="2056208"/>
            <a:ext cx="0" cy="3240000"/>
          </a:xfrm>
          <a:prstGeom prst="line">
            <a:avLst/>
          </a:prstGeom>
          <a:ln w="3492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50190C4A-A888-4854-AD16-5D4DDEE7A32C}"/>
              </a:ext>
            </a:extLst>
          </p:cNvPr>
          <p:cNvSpPr txBox="1"/>
          <p:nvPr/>
        </p:nvSpPr>
        <p:spPr>
          <a:xfrm>
            <a:off x="548640" y="2387600"/>
            <a:ext cx="2225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formula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AA06626-BB6F-4EF0-A035-C6512FA25034}"/>
              </a:ext>
            </a:extLst>
          </p:cNvPr>
          <p:cNvSpPr txBox="1"/>
          <p:nvPr/>
        </p:nvSpPr>
        <p:spPr>
          <a:xfrm>
            <a:off x="3822700" y="1544319"/>
            <a:ext cx="19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RCE</a:t>
            </a:r>
            <a:endParaRPr lang="zh-CN" altLang="en-US" sz="2400" dirty="0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84EBF5D5-6FF9-46D7-9E3B-E30CFCA888A8}"/>
              </a:ext>
            </a:extLst>
          </p:cNvPr>
          <p:cNvSpPr/>
          <p:nvPr/>
        </p:nvSpPr>
        <p:spPr>
          <a:xfrm>
            <a:off x="4165601" y="1544319"/>
            <a:ext cx="1209040" cy="461666"/>
          </a:xfrm>
          <a:prstGeom prst="round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3E52681-EA1C-4AB3-AD9C-13BE32B8873A}"/>
              </a:ext>
            </a:extLst>
          </p:cNvPr>
          <p:cNvSpPr txBox="1"/>
          <p:nvPr/>
        </p:nvSpPr>
        <p:spPr>
          <a:xfrm>
            <a:off x="7618738" y="1544319"/>
            <a:ext cx="3451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COT</a:t>
            </a:r>
            <a:endParaRPr lang="zh-CN" altLang="en-US" sz="2400" dirty="0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4078E029-38DF-4069-A1C3-2610AD52B01A}"/>
              </a:ext>
            </a:extLst>
          </p:cNvPr>
          <p:cNvSpPr/>
          <p:nvPr/>
        </p:nvSpPr>
        <p:spPr>
          <a:xfrm>
            <a:off x="8780443" y="1544320"/>
            <a:ext cx="1209040" cy="461666"/>
          </a:xfrm>
          <a:prstGeom prst="round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A754AF88-4BA0-43CE-AD0A-69C15192F561}"/>
                  </a:ext>
                </a:extLst>
              </p:cNvPr>
              <p:cNvSpPr/>
              <p:nvPr/>
            </p:nvSpPr>
            <p:spPr>
              <a:xfrm>
                <a:off x="7228341" y="2136248"/>
                <a:ext cx="4232633" cy="9028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=1,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A754AF88-4BA0-43CE-AD0A-69C15192F5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341" y="2136248"/>
                <a:ext cx="4232633" cy="9028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>
            <a:extLst>
              <a:ext uri="{FF2B5EF4-FFF2-40B4-BE49-F238E27FC236}">
                <a16:creationId xmlns:a16="http://schemas.microsoft.com/office/drawing/2014/main" id="{B1E92197-5E90-4356-9339-3F27A2026F16}"/>
              </a:ext>
            </a:extLst>
          </p:cNvPr>
          <p:cNvSpPr txBox="1"/>
          <p:nvPr/>
        </p:nvSpPr>
        <p:spPr>
          <a:xfrm>
            <a:off x="731530" y="4499414"/>
            <a:ext cx="2225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Reversing cross entropy term</a:t>
            </a:r>
            <a:r>
              <a:rPr lang="zh-CN" altLang="en-US" sz="2000" dirty="0"/>
              <a:t>？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87FC33C6-EA23-4F55-96B0-EA2A40B6CB4F}"/>
              </a:ext>
            </a:extLst>
          </p:cNvPr>
          <p:cNvCxnSpPr>
            <a:cxnSpLocks/>
          </p:cNvCxnSpPr>
          <p:nvPr/>
        </p:nvCxnSpPr>
        <p:spPr>
          <a:xfrm rot="5400000">
            <a:off x="6248360" y="-2082220"/>
            <a:ext cx="0" cy="10800000"/>
          </a:xfrm>
          <a:prstGeom prst="line">
            <a:avLst/>
          </a:prstGeom>
          <a:ln w="3492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FACD80B2-F13A-4253-BCC9-94B4FF81852B}"/>
              </a:ext>
            </a:extLst>
          </p:cNvPr>
          <p:cNvSpPr txBox="1"/>
          <p:nvPr/>
        </p:nvSpPr>
        <p:spPr>
          <a:xfrm>
            <a:off x="3657606" y="4658935"/>
            <a:ext cx="2225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No</a:t>
            </a:r>
            <a:endParaRPr lang="zh-CN" altLang="en-US" sz="200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FB7AEBE-3CBA-4299-9CF4-C3A9A4428903}"/>
              </a:ext>
            </a:extLst>
          </p:cNvPr>
          <p:cNvSpPr txBox="1"/>
          <p:nvPr/>
        </p:nvSpPr>
        <p:spPr>
          <a:xfrm>
            <a:off x="8232142" y="4587714"/>
            <a:ext cx="2225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Yes</a:t>
            </a:r>
            <a:endParaRPr lang="zh-CN" altLang="en-US" sz="2000" dirty="0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FBCE2793-2E8C-4928-A05F-CAC5F865F0B1}"/>
              </a:ext>
            </a:extLst>
          </p:cNvPr>
          <p:cNvCxnSpPr>
            <a:cxnSpLocks/>
          </p:cNvCxnSpPr>
          <p:nvPr/>
        </p:nvCxnSpPr>
        <p:spPr>
          <a:xfrm rot="5400000">
            <a:off x="6238200" y="-1022077"/>
            <a:ext cx="0" cy="10800000"/>
          </a:xfrm>
          <a:prstGeom prst="line">
            <a:avLst/>
          </a:prstGeom>
          <a:ln w="3492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16733633-A69F-4926-BDC6-80197AFF40F5}"/>
              </a:ext>
            </a:extLst>
          </p:cNvPr>
          <p:cNvSpPr txBox="1"/>
          <p:nvPr/>
        </p:nvSpPr>
        <p:spPr>
          <a:xfrm>
            <a:off x="3149611" y="3518931"/>
            <a:ext cx="3299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Handcraft a weight for complement classes.</a:t>
            </a:r>
            <a:endParaRPr lang="zh-CN" altLang="en-US" sz="2000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5959C80-FA23-4AC1-9739-2CC6EC935AD9}"/>
              </a:ext>
            </a:extLst>
          </p:cNvPr>
          <p:cNvSpPr txBox="1"/>
          <p:nvPr/>
        </p:nvSpPr>
        <p:spPr>
          <a:xfrm>
            <a:off x="7442789" y="3518931"/>
            <a:ext cx="3735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Let</a:t>
            </a:r>
            <a:r>
              <a:rPr lang="zh-CN" altLang="en-US" sz="2000" dirty="0"/>
              <a:t> </a:t>
            </a:r>
            <a:r>
              <a:rPr lang="en-US" altLang="zh-CN" sz="2000" dirty="0"/>
              <a:t>the model to learn the weight for complement classes.</a:t>
            </a:r>
          </a:p>
        </p:txBody>
      </p:sp>
    </p:spTree>
    <p:extLst>
      <p:ext uri="{BB962C8B-B14F-4D97-AF65-F5344CB8AC3E}">
        <p14:creationId xmlns:p14="http://schemas.microsoft.com/office/powerpoint/2010/main" val="222101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643</Words>
  <Application>Microsoft Office PowerPoint</Application>
  <PresentationFormat>宽屏</PresentationFormat>
  <Paragraphs>123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等线</vt:lpstr>
      <vt:lpstr>华文楷体</vt:lpstr>
      <vt:lpstr>Arial</vt:lpstr>
      <vt:lpstr>Cambria Math</vt:lpstr>
      <vt:lpstr>Corbel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 俣伽</dc:creator>
  <cp:lastModifiedBy>刘 俣伽</cp:lastModifiedBy>
  <cp:revision>72</cp:revision>
  <dcterms:created xsi:type="dcterms:W3CDTF">2019-05-24T03:01:33Z</dcterms:created>
  <dcterms:modified xsi:type="dcterms:W3CDTF">2019-05-27T06:52:31Z</dcterms:modified>
</cp:coreProperties>
</file>