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3" r:id="rId3"/>
    <p:sldId id="341" r:id="rId4"/>
    <p:sldId id="340" r:id="rId5"/>
    <p:sldId id="321" r:id="rId6"/>
    <p:sldId id="342" r:id="rId7"/>
    <p:sldId id="333" r:id="rId8"/>
    <p:sldId id="343" r:id="rId9"/>
    <p:sldId id="344" r:id="rId10"/>
    <p:sldId id="345" r:id="rId11"/>
    <p:sldId id="335" r:id="rId12"/>
    <p:sldId id="346" r:id="rId13"/>
    <p:sldId id="336" r:id="rId14"/>
    <p:sldId id="347" r:id="rId15"/>
    <p:sldId id="348" r:id="rId16"/>
    <p:sldId id="30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719C"/>
    <a:srgbClr val="FF66FF"/>
    <a:srgbClr val="FFFFFF"/>
    <a:srgbClr val="FF7C8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891" autoAdjust="0"/>
  </p:normalViewPr>
  <p:slideViewPr>
    <p:cSldViewPr snapToGrid="0">
      <p:cViewPr varScale="1">
        <p:scale>
          <a:sx n="58" d="100"/>
          <a:sy n="58" d="100"/>
        </p:scale>
        <p:origin x="11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96E9D-D48E-4F50-914B-B8D3C70DED5B}" type="datetimeFigureOut">
              <a:rPr lang="zh-CN" altLang="en-US" smtClean="0"/>
              <a:t>2020/6/6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B6CE1-C3CD-4056-ACFC-F55C91F082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16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B6CE1-C3CD-4056-ACFC-F55C91F0828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425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B6CE1-C3CD-4056-ACFC-F55C91F0828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6176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B6CE1-C3CD-4056-ACFC-F55C91F0828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243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B6CE1-C3CD-4056-ACFC-F55C91F0828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020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B6CE1-C3CD-4056-ACFC-F55C91F0828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072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B6CE1-C3CD-4056-ACFC-F55C91F0828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013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B6CE1-C3CD-4056-ACFC-F55C91F0828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243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B6CE1-C3CD-4056-ACFC-F55C91F0828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816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B6CE1-C3CD-4056-ACFC-F55C91F0828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89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B6CE1-C3CD-4056-ACFC-F55C91F0828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976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B6CE1-C3CD-4056-ACFC-F55C91F0828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17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First two </a:t>
            </a:r>
            <a:r>
              <a:rPr lang="en-US" altLang="zh-CN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it a suitable dataset for models that focus on the action itself.</a:t>
            </a:r>
            <a:br>
              <a:rPr lang="en-US" altLang="zh-CN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altLang="zh-CN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B6CE1-C3CD-4056-ACFC-F55C91F0828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462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First two </a:t>
            </a:r>
            <a:r>
              <a:rPr lang="en-US" altLang="zh-CN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it a suitable dataset for models that focus on the action itself.</a:t>
            </a:r>
            <a:br>
              <a:rPr lang="en-US" altLang="zh-CN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altLang="zh-CN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B6CE1-C3CD-4056-ACFC-F55C91F0828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44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B6CE1-C3CD-4056-ACFC-F55C91F0828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880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B6CE1-C3CD-4056-ACFC-F55C91F0828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729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B6CE1-C3CD-4056-ACFC-F55C91F0828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963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A538-1B38-413A-B1CC-39B7F9C6351A}" type="datetimeFigureOut">
              <a:rPr lang="zh-CN" altLang="en-US" smtClean="0"/>
              <a:t>2020/6/6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579A-FAFC-40F3-94E3-5F8187964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161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A538-1B38-413A-B1CC-39B7F9C6351A}" type="datetimeFigureOut">
              <a:rPr lang="zh-CN" altLang="en-US" smtClean="0"/>
              <a:t>2020/6/6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579A-FAFC-40F3-94E3-5F8187964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35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A538-1B38-413A-B1CC-39B7F9C6351A}" type="datetimeFigureOut">
              <a:rPr lang="zh-CN" altLang="en-US" smtClean="0"/>
              <a:t>2020/6/6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579A-FAFC-40F3-94E3-5F8187964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07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A538-1B38-413A-B1CC-39B7F9C6351A}" type="datetimeFigureOut">
              <a:rPr lang="zh-CN" altLang="en-US" smtClean="0"/>
              <a:t>2020/6/6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579A-FAFC-40F3-94E3-5F8187964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2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A538-1B38-413A-B1CC-39B7F9C6351A}" type="datetimeFigureOut">
              <a:rPr lang="zh-CN" altLang="en-US" smtClean="0"/>
              <a:t>2020/6/6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579A-FAFC-40F3-94E3-5F8187964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12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A538-1B38-413A-B1CC-39B7F9C6351A}" type="datetimeFigureOut">
              <a:rPr lang="zh-CN" altLang="en-US" smtClean="0"/>
              <a:t>2020/6/6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579A-FAFC-40F3-94E3-5F8187964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65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A538-1B38-413A-B1CC-39B7F9C6351A}" type="datetimeFigureOut">
              <a:rPr lang="zh-CN" altLang="en-US" smtClean="0"/>
              <a:t>2020/6/6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579A-FAFC-40F3-94E3-5F8187964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43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A538-1B38-413A-B1CC-39B7F9C6351A}" type="datetimeFigureOut">
              <a:rPr lang="zh-CN" altLang="en-US" smtClean="0"/>
              <a:t>2020/6/6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579A-FAFC-40F3-94E3-5F8187964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28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A538-1B38-413A-B1CC-39B7F9C6351A}" type="datetimeFigureOut">
              <a:rPr lang="zh-CN" altLang="en-US" smtClean="0"/>
              <a:t>2020/6/6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579A-FAFC-40F3-94E3-5F8187964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13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A538-1B38-413A-B1CC-39B7F9C6351A}" type="datetimeFigureOut">
              <a:rPr lang="zh-CN" altLang="en-US" smtClean="0"/>
              <a:t>2020/6/6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579A-FAFC-40F3-94E3-5F8187964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98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7A538-1B38-413A-B1CC-39B7F9C6351A}" type="datetimeFigureOut">
              <a:rPr lang="zh-CN" altLang="en-US" smtClean="0"/>
              <a:t>2020/6/6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579A-FAFC-40F3-94E3-5F8187964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37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7A538-1B38-413A-B1CC-39B7F9C6351A}" type="datetimeFigureOut">
              <a:rPr lang="zh-CN" altLang="en-US" smtClean="0"/>
              <a:t>2020/6/6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3579A-FAFC-40F3-94E3-5F8187964F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67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232368" y="2227007"/>
            <a:ext cx="1744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Arial Black" panose="020B0A04020102020204" pitchFamily="34" charset="0"/>
              </a:rPr>
              <a:t>CVPR2020, Oral</a:t>
            </a:r>
            <a:endParaRPr lang="zh-CN" altLang="en-US" sz="1400" dirty="0">
              <a:latin typeface="Arial Black" panose="020B0A040201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F220D89-94D2-4612-B42B-36F26E538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914" y="2534784"/>
            <a:ext cx="10085714" cy="2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49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486F3BF-08B1-48C9-8638-880E9EF746D3}"/>
              </a:ext>
            </a:extLst>
          </p:cNvPr>
          <p:cNvSpPr/>
          <p:nvPr/>
        </p:nvSpPr>
        <p:spPr>
          <a:xfrm>
            <a:off x="265397" y="266653"/>
            <a:ext cx="1522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endParaRPr lang="zh-CN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3AE06C4-5179-4D75-BAB4-BCBE1B8F1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59" y="858385"/>
            <a:ext cx="11180403" cy="40091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8221876-1E72-4704-AADF-FDAEE81C5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59" y="4600871"/>
            <a:ext cx="4704762" cy="1990476"/>
          </a:xfrm>
          <a:prstGeom prst="rect">
            <a:avLst/>
          </a:prstGeom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22109B67-2C3B-4E7E-A0C5-21BFD23B61E8}"/>
              </a:ext>
            </a:extLst>
          </p:cNvPr>
          <p:cNvCxnSpPr/>
          <p:nvPr/>
        </p:nvCxnSpPr>
        <p:spPr>
          <a:xfrm flipV="1">
            <a:off x="4688114" y="3875314"/>
            <a:ext cx="3207657" cy="12482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89075CB3-1F43-4A15-92FB-EB7CCDA42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8729" y="5594853"/>
            <a:ext cx="3933333" cy="809524"/>
          </a:xfrm>
          <a:prstGeom prst="rect">
            <a:avLst/>
          </a:prstGeom>
        </p:spPr>
      </p:pic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CF531133-AE78-4569-AA0A-C5EF78E291A5}"/>
              </a:ext>
            </a:extLst>
          </p:cNvPr>
          <p:cNvCxnSpPr/>
          <p:nvPr/>
        </p:nvCxnSpPr>
        <p:spPr>
          <a:xfrm flipH="1" flipV="1">
            <a:off x="8694057" y="3429000"/>
            <a:ext cx="1393372" cy="21671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18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486F3BF-08B1-48C9-8638-880E9EF746D3}"/>
              </a:ext>
            </a:extLst>
          </p:cNvPr>
          <p:cNvSpPr/>
          <p:nvPr/>
        </p:nvSpPr>
        <p:spPr>
          <a:xfrm>
            <a:off x="265397" y="266653"/>
            <a:ext cx="1901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Experiment</a:t>
            </a:r>
            <a:endParaRPr lang="zh-CN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9725E74-BC01-4E1A-BBF5-2BF7D9317AEA}"/>
              </a:ext>
            </a:extLst>
          </p:cNvPr>
          <p:cNvSpPr txBox="1"/>
          <p:nvPr/>
        </p:nvSpPr>
        <p:spPr>
          <a:xfrm>
            <a:off x="265397" y="1122154"/>
            <a:ext cx="1142229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Baselines:</a:t>
            </a:r>
          </a:p>
          <a:p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dirty="0"/>
              <a:t>Action boundary detection</a:t>
            </a:r>
          </a:p>
          <a:p>
            <a:r>
              <a:rPr lang="en-US" altLang="zh-CN" dirty="0"/>
              <a:t>Weakly-supervised temporal action segmentation</a:t>
            </a:r>
          </a:p>
          <a:p>
            <a:endParaRPr lang="en-US" altLang="zh-CN" b="1" dirty="0"/>
          </a:p>
          <a:p>
            <a:endParaRPr lang="en-US" altLang="zh-CN" b="1" dirty="0"/>
          </a:p>
          <a:p>
            <a:endParaRPr lang="en-US" altLang="zh-CN" b="1" dirty="0"/>
          </a:p>
          <a:p>
            <a:endParaRPr lang="en-US" altLang="zh-CN" b="1" dirty="0"/>
          </a:p>
          <a:p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Metrics:</a:t>
            </a: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63A6DAD-7E15-4C5B-8547-59B5DF2AF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97" y="4464902"/>
            <a:ext cx="5619048" cy="1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29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486F3BF-08B1-48C9-8638-880E9EF746D3}"/>
              </a:ext>
            </a:extLst>
          </p:cNvPr>
          <p:cNvSpPr/>
          <p:nvPr/>
        </p:nvSpPr>
        <p:spPr>
          <a:xfrm>
            <a:off x="265397" y="266653"/>
            <a:ext cx="1901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Experiment</a:t>
            </a:r>
            <a:endParaRPr lang="zh-CN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3B01232-5E81-45F5-9DC5-825C4C2A1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97" y="1439026"/>
            <a:ext cx="5985164" cy="288222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82CF76C-8F10-4674-872F-12262E701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0707" y="1405776"/>
            <a:ext cx="5306758" cy="288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28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486F3BF-08B1-48C9-8638-880E9EF746D3}"/>
              </a:ext>
            </a:extLst>
          </p:cNvPr>
          <p:cNvSpPr/>
          <p:nvPr/>
        </p:nvSpPr>
        <p:spPr>
          <a:xfrm>
            <a:off x="265397" y="266653"/>
            <a:ext cx="1901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Experiment</a:t>
            </a:r>
            <a:endParaRPr lang="zh-CN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4B0FCCE-F755-4A43-BCF4-7EBE6DC5F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278" y="1510171"/>
            <a:ext cx="6786853" cy="267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18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486F3BF-08B1-48C9-8638-880E9EF746D3}"/>
              </a:ext>
            </a:extLst>
          </p:cNvPr>
          <p:cNvSpPr/>
          <p:nvPr/>
        </p:nvSpPr>
        <p:spPr>
          <a:xfrm>
            <a:off x="265397" y="266653"/>
            <a:ext cx="1901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Experiment</a:t>
            </a:r>
            <a:endParaRPr lang="zh-CN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731CC78-C410-4EB5-960E-0BA723F7B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39" y="789873"/>
            <a:ext cx="10117849" cy="574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21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486F3BF-08B1-48C9-8638-880E9EF746D3}"/>
              </a:ext>
            </a:extLst>
          </p:cNvPr>
          <p:cNvSpPr/>
          <p:nvPr/>
        </p:nvSpPr>
        <p:spPr>
          <a:xfrm>
            <a:off x="265397" y="266653"/>
            <a:ext cx="1901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Experiment</a:t>
            </a:r>
            <a:endParaRPr lang="zh-CN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A881260-6B93-4C9A-A192-91285BF8D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946" y="1034998"/>
            <a:ext cx="6856054" cy="445140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43F6640-2E7F-4F25-B341-751A920F70F7}"/>
              </a:ext>
            </a:extLst>
          </p:cNvPr>
          <p:cNvSpPr/>
          <p:nvPr/>
        </p:nvSpPr>
        <p:spPr>
          <a:xfrm>
            <a:off x="265397" y="178337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NimbusRomNo9L-Regu"/>
              </a:rPr>
              <a:t>The automatically mined patterns demonstrate different semantic meanings with human annotated sub-actions,</a:t>
            </a:r>
            <a:br>
              <a:rPr lang="en-US" altLang="zh-CN" dirty="0">
                <a:solidFill>
                  <a:srgbClr val="000000"/>
                </a:solidFill>
                <a:latin typeface="NimbusRomNo9L-Regu"/>
              </a:rPr>
            </a:br>
            <a:r>
              <a:rPr lang="en-US" altLang="zh-CN" dirty="0">
                <a:solidFill>
                  <a:srgbClr val="000000"/>
                </a:solidFill>
                <a:latin typeface="NimbusRomNo9L-Regu"/>
              </a:rPr>
              <a:t>which tend to focus on motion dynamics</a:t>
            </a:r>
            <a:br>
              <a:rPr lang="en-US" altLang="zh-CN" dirty="0">
                <a:solidFill>
                  <a:srgbClr val="000000"/>
                </a:solidFill>
                <a:latin typeface="NimbusRomNo9L-Regu"/>
              </a:rPr>
            </a:br>
            <a:br>
              <a:rPr lang="en-US" altLang="zh-CN" dirty="0">
                <a:solidFill>
                  <a:srgbClr val="000000"/>
                </a:solidFill>
                <a:latin typeface="NimbusRomNo9L-Regu"/>
              </a:rPr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098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2900" y="423235"/>
            <a:ext cx="4834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2900" y="1332939"/>
            <a:ext cx="11698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NimbusRomNo9L-Regu"/>
              </a:rPr>
              <a:t>+ A new task and new dataset.</a:t>
            </a:r>
          </a:p>
          <a:p>
            <a:r>
              <a:rPr lang="en-US" altLang="zh-CN" sz="2400" dirty="0">
                <a:solidFill>
                  <a:srgbClr val="000000"/>
                </a:solidFill>
                <a:latin typeface="NimbusRomNo9L-Regu"/>
              </a:rPr>
              <a:t>+ Methods are impressive and results are good.</a:t>
            </a:r>
          </a:p>
          <a:p>
            <a:endParaRPr lang="en-US" altLang="zh-CN" sz="2400" dirty="0">
              <a:solidFill>
                <a:srgbClr val="000000"/>
              </a:solidFill>
              <a:latin typeface="NimbusRomNo9L-Regu"/>
            </a:endParaRPr>
          </a:p>
          <a:p>
            <a:r>
              <a:rPr lang="en-US" altLang="zh-CN" sz="2400" dirty="0">
                <a:solidFill>
                  <a:srgbClr val="000000"/>
                </a:solidFill>
                <a:latin typeface="NimbusRomNo9L-Regu"/>
              </a:rPr>
              <a:t>- Experiments about number of patterns.</a:t>
            </a:r>
          </a:p>
        </p:txBody>
      </p:sp>
    </p:spTree>
    <p:extLst>
      <p:ext uri="{BB962C8B-B14F-4D97-AF65-F5344CB8AC3E}">
        <p14:creationId xmlns:p14="http://schemas.microsoft.com/office/powerpoint/2010/main" val="3487001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0DCCF7F3-5680-4DD6-8E87-FABAFEB32A8E}"/>
              </a:ext>
            </a:extLst>
          </p:cNvPr>
          <p:cNvSpPr txBox="1"/>
          <p:nvPr/>
        </p:nvSpPr>
        <p:spPr>
          <a:xfrm>
            <a:off x="429689" y="451693"/>
            <a:ext cx="642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A new task, namely 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Temporal Action Parsing(TAP)</a:t>
            </a:r>
            <a:endParaRPr lang="zh-CN" altLang="en-US" sz="2400" b="1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A33EE4E-F11D-4B89-858F-8C3D2FAC9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995" y="2222197"/>
            <a:ext cx="10451837" cy="240596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1F548C2-6A49-407F-AB97-34BEE770CE02}"/>
              </a:ext>
            </a:extLst>
          </p:cNvPr>
          <p:cNvSpPr txBox="1"/>
          <p:nvPr/>
        </p:nvSpPr>
        <p:spPr>
          <a:xfrm>
            <a:off x="429689" y="2371826"/>
            <a:ext cx="1120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Triple jump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14252BE-F413-4AE6-94B3-C13429B57641}"/>
              </a:ext>
            </a:extLst>
          </p:cNvPr>
          <p:cNvSpPr txBox="1"/>
          <p:nvPr/>
        </p:nvSpPr>
        <p:spPr>
          <a:xfrm>
            <a:off x="166463" y="3086627"/>
            <a:ext cx="1459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Hammer throw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150DCB4-52C9-475B-B71B-2A3552FEBBD8}"/>
              </a:ext>
            </a:extLst>
          </p:cNvPr>
          <p:cNvSpPr txBox="1"/>
          <p:nvPr/>
        </p:nvSpPr>
        <p:spPr>
          <a:xfrm>
            <a:off x="896310" y="3867835"/>
            <a:ext cx="587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Calibri" panose="020F0502020204030204" pitchFamily="34" charset="0"/>
                <a:cs typeface="Calibri" panose="020F0502020204030204" pitchFamily="34" charset="0"/>
              </a:rPr>
              <a:t>rings</a:t>
            </a:r>
            <a:endParaRPr lang="zh-CN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A48A3F6-D2CA-4BB6-AEA9-FB10414915E4}"/>
              </a:ext>
            </a:extLst>
          </p:cNvPr>
          <p:cNvSpPr txBox="1"/>
          <p:nvPr/>
        </p:nvSpPr>
        <p:spPr>
          <a:xfrm>
            <a:off x="429689" y="928845"/>
            <a:ext cx="481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latin typeface="Calibri" panose="020F0502020204030204" pitchFamily="34" charset="0"/>
                <a:cs typeface="Calibri" panose="020F0502020204030204" pitchFamily="34" charset="0"/>
              </a:rPr>
              <a:t>Predict the temporal segments of the sub-actions</a:t>
            </a:r>
            <a:endParaRPr lang="zh-CN" alt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395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0DCCF7F3-5680-4DD6-8E87-FABAFEB32A8E}"/>
              </a:ext>
            </a:extLst>
          </p:cNvPr>
          <p:cNvSpPr txBox="1"/>
          <p:nvPr/>
        </p:nvSpPr>
        <p:spPr>
          <a:xfrm>
            <a:off x="429689" y="451693"/>
            <a:ext cx="6277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Difference between TAP and existing action tasks</a:t>
            </a:r>
            <a:endParaRPr lang="zh-CN" altLang="en-US" sz="2400" b="1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D42100F-67A0-4E38-8C5A-4ADD0F79667B}"/>
              </a:ext>
            </a:extLst>
          </p:cNvPr>
          <p:cNvSpPr txBox="1"/>
          <p:nvPr/>
        </p:nvSpPr>
        <p:spPr>
          <a:xfrm>
            <a:off x="429689" y="1349829"/>
            <a:ext cx="1081888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Action</a:t>
            </a:r>
            <a:r>
              <a:rPr lang="en-US" altLang="zh-CN" sz="1600" dirty="0"/>
              <a:t>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Recognition: predict a single class label for a given video.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Action Localization: identify temporal locations of action instances in an untrimmed video.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Action Segmentation: the sub-actions are pre-defined, which are not feasible for large scale dataset.</a:t>
            </a: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910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514CA2B-B46A-4120-A615-0E88FB0F53A3}"/>
              </a:ext>
            </a:extLst>
          </p:cNvPr>
          <p:cNvSpPr txBox="1"/>
          <p:nvPr/>
        </p:nvSpPr>
        <p:spPr>
          <a:xfrm>
            <a:off x="429689" y="354771"/>
            <a:ext cx="1429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Why TAP?</a:t>
            </a:r>
            <a:endParaRPr lang="zh-CN" altLang="en-US" sz="2400" b="1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7F82233-6EDF-4427-9148-75C16C0CA081}"/>
              </a:ext>
            </a:extLst>
          </p:cNvPr>
          <p:cNvSpPr/>
          <p:nvPr/>
        </p:nvSpPr>
        <p:spPr>
          <a:xfrm>
            <a:off x="429688" y="837000"/>
            <a:ext cx="108188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NimbusRomNo9L-Regu"/>
              </a:rPr>
              <a:t>Learning the temporal structures of complex actions helps promote performances for action tasks[36,52,53].</a:t>
            </a:r>
          </a:p>
          <a:p>
            <a:br>
              <a:rPr lang="en-US" altLang="zh-CN" dirty="0">
                <a:solidFill>
                  <a:srgbClr val="000000"/>
                </a:solidFill>
                <a:latin typeface="NimbusRomNo9L-Regu"/>
              </a:rPr>
            </a:br>
            <a:br>
              <a:rPr lang="en-US" altLang="zh-CN" dirty="0">
                <a:solidFill>
                  <a:srgbClr val="000000"/>
                </a:solidFill>
                <a:latin typeface="NimbusRomNo9L-Regu"/>
              </a:rPr>
            </a:b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01B319D-6B1D-40CF-A837-DC76E06FC6CF}"/>
              </a:ext>
            </a:extLst>
          </p:cNvPr>
          <p:cNvSpPr/>
          <p:nvPr/>
        </p:nvSpPr>
        <p:spPr>
          <a:xfrm>
            <a:off x="168430" y="4930207"/>
            <a:ext cx="1202357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NimbusRomNo9L-Regu"/>
              </a:rPr>
              <a:t>[36] Hamed </a:t>
            </a:r>
            <a:r>
              <a:rPr lang="en-US" altLang="zh-CN" sz="1400" dirty="0" err="1">
                <a:solidFill>
                  <a:srgbClr val="000000"/>
                </a:solidFill>
                <a:latin typeface="NimbusRomNo9L-Regu"/>
              </a:rPr>
              <a:t>Pirsiavash</a:t>
            </a:r>
            <a:r>
              <a:rPr lang="en-US" altLang="zh-CN" sz="1400" dirty="0">
                <a:solidFill>
                  <a:srgbClr val="000000"/>
                </a:solidFill>
                <a:latin typeface="NimbusRomNo9L-Regu"/>
              </a:rPr>
              <a:t> and Deva Ramanan. Parsing videos of actions with segmental grammars. In </a:t>
            </a:r>
            <a:r>
              <a:rPr lang="en-US" altLang="zh-CN" sz="1400" i="1" dirty="0">
                <a:solidFill>
                  <a:srgbClr val="000000"/>
                </a:solidFill>
                <a:latin typeface="NimbusRomNo9L-ReguItal"/>
              </a:rPr>
              <a:t>CVPR</a:t>
            </a:r>
            <a:r>
              <a:rPr lang="en-US" altLang="zh-CN" sz="1400" dirty="0">
                <a:solidFill>
                  <a:srgbClr val="000000"/>
                </a:solidFill>
                <a:latin typeface="NimbusRomNo9L-Regu"/>
              </a:rPr>
              <a:t>, pages 612–619, 2014.</a:t>
            </a:r>
          </a:p>
          <a:p>
            <a:r>
              <a:rPr lang="en-US" altLang="zh-CN" sz="1400" dirty="0"/>
              <a:t>[</a:t>
            </a:r>
            <a:r>
              <a:rPr lang="en-US" altLang="zh-CN" sz="1400" dirty="0">
                <a:solidFill>
                  <a:srgbClr val="000000"/>
                </a:solidFill>
                <a:latin typeface="NimbusRomNo9L-Regu"/>
              </a:rPr>
              <a:t>52] </a:t>
            </a:r>
            <a:r>
              <a:rPr lang="en-US" altLang="zh-CN" sz="1400" dirty="0" err="1">
                <a:solidFill>
                  <a:srgbClr val="000000"/>
                </a:solidFill>
                <a:latin typeface="NimbusRomNo9L-Regu"/>
              </a:rPr>
              <a:t>Limin</a:t>
            </a:r>
            <a:r>
              <a:rPr lang="en-US" altLang="zh-CN" sz="1400" dirty="0">
                <a:solidFill>
                  <a:srgbClr val="000000"/>
                </a:solidFill>
                <a:latin typeface="NimbusRomNo9L-Regu"/>
              </a:rPr>
              <a:t> Wang, Yu </a:t>
            </a:r>
            <a:r>
              <a:rPr lang="en-US" altLang="zh-CN" sz="1400" dirty="0" err="1">
                <a:solidFill>
                  <a:srgbClr val="000000"/>
                </a:solidFill>
                <a:latin typeface="NimbusRomNo9L-Regu"/>
              </a:rPr>
              <a:t>Qiao</a:t>
            </a:r>
            <a:r>
              <a:rPr lang="en-US" altLang="zh-CN" sz="1400" dirty="0">
                <a:solidFill>
                  <a:srgbClr val="000000"/>
                </a:solidFill>
                <a:latin typeface="NimbusRomNo9L-Regu"/>
              </a:rPr>
              <a:t>, and </a:t>
            </a:r>
            <a:r>
              <a:rPr lang="en-US" altLang="zh-CN" sz="1400" dirty="0" err="1">
                <a:solidFill>
                  <a:srgbClr val="000000"/>
                </a:solidFill>
                <a:latin typeface="NimbusRomNo9L-Regu"/>
              </a:rPr>
              <a:t>Xiaoou</a:t>
            </a:r>
            <a:r>
              <a:rPr lang="en-US" altLang="zh-CN" sz="1400" dirty="0">
                <a:solidFill>
                  <a:srgbClr val="000000"/>
                </a:solidFill>
                <a:latin typeface="NimbusRomNo9L-Regu"/>
              </a:rPr>
              <a:t> Tang. Latent hierarchical model of temporal structure for complex activity classification. IEEE Transactions on Image Processing, 23(2):810– 822, 2013.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NimbusRomNo9L-Regu"/>
              </a:rPr>
              <a:t>[53] </a:t>
            </a:r>
            <a:r>
              <a:rPr lang="en-US" altLang="zh-CN" sz="1400" dirty="0" err="1">
                <a:solidFill>
                  <a:srgbClr val="000000"/>
                </a:solidFill>
                <a:latin typeface="NimbusRomNo9L-Regu"/>
              </a:rPr>
              <a:t>Limin</a:t>
            </a:r>
            <a:r>
              <a:rPr lang="en-US" altLang="zh-CN" sz="1400" dirty="0">
                <a:solidFill>
                  <a:srgbClr val="000000"/>
                </a:solidFill>
                <a:latin typeface="NimbusRomNo9L-Regu"/>
              </a:rPr>
              <a:t> Wang, </a:t>
            </a:r>
            <a:r>
              <a:rPr lang="en-US" altLang="zh-CN" sz="1400" dirty="0" err="1">
                <a:solidFill>
                  <a:srgbClr val="000000"/>
                </a:solidFill>
                <a:latin typeface="NimbusRomNo9L-Regu"/>
              </a:rPr>
              <a:t>Yuanjun</a:t>
            </a:r>
            <a:r>
              <a:rPr lang="en-US" altLang="zh-CN" sz="1400" dirty="0">
                <a:solidFill>
                  <a:srgbClr val="000000"/>
                </a:solidFill>
                <a:latin typeface="NimbusRomNo9L-Regu"/>
              </a:rPr>
              <a:t> </a:t>
            </a:r>
            <a:r>
              <a:rPr lang="en-US" altLang="zh-CN" sz="1400" dirty="0" err="1">
                <a:solidFill>
                  <a:srgbClr val="000000"/>
                </a:solidFill>
                <a:latin typeface="NimbusRomNo9L-Regu"/>
              </a:rPr>
              <a:t>Xiong</a:t>
            </a:r>
            <a:r>
              <a:rPr lang="en-US" altLang="zh-CN" sz="1400" dirty="0">
                <a:solidFill>
                  <a:srgbClr val="000000"/>
                </a:solidFill>
                <a:latin typeface="NimbusRomNo9L-Regu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NimbusRomNo9L-Regu"/>
              </a:rPr>
              <a:t>Zhe</a:t>
            </a:r>
            <a:r>
              <a:rPr lang="en-US" altLang="zh-CN" sz="1400" dirty="0">
                <a:solidFill>
                  <a:srgbClr val="000000"/>
                </a:solidFill>
                <a:latin typeface="NimbusRomNo9L-Regu"/>
              </a:rPr>
              <a:t> Wang, Yu </a:t>
            </a:r>
            <a:r>
              <a:rPr lang="en-US" altLang="zh-CN" sz="1400" dirty="0" err="1">
                <a:solidFill>
                  <a:srgbClr val="000000"/>
                </a:solidFill>
                <a:latin typeface="NimbusRomNo9L-Regu"/>
              </a:rPr>
              <a:t>Qiao</a:t>
            </a:r>
            <a:r>
              <a:rPr lang="en-US" altLang="zh-CN" sz="1400" dirty="0">
                <a:solidFill>
                  <a:srgbClr val="000000"/>
                </a:solidFill>
                <a:latin typeface="NimbusRomNo9L-Regu"/>
              </a:rPr>
              <a:t>, </a:t>
            </a:r>
            <a:r>
              <a:rPr lang="en-US" altLang="zh-CN" sz="1400" dirty="0" err="1">
                <a:solidFill>
                  <a:srgbClr val="000000"/>
                </a:solidFill>
                <a:latin typeface="NimbusRomNo9L-Regu"/>
              </a:rPr>
              <a:t>Dahua</a:t>
            </a:r>
            <a:r>
              <a:rPr lang="en-US" altLang="zh-CN" sz="1400" dirty="0">
                <a:solidFill>
                  <a:srgbClr val="000000"/>
                </a:solidFill>
                <a:latin typeface="NimbusRomNo9L-Regu"/>
              </a:rPr>
              <a:t> Lin, </a:t>
            </a:r>
            <a:r>
              <a:rPr lang="en-US" altLang="zh-CN" sz="1400" dirty="0" err="1">
                <a:solidFill>
                  <a:srgbClr val="000000"/>
                </a:solidFill>
                <a:latin typeface="NimbusRomNo9L-Regu"/>
              </a:rPr>
              <a:t>Xiaoou</a:t>
            </a:r>
            <a:r>
              <a:rPr lang="en-US" altLang="zh-CN" sz="1400" dirty="0">
                <a:solidFill>
                  <a:srgbClr val="000000"/>
                </a:solidFill>
                <a:latin typeface="NimbusRomNo9L-Regu"/>
              </a:rPr>
              <a:t> Tang, and Luc Van </a:t>
            </a:r>
            <a:r>
              <a:rPr lang="en-US" altLang="zh-CN" sz="1400" dirty="0" err="1">
                <a:solidFill>
                  <a:srgbClr val="000000"/>
                </a:solidFill>
                <a:latin typeface="NimbusRomNo9L-Regu"/>
              </a:rPr>
              <a:t>Gool</a:t>
            </a:r>
            <a:r>
              <a:rPr lang="en-US" altLang="zh-CN" sz="1400" dirty="0">
                <a:solidFill>
                  <a:srgbClr val="000000"/>
                </a:solidFill>
                <a:latin typeface="NimbusRomNo9L-Regu"/>
              </a:rPr>
              <a:t>. Temporal segment networks: Towards good practices for deep action recognition. In ECCV, pages 20–36. Springer, 2016</a:t>
            </a:r>
            <a:br>
              <a:rPr lang="en-US" altLang="zh-CN" sz="1400" dirty="0">
                <a:solidFill>
                  <a:srgbClr val="000000"/>
                </a:solidFill>
                <a:latin typeface="NimbusRomNo9L-Regu"/>
              </a:rPr>
            </a:br>
            <a:br>
              <a:rPr lang="en-US" altLang="zh-CN" sz="1400" dirty="0">
                <a:solidFill>
                  <a:srgbClr val="000000"/>
                </a:solidFill>
                <a:latin typeface="NimbusRomNo9L-Regu"/>
              </a:rPr>
            </a:br>
            <a:br>
              <a:rPr lang="en-US" altLang="zh-CN" sz="1400" dirty="0">
                <a:solidFill>
                  <a:srgbClr val="000000"/>
                </a:solidFill>
                <a:latin typeface="NimbusRomNo9L-Regu"/>
              </a:rPr>
            </a:br>
            <a:br>
              <a:rPr lang="en-US" altLang="zh-CN" sz="1400" dirty="0"/>
            </a:br>
            <a:br>
              <a:rPr lang="en-US" altLang="zh-CN" sz="1400" dirty="0">
                <a:solidFill>
                  <a:srgbClr val="000000"/>
                </a:solidFill>
                <a:latin typeface="NimbusRomNo9L-ReguItal"/>
              </a:rPr>
            </a:br>
            <a:br>
              <a:rPr lang="en-US" altLang="zh-CN" sz="1400" dirty="0">
                <a:solidFill>
                  <a:srgbClr val="000000"/>
                </a:solidFill>
                <a:latin typeface="NimbusRomNo9L-ReguItal"/>
              </a:rPr>
            </a:br>
            <a:endParaRPr lang="zh-CN" altLang="en-US" sz="14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FA1BEEF-2293-4730-88F6-04AF18471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745" y="1458768"/>
            <a:ext cx="4885714" cy="217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47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486F3BF-08B1-48C9-8638-880E9EF746D3}"/>
              </a:ext>
            </a:extLst>
          </p:cNvPr>
          <p:cNvSpPr/>
          <p:nvPr/>
        </p:nvSpPr>
        <p:spPr>
          <a:xfrm>
            <a:off x="265396" y="266653"/>
            <a:ext cx="1181048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Dataset: Temporal Action Parsing of Olympics Sports (TAPOS)</a:t>
            </a:r>
          </a:p>
          <a:p>
            <a:endParaRPr lang="en-US" altLang="zh-C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Samples are all Olympics sports,  instances belonging to the same sport tend to have a consistent background.</a:t>
            </a:r>
            <a:b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Samples are ensured to cover a complete action instance with no shot changes.</a:t>
            </a:r>
          </a:p>
          <a:p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For each sample, we provide annotations of two levels of granularity, namely the action and the ranges of sub-actions.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TAPOS contains 16, 294 valid instances in total, across 21 action classes. These instances have a duration of 9.4 seconds on average.</a:t>
            </a:r>
            <a:b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zh-CN" sz="2000" dirty="0"/>
            </a:br>
            <a:endParaRPr lang="zh-CN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34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486F3BF-08B1-48C9-8638-880E9EF746D3}"/>
              </a:ext>
            </a:extLst>
          </p:cNvPr>
          <p:cNvSpPr/>
          <p:nvPr/>
        </p:nvSpPr>
        <p:spPr>
          <a:xfrm>
            <a:off x="265396" y="266653"/>
            <a:ext cx="1181048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Dataset: Temporal Action Parsing of Olympics Sports (TAPOS)</a:t>
            </a:r>
          </a:p>
          <a:p>
            <a:endParaRPr lang="en-US" altLang="zh-CN" dirty="0"/>
          </a:p>
          <a:p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zh-CN" sz="2000" dirty="0"/>
            </a:br>
            <a:endParaRPr lang="zh-CN" alt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F948475-41BB-46E6-87D2-DD11D03B8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96" y="1133952"/>
            <a:ext cx="10419048" cy="4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16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486F3BF-08B1-48C9-8638-880E9EF746D3}"/>
              </a:ext>
            </a:extLst>
          </p:cNvPr>
          <p:cNvSpPr/>
          <p:nvPr/>
        </p:nvSpPr>
        <p:spPr>
          <a:xfrm>
            <a:off x="265397" y="266653"/>
            <a:ext cx="1522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endParaRPr lang="zh-CN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3AE06C4-5179-4D75-BAB4-BCBE1B8F1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59" y="858385"/>
            <a:ext cx="11180403" cy="400913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859BC51-8A89-43AB-82E1-D2FA6DFEF898}"/>
              </a:ext>
            </a:extLst>
          </p:cNvPr>
          <p:cNvSpPr txBox="1"/>
          <p:nvPr/>
        </p:nvSpPr>
        <p:spPr>
          <a:xfrm>
            <a:off x="1026567" y="5094514"/>
            <a:ext cx="77110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Training: </a:t>
            </a:r>
          </a:p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Pattern miner:  learn distinct characteristics of sub-actions.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B705349-C14C-4227-AFBF-FD8F355E0B71}"/>
              </a:ext>
            </a:extLst>
          </p:cNvPr>
          <p:cNvSpPr/>
          <p:nvPr/>
        </p:nvSpPr>
        <p:spPr>
          <a:xfrm>
            <a:off x="4673600" y="789873"/>
            <a:ext cx="6545943" cy="18226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7A92387C-E87E-4382-97EC-39C8E9AD62D2}"/>
              </a:ext>
            </a:extLst>
          </p:cNvPr>
          <p:cNvSpPr/>
          <p:nvPr/>
        </p:nvSpPr>
        <p:spPr>
          <a:xfrm>
            <a:off x="7649029" y="3962401"/>
            <a:ext cx="1567543" cy="566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98073D0-63C5-40B6-984B-A6BC5B29D761}"/>
              </a:ext>
            </a:extLst>
          </p:cNvPr>
          <p:cNvSpPr txBox="1"/>
          <p:nvPr/>
        </p:nvSpPr>
        <p:spPr>
          <a:xfrm>
            <a:off x="1026566" y="5999615"/>
            <a:ext cx="938017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Inference: </a:t>
            </a:r>
          </a:p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Frame feature:  calculate the response with the patterns stored in the miner.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55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486F3BF-08B1-48C9-8638-880E9EF746D3}"/>
              </a:ext>
            </a:extLst>
          </p:cNvPr>
          <p:cNvSpPr/>
          <p:nvPr/>
        </p:nvSpPr>
        <p:spPr>
          <a:xfrm>
            <a:off x="265397" y="266653"/>
            <a:ext cx="1522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endParaRPr lang="zh-CN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3AE06C4-5179-4D75-BAB4-BCBE1B8F1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98" y="1090613"/>
            <a:ext cx="11180403" cy="400913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E758B19-6F4F-412B-BDAE-987B83A7B8FC}"/>
              </a:ext>
            </a:extLst>
          </p:cNvPr>
          <p:cNvSpPr txBox="1"/>
          <p:nvPr/>
        </p:nvSpPr>
        <p:spPr>
          <a:xfrm>
            <a:off x="3178629" y="5099747"/>
            <a:ext cx="85075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Soft-Pattern-Strengthen (SPS) Unit:</a:t>
            </a:r>
          </a:p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The SPS unit maintains a pattern miner learn distinct characteristics of sub-actions, which could be used to regularize the input feature, amplifying its discriminative patterns.</a:t>
            </a:r>
            <a:b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9866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486F3BF-08B1-48C9-8638-880E9EF746D3}"/>
              </a:ext>
            </a:extLst>
          </p:cNvPr>
          <p:cNvSpPr/>
          <p:nvPr/>
        </p:nvSpPr>
        <p:spPr>
          <a:xfrm>
            <a:off x="265397" y="266653"/>
            <a:ext cx="6024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/>
              <a:t>Soft-Pattern-Strengthen (SPS) Unit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B6E34E6-FF5A-41BF-A470-458582D79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97" y="1371398"/>
            <a:ext cx="4683974" cy="464040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EA4A643-5326-4834-AFA8-6C0A1B833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4875" y="3000428"/>
            <a:ext cx="5533333" cy="85714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E3054CD-A524-4898-B310-C0880DBCE740}"/>
              </a:ext>
            </a:extLst>
          </p:cNvPr>
          <p:cNvSpPr txBox="1"/>
          <p:nvPr/>
        </p:nvSpPr>
        <p:spPr>
          <a:xfrm>
            <a:off x="8752115" y="5642468"/>
            <a:ext cx="2823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Attention is All You Need.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034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7932</TotalTime>
  <Words>541</Words>
  <Application>Microsoft Office PowerPoint</Application>
  <PresentationFormat>宽屏</PresentationFormat>
  <Paragraphs>78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NimbusRomNo9L-Regu</vt:lpstr>
      <vt:lpstr>NimbusRomNo9L-ReguItal</vt:lpstr>
      <vt:lpstr>等线</vt:lpstr>
      <vt:lpstr>等线 Light</vt:lpstr>
      <vt:lpstr>Arial</vt:lpstr>
      <vt:lpstr>Arial Black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BUPT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易 方遒</dc:creator>
  <cp:lastModifiedBy>易 方遒</cp:lastModifiedBy>
  <cp:revision>683</cp:revision>
  <dcterms:created xsi:type="dcterms:W3CDTF">2018-09-09T08:32:57Z</dcterms:created>
  <dcterms:modified xsi:type="dcterms:W3CDTF">2020-06-06T03:26:26Z</dcterms:modified>
</cp:coreProperties>
</file>