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8" r:id="rId24"/>
    <p:sldId id="280" r:id="rId25"/>
    <p:sldId id="281" r:id="rId26"/>
    <p:sldId id="282" r:id="rId27"/>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gs" Target="tags/tag10.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延世</a:t>
            </a:r>
            <a:r>
              <a:rPr lang="zh-CN" altLang="en-US"/>
              <a:t>大学</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tags" Target="../tags/tag5.xml"/><Relationship Id="rId2" Type="http://schemas.openxmlformats.org/officeDocument/2006/relationships/image" Target="../media/image4.png"/><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xml"/><Relationship Id="rId2" Type="http://schemas.openxmlformats.org/officeDocument/2006/relationships/image" Target="../media/image6.png"/><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8.png"/><Relationship Id="rId3" Type="http://schemas.openxmlformats.org/officeDocument/2006/relationships/tags" Target="../tags/tag9.xml"/><Relationship Id="rId2" Type="http://schemas.openxmlformats.org/officeDocument/2006/relationships/image" Target="../media/image7.png"/><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endParaRPr lang="zh-CN" altLang="en-US"/>
          </a:p>
        </p:txBody>
      </p:sp>
      <p:sp>
        <p:nvSpPr>
          <p:cNvPr id="3" name="副标题 2"/>
          <p:cNvSpPr>
            <a:spLocks noGrp="1"/>
          </p:cNvSpPr>
          <p:nvPr>
            <p:ph type="subTitle" idx="1"/>
          </p:nvPr>
        </p:nvSpPr>
        <p:spPr/>
        <p:txBody>
          <a:bodyPr/>
          <a:p>
            <a:endParaRPr lang="zh-CN" altLang="en-US"/>
          </a:p>
        </p:txBody>
      </p:sp>
      <p:pic>
        <p:nvPicPr>
          <p:cNvPr id="4" name="图片 3"/>
          <p:cNvPicPr>
            <a:picLocks noChangeAspect="1"/>
          </p:cNvPicPr>
          <p:nvPr>
            <p:custDataLst>
              <p:tags r:id="rId1"/>
            </p:custDataLst>
          </p:nvPr>
        </p:nvPicPr>
        <p:blipFill>
          <a:blip r:embed="rId2"/>
          <a:stretch>
            <a:fillRect/>
          </a:stretch>
        </p:blipFill>
        <p:spPr>
          <a:xfrm>
            <a:off x="1524000" y="2168525"/>
            <a:ext cx="9144000" cy="2520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Abstract</a:t>
            </a:r>
            <a:endParaRPr lang="en-US" altLang="zh-CN" sz="2800"/>
          </a:p>
        </p:txBody>
      </p:sp>
      <p:sp>
        <p:nvSpPr>
          <p:cNvPr id="3" name="内容占位符 2"/>
          <p:cNvSpPr>
            <a:spLocks noGrp="1"/>
          </p:cNvSpPr>
          <p:nvPr>
            <p:ph idx="1"/>
          </p:nvPr>
        </p:nvSpPr>
        <p:spPr>
          <a:xfrm>
            <a:off x="838200" y="1825625"/>
            <a:ext cx="7037070" cy="4351655"/>
          </a:xfrm>
        </p:spPr>
        <p:txBody>
          <a:bodyPr>
            <a:normAutofit fontScale="90000"/>
          </a:bodyPr>
          <a:p>
            <a:pPr marL="0" indent="0">
              <a:buNone/>
            </a:pPr>
            <a:r>
              <a:rPr lang="en-US" altLang="zh-CN" sz="2000">
                <a:solidFill>
                  <a:schemeClr val="bg2">
                    <a:lumMod val="75000"/>
                  </a:schemeClr>
                </a:solidFill>
                <a:uFillTx/>
              </a:rPr>
              <a:t>Temporal Action Localization (TAL) methods typically operate on top of feature sequences from a frozen snippet encoder that is pretrained with the Trimmed Action Classification (TAC) tasks, resulting in a task discrepancy problem. </a:t>
            </a:r>
            <a:r>
              <a:rPr lang="en-US" altLang="zh-CN" sz="2000">
                <a:solidFill>
                  <a:schemeClr val="tx1"/>
                </a:solidFill>
                <a:uFillTx/>
              </a:rPr>
              <a:t>While existing TAL methods mitigate this issue either by retraining the encoder with a pretext task or by end-to-end finetuning, they commonly require an overload of high memory and computation. </a:t>
            </a:r>
            <a:r>
              <a:rPr lang="en-US" altLang="zh-CN" sz="2000">
                <a:solidFill>
                  <a:schemeClr val="bg2">
                    <a:lumMod val="75000"/>
                  </a:schemeClr>
                </a:solidFill>
                <a:uFillTx/>
              </a:rPr>
              <a:t>In this work, we introduce Soft-Landing (SoLa) strategy, an efficient yet effective framework to bridge the transferability gap between the pretrained encoder and the downstream tasks by incorporating a light-weight neural network, i.e., a SoLa module, on top of the frozen encoder. We also propose an unsupervised training scheme for the SoLa module; it learns with inter-frame Similarity Matching that uses the frame interval as its supervisory signal, eliminating the need for temporal annotations. Experimental evaluation on various benchmarks for downstream TAL tasks shows that our method effectively alleviates the task discrepancy problem with remarkable computational efficiency.</a:t>
            </a:r>
            <a:endParaRPr lang="en-US" altLang="zh-CN" sz="2000">
              <a:solidFill>
                <a:schemeClr val="bg2">
                  <a:lumMod val="75000"/>
                </a:schemeClr>
              </a:solidFill>
              <a:uFillTx/>
            </a:endParaRPr>
          </a:p>
        </p:txBody>
      </p:sp>
      <p:sp>
        <p:nvSpPr>
          <p:cNvPr id="4" name="文本框 3"/>
          <p:cNvSpPr txBox="1"/>
          <p:nvPr/>
        </p:nvSpPr>
        <p:spPr>
          <a:xfrm>
            <a:off x="8535670" y="1825625"/>
            <a:ext cx="3134360" cy="1198880"/>
          </a:xfrm>
          <a:prstGeom prst="rect">
            <a:avLst/>
          </a:prstGeom>
          <a:noFill/>
        </p:spPr>
        <p:txBody>
          <a:bodyPr wrap="square" rtlCol="0">
            <a:spAutoFit/>
          </a:bodyPr>
          <a:p>
            <a:r>
              <a:rPr lang="zh-CN" altLang="en-US"/>
              <a:t>紧接着介绍目前对这个问题的两种解决办法，并指出这两种解决办法的弊端：计算资源需求大、效率</a:t>
            </a:r>
            <a:r>
              <a:rPr lang="zh-CN" altLang="en-US"/>
              <a:t>低</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Abstract</a:t>
            </a:r>
            <a:endParaRPr lang="en-US" altLang="zh-CN" sz="2800"/>
          </a:p>
        </p:txBody>
      </p:sp>
      <p:sp>
        <p:nvSpPr>
          <p:cNvPr id="3" name="内容占位符 2"/>
          <p:cNvSpPr>
            <a:spLocks noGrp="1"/>
          </p:cNvSpPr>
          <p:nvPr>
            <p:ph idx="1"/>
          </p:nvPr>
        </p:nvSpPr>
        <p:spPr>
          <a:xfrm>
            <a:off x="838200" y="1825625"/>
            <a:ext cx="7037070" cy="4351655"/>
          </a:xfrm>
        </p:spPr>
        <p:txBody>
          <a:bodyPr>
            <a:normAutofit fontScale="90000"/>
          </a:bodyPr>
          <a:p>
            <a:pPr marL="0" indent="0">
              <a:buNone/>
            </a:pPr>
            <a:r>
              <a:rPr lang="en-US" altLang="zh-CN" sz="2000">
                <a:solidFill>
                  <a:schemeClr val="bg2">
                    <a:lumMod val="75000"/>
                  </a:schemeClr>
                </a:solidFill>
                <a:uFillTx/>
              </a:rPr>
              <a:t>Temporal Action Localization (TAL) methods typically operate on top of feature sequences from a frozen snippet encoder that is pretrained with the Trimmed Action Classification (TAC) tasks, resulting in a task discrepancy problem. While existing TAL methods mitigate this issue either by retraining the encoder with a pretext task or by end-to-end finetuning, they commonly require an overload of high memory and computation. </a:t>
            </a:r>
            <a:r>
              <a:rPr lang="en-US" altLang="zh-CN" sz="2000">
                <a:solidFill>
                  <a:schemeClr val="tx1"/>
                </a:solidFill>
                <a:uFillTx/>
              </a:rPr>
              <a:t>In this work, we introduce Soft-Landing (SoLa) strategy, an efficient yet effective framework to bridge the transferability gap between the pretrained encoder and the downstream tasks by incorporating a light-weight neural network, i.e., a SoLa module, on top of the frozen encoder. </a:t>
            </a:r>
            <a:r>
              <a:rPr lang="en-US" altLang="zh-CN" sz="2000">
                <a:solidFill>
                  <a:schemeClr val="bg2">
                    <a:lumMod val="75000"/>
                  </a:schemeClr>
                </a:solidFill>
                <a:uFillTx/>
              </a:rPr>
              <a:t>We also propose an unsupervised training scheme for the SoLa module; it learns with inter-frame Similarity Matching that uses the frame interval as its supervisory signal, eliminating the need for temporal annotations. Experimental evaluation on various benchmarks for downstream TAL tasks shows that our method effectively alleviates the task discrepancy problem with remarkable computational efficiency.</a:t>
            </a:r>
            <a:endParaRPr lang="en-US" altLang="zh-CN" sz="2000">
              <a:solidFill>
                <a:schemeClr val="bg2">
                  <a:lumMod val="75000"/>
                </a:schemeClr>
              </a:solidFill>
              <a:uFillTx/>
            </a:endParaRPr>
          </a:p>
        </p:txBody>
      </p:sp>
      <p:sp>
        <p:nvSpPr>
          <p:cNvPr id="4" name="文本框 3"/>
          <p:cNvSpPr txBox="1"/>
          <p:nvPr/>
        </p:nvSpPr>
        <p:spPr>
          <a:xfrm>
            <a:off x="8535670" y="1825625"/>
            <a:ext cx="3134360" cy="645160"/>
          </a:xfrm>
          <a:prstGeom prst="rect">
            <a:avLst/>
          </a:prstGeom>
          <a:noFill/>
        </p:spPr>
        <p:txBody>
          <a:bodyPr wrap="square" rtlCol="0">
            <a:spAutoFit/>
          </a:bodyPr>
          <a:p>
            <a:r>
              <a:rPr lang="zh-CN" altLang="en-US"/>
              <a:t>介绍本文提出的方法，即文章贡献之一：软着陆</a:t>
            </a:r>
            <a:r>
              <a:rPr lang="zh-CN" altLang="en-US"/>
              <a:t>模块</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Abstract</a:t>
            </a:r>
            <a:endParaRPr lang="en-US" altLang="zh-CN" sz="2800"/>
          </a:p>
        </p:txBody>
      </p:sp>
      <p:sp>
        <p:nvSpPr>
          <p:cNvPr id="3" name="内容占位符 2"/>
          <p:cNvSpPr>
            <a:spLocks noGrp="1"/>
          </p:cNvSpPr>
          <p:nvPr>
            <p:ph idx="1"/>
          </p:nvPr>
        </p:nvSpPr>
        <p:spPr>
          <a:xfrm>
            <a:off x="838200" y="1825625"/>
            <a:ext cx="7037070" cy="4351655"/>
          </a:xfrm>
        </p:spPr>
        <p:txBody>
          <a:bodyPr>
            <a:normAutofit fontScale="90000"/>
          </a:bodyPr>
          <a:p>
            <a:pPr marL="0" indent="0">
              <a:buNone/>
            </a:pPr>
            <a:r>
              <a:rPr lang="en-US" altLang="zh-CN" sz="2000">
                <a:solidFill>
                  <a:schemeClr val="bg2">
                    <a:lumMod val="75000"/>
                  </a:schemeClr>
                </a:solidFill>
                <a:uFillTx/>
              </a:rPr>
              <a:t>Temporal Action Localization (TAL) methods typically operate on top of feature sequences from a frozen snippet encoder that is pretrained with the Trimmed Action Classification (TAC) tasks, resulting in a task discrepancy problem. While existing TAL methods mitigate this issue either by retraining the encoder with a pretext task or by end-to-end finetuning, they commonly require an overload of high memory and computation. In this work, we introduce Soft-Landing (SoLa) strategy, an efficient yet effective framework to bridge the transferability gap between the pretrained encoder and the downstream tasks by incorporating a light-weight neural network, i.e., a SoLa module, on top of the frozen encoder. </a:t>
            </a:r>
            <a:r>
              <a:rPr lang="en-US" altLang="zh-CN" sz="2000">
                <a:solidFill>
                  <a:schemeClr val="tx1"/>
                </a:solidFill>
                <a:uFillTx/>
              </a:rPr>
              <a:t>We also propose an unsupervised training scheme for the SoLa module; it learns with inter-frame Similarity Matching that uses the frame interval as its supervisory signal, eliminating the need for temporal annotations. </a:t>
            </a:r>
            <a:r>
              <a:rPr lang="en-US" altLang="zh-CN" sz="2000">
                <a:solidFill>
                  <a:schemeClr val="bg2">
                    <a:lumMod val="75000"/>
                  </a:schemeClr>
                </a:solidFill>
                <a:uFillTx/>
              </a:rPr>
              <a:t>Experimental evaluation on various benchmarks for downstream TAL tasks shows that our method effectively alleviates the task discrepancy problem with remarkable computational efficiency.</a:t>
            </a:r>
            <a:endParaRPr lang="en-US" altLang="zh-CN" sz="2000">
              <a:solidFill>
                <a:schemeClr val="bg2">
                  <a:lumMod val="75000"/>
                </a:schemeClr>
              </a:solidFill>
              <a:uFillTx/>
            </a:endParaRPr>
          </a:p>
        </p:txBody>
      </p:sp>
      <p:sp>
        <p:nvSpPr>
          <p:cNvPr id="4" name="文本框 3"/>
          <p:cNvSpPr txBox="1"/>
          <p:nvPr/>
        </p:nvSpPr>
        <p:spPr>
          <a:xfrm>
            <a:off x="8535670" y="1825625"/>
            <a:ext cx="3134360" cy="645160"/>
          </a:xfrm>
          <a:prstGeom prst="rect">
            <a:avLst/>
          </a:prstGeom>
          <a:noFill/>
        </p:spPr>
        <p:txBody>
          <a:bodyPr wrap="square" rtlCol="0">
            <a:spAutoFit/>
          </a:bodyPr>
          <a:p>
            <a:r>
              <a:rPr lang="zh-CN" altLang="en-US"/>
              <a:t>介绍文章贡献之二：无监督训练</a:t>
            </a:r>
            <a:r>
              <a:rPr lang="zh-CN" altLang="en-US"/>
              <a:t>策略</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Abstract</a:t>
            </a:r>
            <a:endParaRPr lang="en-US" altLang="zh-CN" sz="2800"/>
          </a:p>
        </p:txBody>
      </p:sp>
      <p:sp>
        <p:nvSpPr>
          <p:cNvPr id="3" name="内容占位符 2"/>
          <p:cNvSpPr>
            <a:spLocks noGrp="1"/>
          </p:cNvSpPr>
          <p:nvPr>
            <p:ph idx="1"/>
          </p:nvPr>
        </p:nvSpPr>
        <p:spPr>
          <a:xfrm>
            <a:off x="838200" y="1825625"/>
            <a:ext cx="7037070" cy="4351655"/>
          </a:xfrm>
        </p:spPr>
        <p:txBody>
          <a:bodyPr>
            <a:normAutofit fontScale="90000"/>
          </a:bodyPr>
          <a:p>
            <a:pPr marL="0" indent="0">
              <a:buNone/>
            </a:pPr>
            <a:r>
              <a:rPr lang="en-US" altLang="zh-CN" sz="2000">
                <a:solidFill>
                  <a:schemeClr val="bg2">
                    <a:lumMod val="75000"/>
                  </a:schemeClr>
                </a:solidFill>
                <a:uFillTx/>
              </a:rPr>
              <a:t>Temporal Action Localization (TAL) methods typically operate on top of feature sequences from a frozen snippet encoder that is pretrained with the Trimmed Action Classification (TAC) tasks, resulting in a task discrepancy problem. While existing TAL methods mitigate this issue either by retraining the encoder with a pretext task or by end-to-end finetuning, they commonly require an overload of high memory and computation. In this work, we introduce Soft-Landing (SoLa) strategy, an efficient yet effective framework to bridge the transferability gap between the pretrained encoder and the downstream tasks by incorporating a light-weight neural network, i.e., a SoLa module, on top of the frozen encoder. We also propose an unsupervised training scheme for the SoLa module; it learns with inter-frame Similarity Matching that uses the frame interval as its supervisory signal, eliminating the need for temporal annotations. </a:t>
            </a:r>
            <a:r>
              <a:rPr lang="en-US" altLang="zh-CN" sz="2000">
                <a:solidFill>
                  <a:schemeClr val="tx1"/>
                </a:solidFill>
                <a:uFillTx/>
              </a:rPr>
              <a:t>Experimental evaluation on various benchmarks for downstream TAL tasks shows that our method effectively alleviates the task discrepancy problem with remarkable computational efficiency.</a:t>
            </a:r>
            <a:endParaRPr lang="en-US" altLang="zh-CN" sz="2000">
              <a:solidFill>
                <a:schemeClr val="tx1"/>
              </a:solidFill>
              <a:uFillTx/>
            </a:endParaRPr>
          </a:p>
        </p:txBody>
      </p:sp>
      <p:sp>
        <p:nvSpPr>
          <p:cNvPr id="4" name="文本框 3"/>
          <p:cNvSpPr txBox="1"/>
          <p:nvPr/>
        </p:nvSpPr>
        <p:spPr>
          <a:xfrm>
            <a:off x="8535670" y="1825625"/>
            <a:ext cx="3134360" cy="645160"/>
          </a:xfrm>
          <a:prstGeom prst="rect">
            <a:avLst/>
          </a:prstGeom>
          <a:noFill/>
        </p:spPr>
        <p:txBody>
          <a:bodyPr wrap="square" rtlCol="0">
            <a:spAutoFit/>
          </a:bodyPr>
          <a:p>
            <a:r>
              <a:rPr lang="zh-CN" altLang="en-US"/>
              <a:t>介绍实验结果，本文方法相比于其他方法效率</a:t>
            </a:r>
            <a:r>
              <a:rPr lang="zh-CN" altLang="en-US"/>
              <a:t>奇高</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lnSpcReduction="10000"/>
          </a:bodyPr>
          <a:p>
            <a:pPr marL="0" indent="0">
              <a:buNone/>
            </a:pPr>
            <a:r>
              <a:rPr lang="en-US" altLang="zh-CN" sz="1800">
                <a:solidFill>
                  <a:schemeClr val="tx1"/>
                </a:solidFill>
                <a:uFillTx/>
              </a:rPr>
              <a:t>Our world is full of untrimmed videos, including a plethora of Youtube videos, security camera recordings, and online streaming services. Analyzing never-ending video streams is thus one of the most promising directions of computer vision research in this era [29]. Amongst many longform video understanding tasks, the task of finding action instances in time and classifying their categories, known as Temporal Action Localization (TAL), has received intense attention from both the academia and the industry in recent years; TAL is considered to be the fundamental building block for more sophisticated video understanding tasks since it plays the basic role of distinguishing frame-of-interest from irrelevant background frames [19, 34, 40].</a:t>
            </a:r>
            <a:endParaRPr lang="en-US" altLang="zh-CN" sz="1800">
              <a:solidFill>
                <a:schemeClr val="tx1"/>
              </a:solidFill>
              <a:uFillTx/>
            </a:endParaRPr>
          </a:p>
        </p:txBody>
      </p:sp>
      <p:sp>
        <p:nvSpPr>
          <p:cNvPr id="4" name="文本框 3"/>
          <p:cNvSpPr txBox="1"/>
          <p:nvPr/>
        </p:nvSpPr>
        <p:spPr>
          <a:xfrm>
            <a:off x="8535670" y="1825625"/>
            <a:ext cx="3134360" cy="922020"/>
          </a:xfrm>
          <a:prstGeom prst="rect">
            <a:avLst/>
          </a:prstGeom>
          <a:noFill/>
        </p:spPr>
        <p:txBody>
          <a:bodyPr wrap="square" rtlCol="0">
            <a:spAutoFit/>
          </a:bodyPr>
          <a:p>
            <a:r>
              <a:rPr lang="zh-CN" altLang="en-US"/>
              <a:t>第一段</a:t>
            </a:r>
            <a:endParaRPr lang="zh-CN" altLang="en-US"/>
          </a:p>
          <a:p>
            <a:r>
              <a:rPr lang="zh-CN" altLang="en-US"/>
              <a:t>指出时间动作定位任务的</a:t>
            </a:r>
            <a:r>
              <a:rPr lang="zh-CN" altLang="en-US"/>
              <a:t>重要性</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lnSpcReduction="10000"/>
          </a:bodyPr>
          <a:p>
            <a:pPr marL="0" indent="0">
              <a:buNone/>
            </a:pPr>
            <a:r>
              <a:rPr lang="en-US" altLang="zh-CN" sz="1800">
                <a:solidFill>
                  <a:schemeClr val="tx1"/>
                </a:solidFill>
                <a:uFillTx/>
              </a:rPr>
              <a:t>Despite its importance, training a TAL model has a unique computational challenge that hinders the naive extension of conventional image processing models, mainly due to the large size of the model input. For instance, videos in the wild can be several minutes or even hours long, implying that loading the whole video to a device for processing is often infeasible. </a:t>
            </a:r>
            <a:r>
              <a:rPr lang="en-US" altLang="zh-CN" sz="1800">
                <a:solidFill>
                  <a:schemeClr val="bg2">
                    <a:lumMod val="75000"/>
                  </a:schemeClr>
                </a:solidFill>
                <a:uFillTx/>
              </a:rPr>
              <a:t>In this context, the prevailing convention in processing a long-form video for TAL is to divide the video into non-overlapping short snippets and deal with the snippet-wise feature sequences. Specifically, a standard training pipeline for the long-form video understanding tasks consists of two steps: (i) Train the snippet encoder with a large-scale action recognition dataset (e.g., Kinetics400), which is often different from the dataset for the downstream task; (ii) Train the downstream head (e.g., TAL) that takes the snippet feature sequences extracted from the pretrained encoder.</a:t>
            </a:r>
            <a:endParaRPr lang="en-US" altLang="zh-CN" sz="1800">
              <a:solidFill>
                <a:schemeClr val="bg2">
                  <a:lumMod val="75000"/>
                </a:schemeClr>
              </a:solidFill>
              <a:uFillTx/>
            </a:endParaRPr>
          </a:p>
        </p:txBody>
      </p:sp>
      <p:sp>
        <p:nvSpPr>
          <p:cNvPr id="4" name="文本框 3"/>
          <p:cNvSpPr txBox="1"/>
          <p:nvPr/>
        </p:nvSpPr>
        <p:spPr>
          <a:xfrm>
            <a:off x="8535670" y="1825625"/>
            <a:ext cx="3134360" cy="922020"/>
          </a:xfrm>
          <a:prstGeom prst="rect">
            <a:avLst/>
          </a:prstGeom>
          <a:noFill/>
        </p:spPr>
        <p:txBody>
          <a:bodyPr wrap="square" rtlCol="0">
            <a:spAutoFit/>
          </a:bodyPr>
          <a:p>
            <a:r>
              <a:rPr lang="zh-CN" altLang="en-US"/>
              <a:t>第二段</a:t>
            </a:r>
            <a:endParaRPr lang="zh-CN" altLang="en-US"/>
          </a:p>
          <a:p>
            <a:r>
              <a:rPr lang="zh-CN" altLang="en-US"/>
              <a:t>视频越来越长，传统方法无法</a:t>
            </a:r>
            <a:r>
              <a:rPr lang="zh-CN" altLang="en-US"/>
              <a:t>处理</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lnSpcReduction="10000"/>
          </a:bodyPr>
          <a:p>
            <a:pPr marL="0" indent="0">
              <a:buNone/>
            </a:pPr>
            <a:r>
              <a:rPr lang="en-US" altLang="zh-CN" sz="1800">
                <a:solidFill>
                  <a:schemeClr val="bg2">
                    <a:lumMod val="75000"/>
                  </a:schemeClr>
                </a:solidFill>
                <a:uFillTx/>
              </a:rPr>
              <a:t>Despite its importance, training a TAL model has a unique computational challenge that hinders the naive extension of conventional image processing models, mainly due to the large size of the model input. For instance, videos in the wild can be several minutes or even hours long, implying that loading the whole video to a device for processing is often infeasible.</a:t>
            </a:r>
            <a:r>
              <a:rPr lang="en-US" altLang="zh-CN" sz="1800">
                <a:solidFill>
                  <a:schemeClr val="tx1"/>
                </a:solidFill>
                <a:uFillTx/>
              </a:rPr>
              <a:t> In this context, the prevailing convention in processing a long-form video for TAL is to divide the video into non-overlapping short snippets and deal with the snippet-wise feature sequences. Specifically, a standard training pipeline for the long-form video understanding tasks consists of two steps: (i) Train the snippet encoder with a large-scale action recognition dataset (e.g., Kinetics400), which is often different from the dataset for the downstream task; (ii) Train the downstream head (e.g., TAL) that takes the snippet feature sequences extracted from the pretrained encoder.</a:t>
            </a:r>
            <a:endParaRPr lang="en-US" altLang="zh-CN" sz="1800">
              <a:solidFill>
                <a:schemeClr val="tx1"/>
              </a:solidFill>
              <a:uFillTx/>
            </a:endParaRPr>
          </a:p>
        </p:txBody>
      </p:sp>
      <p:sp>
        <p:nvSpPr>
          <p:cNvPr id="4" name="文本框 3"/>
          <p:cNvSpPr txBox="1"/>
          <p:nvPr/>
        </p:nvSpPr>
        <p:spPr>
          <a:xfrm>
            <a:off x="8535670" y="1825625"/>
            <a:ext cx="3134360" cy="922020"/>
          </a:xfrm>
          <a:prstGeom prst="rect">
            <a:avLst/>
          </a:prstGeom>
          <a:noFill/>
        </p:spPr>
        <p:txBody>
          <a:bodyPr wrap="square" rtlCol="0">
            <a:spAutoFit/>
          </a:bodyPr>
          <a:p>
            <a:r>
              <a:rPr lang="zh-CN" altLang="en-US"/>
              <a:t>介绍常用的两阶段时间动作定位流程，分为两步：提取特征、动作</a:t>
            </a:r>
            <a:r>
              <a:rPr lang="zh-CN" altLang="en-US"/>
              <a:t>检测</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a:bodyPr>
          <a:p>
            <a:pPr marL="0" indent="0">
              <a:buNone/>
            </a:pPr>
            <a:r>
              <a:rPr lang="en-US" altLang="zh-CN" sz="1800">
                <a:solidFill>
                  <a:schemeClr val="tx1"/>
                </a:solidFill>
                <a:uFillTx/>
              </a:rPr>
              <a:t>An issue here is that the mainstream pretext task for the snippet-wise video encoder is “Trimmed” Action Classification (TAC), which does not handle action boundaries and background frames. Although the current pipeline achieves remarkable performance in TAL tasks due to the power of large action recognition datasets, recent works [1, 32, 33, 41] point out the task discrepancy problem that is inherent in this two-staged approach. The task discrepancy problem, first introduced in [33], comes from the pretrained snippet encoder’s insensitivity to different snippets within the same action class. It results in a temporally invariant snippet feature sequence, making it hard to distinguish foreground actions from backgrounds. </a:t>
            </a:r>
            <a:r>
              <a:rPr lang="en-US" altLang="zh-CN" sz="1800">
                <a:solidFill>
                  <a:schemeClr val="bg2">
                    <a:lumMod val="75000"/>
                  </a:schemeClr>
                </a:solidFill>
                <a:uFillTx/>
              </a:rPr>
              <a:t>A straightforward approach to the problem is adopting a temporally sensitive pretext task to train the snippet encoder [1, 32], or devising an end-to-end framework [20, 33], which are briefly described in Figure 1 (a). However, as all previous methods involve retraining the snippet encoder, an excessive use of memory and computation is inevitable.</a:t>
            </a:r>
            <a:endParaRPr lang="en-US" altLang="zh-CN" sz="1800">
              <a:solidFill>
                <a:schemeClr val="bg2">
                  <a:lumMod val="75000"/>
                </a:schemeClr>
              </a:solidFill>
              <a:uFillTx/>
            </a:endParaRPr>
          </a:p>
        </p:txBody>
      </p:sp>
      <p:sp>
        <p:nvSpPr>
          <p:cNvPr id="4" name="文本框 3"/>
          <p:cNvSpPr txBox="1"/>
          <p:nvPr/>
        </p:nvSpPr>
        <p:spPr>
          <a:xfrm>
            <a:off x="8535670" y="1825625"/>
            <a:ext cx="3134360" cy="922020"/>
          </a:xfrm>
          <a:prstGeom prst="rect">
            <a:avLst/>
          </a:prstGeom>
          <a:noFill/>
        </p:spPr>
        <p:txBody>
          <a:bodyPr wrap="square" rtlCol="0">
            <a:spAutoFit/>
          </a:bodyPr>
          <a:p>
            <a:r>
              <a:rPr lang="zh-CN" altLang="en-US"/>
              <a:t>指出目前两阶段时间动作定位框架存在的问题：任务差异</a:t>
            </a:r>
            <a:r>
              <a:rPr lang="zh-CN" altLang="en-US"/>
              <a:t>问题</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a:bodyPr>
          <a:p>
            <a:pPr marL="0" indent="0">
              <a:buNone/>
            </a:pPr>
            <a:r>
              <a:rPr lang="en-US" altLang="zh-CN" sz="1800">
                <a:solidFill>
                  <a:schemeClr val="bg2">
                    <a:lumMod val="75000"/>
                  </a:schemeClr>
                </a:solidFill>
                <a:uFillTx/>
              </a:rPr>
              <a:t>An issue here is that the mainstream pretext task for the snippet-wise video encoder is “Trimmed” Action Classification (TAC), which does not handle action boundaries and background frames. Although the current pipeline achieves remarkable performance in TAL tasks due to the power of large action recognition datasets, recent works [1, 32, 33, 41] point out the task discrepancy problem that is inherent in this two-staged approach. The task discrepancy problem, first introduced in [33], comes from the pretrained snippet encoder’s insensitivity to different snippets within the same action class. It results in a temporally invariant snippet feature sequence, making it hard to distinguish foreground actions from backgrounds. </a:t>
            </a:r>
            <a:r>
              <a:rPr lang="en-US" altLang="zh-CN" sz="1800">
                <a:solidFill>
                  <a:schemeClr val="tx1"/>
                </a:solidFill>
                <a:uFillTx/>
              </a:rPr>
              <a:t>A straightforward approach to the problem is adopting a temporally sensitive pretext task to train the snippet encoder [1, 32], or devising an end-to-end framework [20, 33], which are briefly described in Figure 1 (a). However, as all previous methods involve retraining the snippet encoder, an excessive use of memory and computation is inevitable.</a:t>
            </a:r>
            <a:endParaRPr lang="en-US" altLang="zh-CN" sz="1800">
              <a:solidFill>
                <a:schemeClr val="tx1"/>
              </a:solidFill>
              <a:uFillTx/>
            </a:endParaRPr>
          </a:p>
        </p:txBody>
      </p:sp>
      <p:sp>
        <p:nvSpPr>
          <p:cNvPr id="4" name="文本框 3"/>
          <p:cNvSpPr txBox="1"/>
          <p:nvPr/>
        </p:nvSpPr>
        <p:spPr>
          <a:xfrm>
            <a:off x="8535670" y="1825625"/>
            <a:ext cx="3134360" cy="922020"/>
          </a:xfrm>
          <a:prstGeom prst="rect">
            <a:avLst/>
          </a:prstGeom>
          <a:noFill/>
        </p:spPr>
        <p:txBody>
          <a:bodyPr wrap="square" rtlCol="0">
            <a:spAutoFit/>
          </a:bodyPr>
          <a:p>
            <a:r>
              <a:rPr lang="zh-CN" altLang="en-US"/>
              <a:t>给出最直观的两种解决办法，并指出这两种解决办法的通病：计算资源消耗</a:t>
            </a:r>
            <a:r>
              <a:rPr lang="zh-CN" altLang="en-US"/>
              <a:t>太大</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a:bodyPr>
          <a:p>
            <a:pPr marL="0" indent="0">
              <a:buNone/>
            </a:pPr>
            <a:r>
              <a:rPr lang="en-US" altLang="zh-CN" sz="1800">
                <a:solidFill>
                  <a:schemeClr val="tx1"/>
                </a:solidFill>
                <a:uFillTx/>
              </a:rPr>
              <a:t>To tackle the task discrepancy problem, we propose a new approach, namely Soft-Landing (SoLa) strategy, which is neither memory nor computationally expensive. </a:t>
            </a:r>
            <a:r>
              <a:rPr lang="en-US" altLang="zh-CN" sz="1800">
                <a:solidFill>
                  <a:schemeClr val="bg2">
                    <a:lumMod val="75000"/>
                  </a:schemeClr>
                </a:solidFill>
                <a:uFillTx/>
              </a:rPr>
              <a:t>SoLa strategy is a novel method which incorporates a light-weight neural network, i.e., Soft-Landing (SoLa) module, between the pretrained encoder and the downstream head. The properly trained SoLa module will act like a middleware between the pretext and the downstream tasks, mitigating the task discrepancy problem (Figure 1 (b)). Since the task adaptation is solely done by the SoLa module, the parameters of the pretrained encoder are fixed in our SoLa strategy. The use of a frozen encoder significantly differentiates our approach from previous methods that mainly focus on designing an appropriate training methodology for a snippet encoder. In addition, our SoLa strategy only requires an access to the pre-extracted snippet feature sequence, being fully compatible with the prevailing two-stage TAL framework.</a:t>
            </a:r>
            <a:endParaRPr lang="en-US" altLang="zh-CN" sz="1800">
              <a:solidFill>
                <a:schemeClr val="bg2">
                  <a:lumMod val="75000"/>
                </a:schemeClr>
              </a:solidFill>
              <a:uFillTx/>
            </a:endParaRPr>
          </a:p>
        </p:txBody>
      </p:sp>
      <p:sp>
        <p:nvSpPr>
          <p:cNvPr id="4" name="文本框 3"/>
          <p:cNvSpPr txBox="1"/>
          <p:nvPr/>
        </p:nvSpPr>
        <p:spPr>
          <a:xfrm>
            <a:off x="8535670" y="1825625"/>
            <a:ext cx="3134360" cy="922020"/>
          </a:xfrm>
          <a:prstGeom prst="rect">
            <a:avLst/>
          </a:prstGeom>
          <a:noFill/>
        </p:spPr>
        <p:txBody>
          <a:bodyPr wrap="square" rtlCol="0">
            <a:spAutoFit/>
          </a:bodyPr>
          <a:p>
            <a:r>
              <a:rPr lang="zh-CN" altLang="en-US"/>
              <a:t>介绍过上述两种解决办法的通病后，顺势引出本文的</a:t>
            </a:r>
            <a:r>
              <a:rPr lang="zh-CN" altLang="en-US"/>
              <a:t>方法</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T</a:t>
            </a:r>
            <a:r>
              <a:rPr lang="zh-CN" altLang="en-US" sz="2800"/>
              <a:t>ask </a:t>
            </a:r>
            <a:r>
              <a:rPr lang="en-US" altLang="zh-CN" sz="2800"/>
              <a:t>D</a:t>
            </a:r>
            <a:r>
              <a:rPr lang="zh-CN" altLang="en-US" sz="2800"/>
              <a:t>iscrepancy </a:t>
            </a:r>
            <a:r>
              <a:rPr lang="en-US" altLang="zh-CN" sz="2800"/>
              <a:t>P</a:t>
            </a:r>
            <a:r>
              <a:rPr lang="zh-CN" altLang="en-US" sz="2800"/>
              <a:t>roblem</a:t>
            </a:r>
            <a:endParaRPr lang="zh-CN" altLang="en-US" sz="2800"/>
          </a:p>
        </p:txBody>
      </p:sp>
      <p:sp>
        <p:nvSpPr>
          <p:cNvPr id="3" name="内容占位符 2"/>
          <p:cNvSpPr>
            <a:spLocks noGrp="1"/>
          </p:cNvSpPr>
          <p:nvPr>
            <p:ph idx="1"/>
          </p:nvPr>
        </p:nvSpPr>
        <p:spPr/>
        <p:txBody>
          <a:bodyPr/>
          <a:p>
            <a:r>
              <a:rPr lang="en-US" altLang="zh-CN" sz="2400"/>
              <a:t>S</a:t>
            </a:r>
            <a:r>
              <a:rPr lang="zh-CN" altLang="en-US" sz="2400"/>
              <a:t>tandard training pipeline for the long-form video understanding tasks</a:t>
            </a:r>
            <a:r>
              <a:rPr lang="en-US" altLang="zh-CN" sz="2400"/>
              <a:t> </a:t>
            </a:r>
            <a:r>
              <a:rPr lang="zh-CN" altLang="en-US" sz="2400"/>
              <a:t>consists of two steps:</a:t>
            </a:r>
            <a:endParaRPr lang="zh-CN" altLang="en-US" sz="2400"/>
          </a:p>
          <a:p>
            <a:pPr marL="457200" lvl="1" indent="0">
              <a:buNone/>
            </a:pPr>
            <a:r>
              <a:rPr lang="zh-CN" altLang="en-US" sz="2000"/>
              <a:t>(i) Train the snippet encoder with</a:t>
            </a:r>
            <a:r>
              <a:rPr lang="en-US" altLang="zh-CN" sz="2000"/>
              <a:t> </a:t>
            </a:r>
            <a:r>
              <a:rPr lang="zh-CN" altLang="en-US" sz="2000"/>
              <a:t>a large-scale action recognition dataset (e.g., Kinetics400),</a:t>
            </a:r>
            <a:r>
              <a:rPr lang="en-US" altLang="zh-CN" sz="2000"/>
              <a:t> </a:t>
            </a:r>
            <a:r>
              <a:rPr lang="zh-CN" altLang="en-US" sz="2000"/>
              <a:t>which is often different from the dataset for the downstream</a:t>
            </a:r>
            <a:r>
              <a:rPr lang="en-US" altLang="zh-CN" sz="2000"/>
              <a:t> </a:t>
            </a:r>
            <a:r>
              <a:rPr lang="zh-CN" altLang="en-US" sz="2000"/>
              <a:t>task</a:t>
            </a:r>
            <a:r>
              <a:rPr lang="en-US" altLang="zh-CN" sz="2000"/>
              <a:t>.</a:t>
            </a:r>
            <a:endParaRPr lang="en-US" altLang="zh-CN" sz="2000"/>
          </a:p>
          <a:p>
            <a:pPr marL="457200" lvl="1" indent="0">
              <a:buNone/>
            </a:pPr>
            <a:r>
              <a:rPr lang="zh-CN" altLang="en-US" sz="2000"/>
              <a:t>(ii) Train the downstream head (e.g., TAL) that takes</a:t>
            </a:r>
            <a:r>
              <a:rPr lang="en-US" altLang="zh-CN" sz="2000"/>
              <a:t> </a:t>
            </a:r>
            <a:r>
              <a:rPr lang="zh-CN" altLang="en-US" sz="2000"/>
              <a:t>the snippet feature sequences extracted from the pretrained</a:t>
            </a:r>
            <a:r>
              <a:rPr lang="en-US" altLang="zh-CN" sz="2000"/>
              <a:t> </a:t>
            </a:r>
            <a:r>
              <a:rPr lang="zh-CN" altLang="en-US" sz="2000"/>
              <a:t>encoder.</a:t>
            </a:r>
            <a:endParaRPr lang="zh-CN" altLang="en-US" sz="2000"/>
          </a:p>
          <a:p>
            <a:r>
              <a:rPr lang="en-US" altLang="zh-CN" sz="2400"/>
              <a:t>An issue here is that the mainstream pretext task for the snippet-wise video encoder is </a:t>
            </a:r>
            <a:r>
              <a:rPr lang="en-US" altLang="zh-CN" sz="2400" b="1" u="sng"/>
              <a:t>“Trimmed” Action Classification (TAC)</a:t>
            </a:r>
            <a:r>
              <a:rPr lang="en-US" altLang="zh-CN" sz="2400"/>
              <a:t>, which does not handle action boundaries and background frames.</a:t>
            </a:r>
            <a:endParaRPr lang="en-US" altLang="zh-CN" sz="2400"/>
          </a:p>
          <a:p>
            <a:endParaRPr lang="en-US" altLang="zh-CN"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a:bodyPr>
          <a:p>
            <a:pPr marL="0" indent="0">
              <a:buNone/>
            </a:pPr>
            <a:r>
              <a:rPr lang="en-US" altLang="zh-CN" sz="1800">
                <a:solidFill>
                  <a:schemeClr val="bg2">
                    <a:lumMod val="75000"/>
                  </a:schemeClr>
                </a:solidFill>
                <a:uFillTx/>
              </a:rPr>
              <a:t>To tackle the task discrepancy problem, we propose a new approach, namely Soft-Landing (SoLa) strategy, which is neither memory nor computationally expensive. </a:t>
            </a:r>
            <a:r>
              <a:rPr lang="en-US" altLang="zh-CN" sz="1800">
                <a:solidFill>
                  <a:schemeClr val="tx1"/>
                </a:solidFill>
                <a:uFillTx/>
              </a:rPr>
              <a:t>SoLa strategy is a novel method which incorporates a light-weight neural network, i.e., Soft-Landing (SoLa) module, between the pretrained encoder and the downstream head. The properly trained SoLa module will act like a middleware between the pretext and the downstream tasks, mitigating the task discrepancy problem (Figure 1 (b)). </a:t>
            </a:r>
            <a:r>
              <a:rPr lang="en-US" altLang="zh-CN" sz="1800">
                <a:solidFill>
                  <a:schemeClr val="bg2">
                    <a:lumMod val="75000"/>
                  </a:schemeClr>
                </a:solidFill>
                <a:uFillTx/>
              </a:rPr>
              <a:t>Since the task adaptation is solely done by the SoLa module, the parameters of the pretrained encoder are fixed in our SoLa strategy. The use of a frozen encoder significantly differentiates our approach from previous methods that mainly focus on designing an appropriate training methodology for a snippet encoder. In addition, our SoLa strategy only requires an access to the pre-extracted snippet feature sequence, being fully compatible with the prevailing two-stage TAL framework.</a:t>
            </a:r>
            <a:endParaRPr lang="en-US" altLang="zh-CN" sz="1800">
              <a:solidFill>
                <a:schemeClr val="bg2">
                  <a:lumMod val="75000"/>
                </a:schemeClr>
              </a:solidFill>
              <a:uFillTx/>
            </a:endParaRPr>
          </a:p>
        </p:txBody>
      </p:sp>
      <p:sp>
        <p:nvSpPr>
          <p:cNvPr id="4" name="文本框 3"/>
          <p:cNvSpPr txBox="1"/>
          <p:nvPr/>
        </p:nvSpPr>
        <p:spPr>
          <a:xfrm>
            <a:off x="8535670" y="1825625"/>
            <a:ext cx="3134360" cy="922020"/>
          </a:xfrm>
          <a:prstGeom prst="rect">
            <a:avLst/>
          </a:prstGeom>
          <a:noFill/>
        </p:spPr>
        <p:txBody>
          <a:bodyPr wrap="square" rtlCol="0">
            <a:spAutoFit/>
          </a:bodyPr>
          <a:p>
            <a:r>
              <a:rPr lang="zh-CN" altLang="en-US"/>
              <a:t>介绍</a:t>
            </a:r>
            <a:r>
              <a:rPr lang="zh-CN" altLang="en-US"/>
              <a:t>本文方法的</a:t>
            </a:r>
            <a:r>
              <a:rPr lang="zh-CN" altLang="en-US"/>
              <a:t>思路：软着陆方法，即在两阶段中间加入</a:t>
            </a:r>
            <a:r>
              <a:rPr lang="en-US" altLang="zh-CN"/>
              <a:t> SoLa </a:t>
            </a:r>
            <a:r>
              <a:rPr lang="zh-CN" altLang="en-US"/>
              <a:t>模块</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a:bodyPr>
          <a:p>
            <a:pPr marL="0" indent="0">
              <a:buNone/>
            </a:pPr>
            <a:r>
              <a:rPr lang="en-US" altLang="zh-CN" sz="1800">
                <a:solidFill>
                  <a:schemeClr val="bg2">
                    <a:lumMod val="75000"/>
                  </a:schemeClr>
                </a:solidFill>
                <a:uFillTx/>
              </a:rPr>
              <a:t>To tackle the task discrepancy problem, we propose a new approach, namely Soft-Landing (SoLa) strategy, which is neither memory nor computationally expensive. SoLa strategy is a novel method which incorporates a light-weight neural network, i.e., Soft-Landing (SoLa) module, between the pretrained encoder and the downstream head. The properly trained SoLa module will act like a middleware between the pretext and the downstream tasks, mitigating the task discrepancy problem (Figure 1 (b)). </a:t>
            </a:r>
            <a:r>
              <a:rPr lang="en-US" altLang="zh-CN" sz="1800">
                <a:solidFill>
                  <a:schemeClr val="tx1"/>
                </a:solidFill>
                <a:uFillTx/>
              </a:rPr>
              <a:t>Since the task adaptation is solely done by the SoLa module, the parameters of the pretrained encoder are fixed in our SoLa strategy. The use of a frozen encoder significantly differentiates our approach from previous methods that mainly focus on designing an appropriate training methodology for a snippet encoder. In addition, our SoLa strategy only requires an access to the pre-extracted snippet feature sequence, being fully compatible with the prevailing two-stage TAL framework.</a:t>
            </a:r>
            <a:endParaRPr lang="en-US" altLang="zh-CN" sz="1800">
              <a:solidFill>
                <a:schemeClr val="tx1"/>
              </a:solidFill>
              <a:uFillTx/>
            </a:endParaRPr>
          </a:p>
        </p:txBody>
      </p:sp>
      <p:sp>
        <p:nvSpPr>
          <p:cNvPr id="4" name="文本框 3"/>
          <p:cNvSpPr txBox="1"/>
          <p:nvPr/>
        </p:nvSpPr>
        <p:spPr>
          <a:xfrm>
            <a:off x="8535670" y="1825625"/>
            <a:ext cx="3134360" cy="922020"/>
          </a:xfrm>
          <a:prstGeom prst="rect">
            <a:avLst/>
          </a:prstGeom>
          <a:noFill/>
        </p:spPr>
        <p:txBody>
          <a:bodyPr wrap="square" rtlCol="0">
            <a:spAutoFit/>
          </a:bodyPr>
          <a:p>
            <a:r>
              <a:rPr lang="zh-CN" altLang="en-US"/>
              <a:t>介绍方法的</a:t>
            </a:r>
            <a:r>
              <a:rPr lang="zh-CN" altLang="en-US"/>
              <a:t>优势：</a:t>
            </a:r>
            <a:endParaRPr lang="zh-CN" altLang="en-US"/>
          </a:p>
          <a:p>
            <a:r>
              <a:rPr lang="en-US" altLang="zh-CN"/>
              <a:t>1. </a:t>
            </a:r>
            <a:r>
              <a:rPr lang="zh-CN" altLang="en-US"/>
              <a:t>不改变骨干</a:t>
            </a:r>
            <a:r>
              <a:rPr lang="zh-CN" altLang="en-US"/>
              <a:t>网络</a:t>
            </a:r>
            <a:endParaRPr lang="zh-CN" altLang="en-US"/>
          </a:p>
          <a:p>
            <a:r>
              <a:rPr lang="en-US" altLang="zh-CN"/>
              <a:t>2. </a:t>
            </a:r>
            <a:r>
              <a:rPr lang="zh-CN" altLang="en-US"/>
              <a:t>对两阶段框架嵌入性</a:t>
            </a:r>
            <a:r>
              <a:rPr lang="zh-CN" altLang="en-US"/>
              <a:t>好</a:t>
            </a:r>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a:bodyPr>
          <a:p>
            <a:pPr marL="0" indent="0">
              <a:buNone/>
            </a:pPr>
            <a:r>
              <a:rPr lang="en-US" altLang="zh-CN" sz="1800">
                <a:solidFill>
                  <a:schemeClr val="tx1"/>
                </a:solidFill>
                <a:uFillTx/>
              </a:rPr>
              <a:t>We also propose Similarity Matching, an unsupervised training scheme for the SoLa module that involves neither frame-level data manipulation nor temporal annotations. Our training strategy circumvents the need for strong frame-level data augmentation which most existing unsupervised representation learning techniques [5, 10] rely on. This strategy perfectly suits our condition where frame-level data augmentation is impossible, as we only have an access to pre-extracted snippet features. The new loss is based on a simple empirical observation: “adjacent snippet features are similar, while distant snippet features remain distinct”. Coupled with the Simsiam [6] framework, Similarity Matching not only prevents the collapse, but also induces temporally sensitive feature sequences, resulting in a better performance in various downstream tasks.</a:t>
            </a:r>
            <a:endParaRPr lang="en-US" altLang="zh-CN" sz="1800">
              <a:solidFill>
                <a:schemeClr val="tx1"/>
              </a:solidFill>
              <a:uFillTx/>
            </a:endParaRPr>
          </a:p>
        </p:txBody>
      </p:sp>
      <p:sp>
        <p:nvSpPr>
          <p:cNvPr id="4" name="文本框 3"/>
          <p:cNvSpPr txBox="1"/>
          <p:nvPr/>
        </p:nvSpPr>
        <p:spPr>
          <a:xfrm>
            <a:off x="8535670" y="1825625"/>
            <a:ext cx="3134360" cy="1753235"/>
          </a:xfrm>
          <a:prstGeom prst="rect">
            <a:avLst/>
          </a:prstGeom>
          <a:noFill/>
        </p:spPr>
        <p:txBody>
          <a:bodyPr wrap="square" rtlCol="0">
            <a:spAutoFit/>
          </a:bodyPr>
          <a:p>
            <a:r>
              <a:rPr lang="zh-CN" altLang="en-US"/>
              <a:t>介绍无监督训练思路，作者用</a:t>
            </a:r>
            <a:r>
              <a:rPr lang="en-US" altLang="zh-CN"/>
              <a:t>“</a:t>
            </a:r>
            <a:r>
              <a:rPr lang="zh-CN" altLang="en-US"/>
              <a:t>相近帧相近、远离帧相异</a:t>
            </a:r>
            <a:r>
              <a:rPr lang="en-US" altLang="zh-CN"/>
              <a:t>”</a:t>
            </a:r>
            <a:r>
              <a:rPr lang="zh-CN" altLang="en-US"/>
              <a:t>作为监督信号。同时说明优点：不需要目标数据集的标注，只需要目标数据集的</a:t>
            </a:r>
            <a:r>
              <a:rPr lang="zh-CN" altLang="en-US"/>
              <a:t>数据</a:t>
            </a: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Introduction</a:t>
            </a:r>
            <a:endParaRPr lang="en-US" altLang="zh-CN" sz="2800"/>
          </a:p>
        </p:txBody>
      </p:sp>
      <p:sp>
        <p:nvSpPr>
          <p:cNvPr id="3" name="内容占位符 2"/>
          <p:cNvSpPr>
            <a:spLocks noGrp="1"/>
          </p:cNvSpPr>
          <p:nvPr>
            <p:ph idx="1"/>
          </p:nvPr>
        </p:nvSpPr>
        <p:spPr>
          <a:xfrm>
            <a:off x="838200" y="1825625"/>
            <a:ext cx="7037070" cy="4351655"/>
          </a:xfrm>
        </p:spPr>
        <p:txBody>
          <a:bodyPr>
            <a:normAutofit/>
          </a:bodyPr>
          <a:p>
            <a:pPr marL="0" indent="0">
              <a:buNone/>
            </a:pPr>
            <a:r>
              <a:rPr lang="en-US" altLang="zh-CN" sz="1800">
                <a:solidFill>
                  <a:schemeClr val="tx1"/>
                </a:solidFill>
                <a:uFillTx/>
              </a:rPr>
              <a:t>The contributions of the paper can be summarized as follows:</a:t>
            </a:r>
            <a:endParaRPr lang="en-US" altLang="zh-CN" sz="1800">
              <a:solidFill>
                <a:schemeClr val="tx1"/>
              </a:solidFill>
              <a:uFillTx/>
            </a:endParaRPr>
          </a:p>
          <a:p>
            <a:pPr marL="0" indent="0">
              <a:buNone/>
            </a:pPr>
            <a:r>
              <a:rPr lang="en-US" altLang="zh-CN" sz="1800">
                <a:solidFill>
                  <a:schemeClr val="tx1"/>
                </a:solidFill>
                <a:uFillTx/>
              </a:rPr>
              <a:t>• To tackle the task discrepancy problem, we introduce a novel Soft-Landing (SoLa) strategy, which does not involve retraining of the snippet encoder. As we can directly deploy the “frozen” pretrained snippet encoder without any modification, our SoLa strategy offers easier applicability compared to previous works that require snippet encoders to be retrained.</a:t>
            </a:r>
            <a:endParaRPr lang="en-US" altLang="zh-CN" sz="1800">
              <a:solidFill>
                <a:schemeClr val="tx1"/>
              </a:solidFill>
              <a:uFillTx/>
            </a:endParaRPr>
          </a:p>
          <a:p>
            <a:pPr marL="0" indent="0">
              <a:buNone/>
            </a:pPr>
            <a:r>
              <a:rPr lang="en-US" altLang="zh-CN" sz="1800">
                <a:solidFill>
                  <a:schemeClr val="tx1"/>
                </a:solidFill>
                <a:uFillTx/>
              </a:rPr>
              <a:t>• We propose Similarity Matching, a new self-supervised learning algorithm for the SoLa strategy. As frame interval is utilized as its only learning signal, it requires neither data augmentation nor temporal annotation.</a:t>
            </a:r>
            <a:endParaRPr lang="en-US" altLang="zh-CN" sz="1800">
              <a:solidFill>
                <a:schemeClr val="tx1"/>
              </a:solidFill>
              <a:uFillTx/>
            </a:endParaRPr>
          </a:p>
          <a:p>
            <a:pPr marL="0" indent="0">
              <a:buNone/>
            </a:pPr>
            <a:r>
              <a:rPr lang="en-US" altLang="zh-CN" sz="1800">
                <a:solidFill>
                  <a:schemeClr val="tx1"/>
                </a:solidFill>
                <a:uFillTx/>
              </a:rPr>
              <a:t>• With our SoLa strategy, we show significant improvement in performance for downstream tasks, outperforming many of the recent works that involve computationally heavy snippet encoder retraining.</a:t>
            </a:r>
            <a:endParaRPr lang="en-US" altLang="zh-CN" sz="1800">
              <a:solidFill>
                <a:schemeClr val="tx1"/>
              </a:solidFill>
              <a:uFillTx/>
            </a:endParaRPr>
          </a:p>
        </p:txBody>
      </p:sp>
      <p:sp>
        <p:nvSpPr>
          <p:cNvPr id="4" name="文本框 3"/>
          <p:cNvSpPr txBox="1"/>
          <p:nvPr/>
        </p:nvSpPr>
        <p:spPr>
          <a:xfrm>
            <a:off x="8535670" y="1825625"/>
            <a:ext cx="3134360" cy="1198880"/>
          </a:xfrm>
          <a:prstGeom prst="rect">
            <a:avLst/>
          </a:prstGeom>
          <a:noFill/>
        </p:spPr>
        <p:txBody>
          <a:bodyPr wrap="square" rtlCol="0">
            <a:spAutoFit/>
          </a:bodyPr>
          <a:p>
            <a:r>
              <a:rPr lang="zh-CN" altLang="en-US"/>
              <a:t>总结本文</a:t>
            </a:r>
            <a:r>
              <a:rPr lang="zh-CN" altLang="en-US"/>
              <a:t>贡献：</a:t>
            </a:r>
            <a:endParaRPr lang="zh-CN" altLang="en-US"/>
          </a:p>
          <a:p>
            <a:r>
              <a:rPr lang="en-US" altLang="zh-CN"/>
              <a:t>1. </a:t>
            </a:r>
            <a:r>
              <a:rPr lang="zh-CN" altLang="en-US"/>
              <a:t>软着陆</a:t>
            </a:r>
            <a:r>
              <a:rPr lang="zh-CN" altLang="en-US"/>
              <a:t>方法</a:t>
            </a:r>
            <a:endParaRPr lang="zh-CN" altLang="en-US"/>
          </a:p>
          <a:p>
            <a:r>
              <a:rPr lang="en-US" altLang="zh-CN"/>
              <a:t>2. </a:t>
            </a:r>
            <a:r>
              <a:rPr lang="zh-CN" altLang="en-US"/>
              <a:t>无监督</a:t>
            </a:r>
            <a:r>
              <a:rPr lang="zh-CN" altLang="en-US"/>
              <a:t>训练</a:t>
            </a:r>
            <a:endParaRPr lang="zh-CN" altLang="en-US"/>
          </a:p>
          <a:p>
            <a:r>
              <a:rPr lang="en-US" altLang="zh-CN"/>
              <a:t>3. </a:t>
            </a:r>
            <a:r>
              <a:rPr lang="zh-CN" altLang="en-US"/>
              <a:t>实验结果</a:t>
            </a:r>
            <a:r>
              <a:rPr lang="zh-CN" altLang="en-US"/>
              <a:t>不错</a:t>
            </a: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T</a:t>
            </a:r>
            <a:r>
              <a:rPr lang="zh-CN" altLang="en-US" sz="2800"/>
              <a:t>ask </a:t>
            </a:r>
            <a:r>
              <a:rPr lang="en-US" altLang="zh-CN" sz="2800"/>
              <a:t>D</a:t>
            </a:r>
            <a:r>
              <a:rPr lang="zh-CN" altLang="en-US" sz="2800"/>
              <a:t>iscrepancy </a:t>
            </a:r>
            <a:r>
              <a:rPr lang="en-US" altLang="zh-CN" sz="2800"/>
              <a:t>P</a:t>
            </a:r>
            <a:r>
              <a:rPr lang="zh-CN" altLang="en-US" sz="2800"/>
              <a:t>roblem</a:t>
            </a:r>
            <a:endParaRPr lang="zh-CN" altLang="en-US" sz="2800"/>
          </a:p>
        </p:txBody>
      </p:sp>
      <p:sp>
        <p:nvSpPr>
          <p:cNvPr id="3" name="内容占位符 2"/>
          <p:cNvSpPr>
            <a:spLocks noGrp="1"/>
          </p:cNvSpPr>
          <p:nvPr>
            <p:ph idx="1"/>
          </p:nvPr>
        </p:nvSpPr>
        <p:spPr/>
        <p:txBody>
          <a:bodyPr/>
          <a:p>
            <a:r>
              <a:rPr lang="en-US" altLang="zh-CN" sz="2400"/>
              <a:t>A straightforward approach to the problem is adopting a temporally sensitive pretext task to train the snippet encoder, or devising an end-to-end framework.</a:t>
            </a:r>
            <a:endParaRPr lang="en-US" altLang="zh-CN" sz="2400"/>
          </a:p>
        </p:txBody>
      </p:sp>
      <p:pic>
        <p:nvPicPr>
          <p:cNvPr id="4" name="图片 3"/>
          <p:cNvPicPr>
            <a:picLocks noChangeAspect="1"/>
          </p:cNvPicPr>
          <p:nvPr>
            <p:custDataLst>
              <p:tags r:id="rId1"/>
            </p:custDataLst>
          </p:nvPr>
        </p:nvPicPr>
        <p:blipFill>
          <a:blip r:embed="rId2"/>
          <a:stretch>
            <a:fillRect/>
          </a:stretch>
        </p:blipFill>
        <p:spPr>
          <a:xfrm>
            <a:off x="3584575" y="2653030"/>
            <a:ext cx="5022850" cy="4038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Similarity Matching</a:t>
            </a:r>
            <a:endParaRPr lang="zh-CN" altLang="en-US" sz="2800"/>
          </a:p>
        </p:txBody>
      </p:sp>
      <p:sp>
        <p:nvSpPr>
          <p:cNvPr id="3" name="内容占位符 2"/>
          <p:cNvSpPr>
            <a:spLocks noGrp="1"/>
          </p:cNvSpPr>
          <p:nvPr>
            <p:ph idx="1"/>
          </p:nvPr>
        </p:nvSpPr>
        <p:spPr/>
        <p:txBody>
          <a:bodyPr/>
          <a:p>
            <a:r>
              <a:rPr lang="en-US" altLang="zh-CN" sz="2400"/>
              <a:t>Adjacent frames are similar, while remote frames remain distinct.</a:t>
            </a:r>
            <a:endParaRPr lang="en-US" altLang="zh-CN" sz="2400"/>
          </a:p>
        </p:txBody>
      </p:sp>
      <p:pic>
        <p:nvPicPr>
          <p:cNvPr id="5" name="图片 4"/>
          <p:cNvPicPr>
            <a:picLocks noChangeAspect="1"/>
          </p:cNvPicPr>
          <p:nvPr>
            <p:custDataLst>
              <p:tags r:id="rId1"/>
            </p:custDataLst>
          </p:nvPr>
        </p:nvPicPr>
        <p:blipFill>
          <a:blip r:embed="rId2"/>
          <a:stretch>
            <a:fillRect/>
          </a:stretch>
        </p:blipFill>
        <p:spPr>
          <a:xfrm>
            <a:off x="3898265" y="2248535"/>
            <a:ext cx="4395470" cy="4497070"/>
          </a:xfrm>
          <a:prstGeom prst="rect">
            <a:avLst/>
          </a:prstGeom>
        </p:spPr>
      </p:pic>
      <p:sp>
        <p:nvSpPr>
          <p:cNvPr id="6" name="文本框 5"/>
          <p:cNvSpPr txBox="1"/>
          <p:nvPr/>
        </p:nvSpPr>
        <p:spPr>
          <a:xfrm>
            <a:off x="1536065" y="3106420"/>
            <a:ext cx="2690495" cy="645160"/>
          </a:xfrm>
          <a:prstGeom prst="rect">
            <a:avLst/>
          </a:prstGeom>
          <a:noFill/>
        </p:spPr>
        <p:txBody>
          <a:bodyPr wrap="square" rtlCol="0">
            <a:spAutoFit/>
          </a:bodyPr>
          <a:p>
            <a:r>
              <a:rPr lang="zh-CN" altLang="en-US"/>
              <a:t>Temporal Self-similarity Matrix</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Overview of Soft-Landing Strategy</a:t>
            </a:r>
            <a:endParaRPr lang="zh-CN" altLang="en-US" sz="2800"/>
          </a:p>
        </p:txBody>
      </p:sp>
      <p:sp>
        <p:nvSpPr>
          <p:cNvPr id="3" name="内容占位符 2"/>
          <p:cNvSpPr>
            <a:spLocks noGrp="1"/>
          </p:cNvSpPr>
          <p:nvPr>
            <p:ph idx="1"/>
          </p:nvPr>
        </p:nvSpPr>
        <p:spPr>
          <a:xfrm>
            <a:off x="838200" y="1825625"/>
            <a:ext cx="5298440" cy="4351655"/>
          </a:xfrm>
        </p:spPr>
        <p:txBody>
          <a:bodyPr/>
          <a:p>
            <a:r>
              <a:rPr lang="en-US" altLang="zh-CN" sz="2400"/>
              <a:t>Adjacent frames are similar, while remote frames remain distinct.</a:t>
            </a:r>
            <a:endParaRPr lang="en-US" altLang="zh-CN" sz="2400"/>
          </a:p>
        </p:txBody>
      </p:sp>
      <p:pic>
        <p:nvPicPr>
          <p:cNvPr id="4" name="图片 3"/>
          <p:cNvPicPr>
            <a:picLocks noChangeAspect="1"/>
          </p:cNvPicPr>
          <p:nvPr>
            <p:custDataLst>
              <p:tags r:id="rId1"/>
            </p:custDataLst>
          </p:nvPr>
        </p:nvPicPr>
        <p:blipFill>
          <a:blip r:embed="rId2"/>
          <a:stretch>
            <a:fillRect/>
          </a:stretch>
        </p:blipFill>
        <p:spPr>
          <a:xfrm>
            <a:off x="6330950" y="1417320"/>
            <a:ext cx="5022850" cy="5010150"/>
          </a:xfrm>
          <a:prstGeom prst="rect">
            <a:avLst/>
          </a:prstGeom>
        </p:spPr>
      </p:pic>
      <p:sp>
        <p:nvSpPr>
          <p:cNvPr id="7" name="矩形 6"/>
          <p:cNvSpPr/>
          <p:nvPr/>
        </p:nvSpPr>
        <p:spPr>
          <a:xfrm>
            <a:off x="9772015" y="4859655"/>
            <a:ext cx="185420" cy="191770"/>
          </a:xfrm>
          <a:prstGeom prst="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8" name="直接箭头连接符 7"/>
          <p:cNvCxnSpPr>
            <a:stCxn id="7" idx="0"/>
          </p:cNvCxnSpPr>
          <p:nvPr/>
        </p:nvCxnSpPr>
        <p:spPr>
          <a:xfrm flipV="1">
            <a:off x="9864725" y="4145915"/>
            <a:ext cx="0" cy="713740"/>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cxnSp>
        <p:nvCxnSpPr>
          <p:cNvPr id="9" name="直接箭头连接符 8"/>
          <p:cNvCxnSpPr>
            <a:stCxn id="7" idx="1"/>
          </p:cNvCxnSpPr>
          <p:nvPr/>
        </p:nvCxnSpPr>
        <p:spPr>
          <a:xfrm flipH="1">
            <a:off x="9441180" y="4955540"/>
            <a:ext cx="330835" cy="3810"/>
          </a:xfrm>
          <a:prstGeom prst="straightConnector1">
            <a:avLst/>
          </a:prstGeom>
          <a:ln w="38100">
            <a:tailEnd type="arrow" w="med" len="med"/>
          </a:ln>
        </p:spPr>
        <p:style>
          <a:lnRef idx="1">
            <a:schemeClr val="accent2"/>
          </a:lnRef>
          <a:fillRef idx="0">
            <a:schemeClr val="accent2"/>
          </a:fillRef>
          <a:effectRef idx="0">
            <a:schemeClr val="accent2"/>
          </a:effectRef>
          <a:fontRef idx="minor">
            <a:schemeClr val="tx1"/>
          </a:fontRef>
        </p:style>
      </p:cxnSp>
      <p:pic>
        <p:nvPicPr>
          <p:cNvPr id="10" name="图片 9"/>
          <p:cNvPicPr>
            <a:picLocks noChangeAspect="1"/>
          </p:cNvPicPr>
          <p:nvPr>
            <p:custDataLst>
              <p:tags r:id="rId3"/>
            </p:custDataLst>
          </p:nvPr>
        </p:nvPicPr>
        <p:blipFill>
          <a:blip r:embed="rId4"/>
          <a:stretch>
            <a:fillRect/>
          </a:stretch>
        </p:blipFill>
        <p:spPr>
          <a:xfrm>
            <a:off x="4237990" y="4669790"/>
            <a:ext cx="2051050" cy="571500"/>
          </a:xfrm>
          <a:prstGeom prst="rect">
            <a:avLst/>
          </a:prstGeom>
        </p:spPr>
      </p:pic>
      <p:sp>
        <p:nvSpPr>
          <p:cNvPr id="11" name="椭圆 10"/>
          <p:cNvSpPr/>
          <p:nvPr/>
        </p:nvSpPr>
        <p:spPr>
          <a:xfrm>
            <a:off x="6154420" y="4959350"/>
            <a:ext cx="139065" cy="1454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2" name="曲线连接符 11"/>
          <p:cNvCxnSpPr/>
          <p:nvPr/>
        </p:nvCxnSpPr>
        <p:spPr>
          <a:xfrm flipV="1">
            <a:off x="5263515" y="4965700"/>
            <a:ext cx="4601210" cy="274955"/>
          </a:xfrm>
          <a:prstGeom prst="curvedConnector3">
            <a:avLst>
              <a:gd name="adj1" fmla="val 116988"/>
            </a:avLst>
          </a:prstGeom>
          <a:ln>
            <a:solidFill>
              <a:schemeClr val="tx1"/>
            </a:solidFill>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Experiments</a:t>
            </a:r>
            <a:endParaRPr lang="zh-CN" altLang="en-US" sz="2800"/>
          </a:p>
        </p:txBody>
      </p:sp>
      <p:pic>
        <p:nvPicPr>
          <p:cNvPr id="15" name="内容占位符 14"/>
          <p:cNvPicPr>
            <a:picLocks noChangeAspect="1"/>
          </p:cNvPicPr>
          <p:nvPr>
            <p:ph idx="1"/>
            <p:custDataLst>
              <p:tags r:id="rId1"/>
            </p:custDataLst>
          </p:nvPr>
        </p:nvPicPr>
        <p:blipFill>
          <a:blip r:embed="rId2"/>
          <a:srcRect r="41088"/>
          <a:stretch>
            <a:fillRect/>
          </a:stretch>
        </p:blipFill>
        <p:spPr>
          <a:xfrm>
            <a:off x="1405890" y="1644650"/>
            <a:ext cx="7555638" cy="4320000"/>
          </a:xfrm>
          <a:prstGeom prst="rect">
            <a:avLst/>
          </a:prstGeom>
        </p:spPr>
      </p:pic>
      <p:pic>
        <p:nvPicPr>
          <p:cNvPr id="16" name="图片 15"/>
          <p:cNvPicPr>
            <a:picLocks noChangeAspect="1"/>
          </p:cNvPicPr>
          <p:nvPr>
            <p:custDataLst>
              <p:tags r:id="rId3"/>
            </p:custDataLst>
          </p:nvPr>
        </p:nvPicPr>
        <p:blipFill>
          <a:blip r:embed="rId2"/>
          <a:srcRect l="84203"/>
          <a:stretch>
            <a:fillRect/>
          </a:stretch>
        </p:blipFill>
        <p:spPr>
          <a:xfrm>
            <a:off x="8898255" y="1644650"/>
            <a:ext cx="2026040" cy="4320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Experiments</a:t>
            </a:r>
            <a:endParaRPr lang="zh-CN" altLang="en-US" sz="2800"/>
          </a:p>
        </p:txBody>
      </p:sp>
      <p:pic>
        <p:nvPicPr>
          <p:cNvPr id="4" name="图片 3"/>
          <p:cNvPicPr>
            <a:picLocks noChangeAspect="1"/>
          </p:cNvPicPr>
          <p:nvPr>
            <p:custDataLst>
              <p:tags r:id="rId1"/>
            </p:custDataLst>
          </p:nvPr>
        </p:nvPicPr>
        <p:blipFill>
          <a:blip r:embed="rId2"/>
          <a:stretch>
            <a:fillRect/>
          </a:stretch>
        </p:blipFill>
        <p:spPr>
          <a:xfrm>
            <a:off x="1802130" y="1744980"/>
            <a:ext cx="4191000" cy="3949700"/>
          </a:xfrm>
          <a:prstGeom prst="rect">
            <a:avLst/>
          </a:prstGeom>
        </p:spPr>
      </p:pic>
      <p:pic>
        <p:nvPicPr>
          <p:cNvPr id="5" name="图片 4"/>
          <p:cNvPicPr>
            <a:picLocks noChangeAspect="1"/>
          </p:cNvPicPr>
          <p:nvPr>
            <p:custDataLst>
              <p:tags r:id="rId3"/>
            </p:custDataLst>
          </p:nvPr>
        </p:nvPicPr>
        <p:blipFill>
          <a:blip r:embed="rId4"/>
          <a:stretch>
            <a:fillRect/>
          </a:stretch>
        </p:blipFill>
        <p:spPr>
          <a:xfrm>
            <a:off x="6456045" y="1939290"/>
            <a:ext cx="4095750" cy="34417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Conclusion</a:t>
            </a:r>
            <a:endParaRPr lang="en-US" altLang="zh-CN" sz="2800"/>
          </a:p>
        </p:txBody>
      </p:sp>
      <p:sp>
        <p:nvSpPr>
          <p:cNvPr id="3" name="内容占位符 2"/>
          <p:cNvSpPr>
            <a:spLocks noGrp="1"/>
          </p:cNvSpPr>
          <p:nvPr>
            <p:ph idx="1"/>
          </p:nvPr>
        </p:nvSpPr>
        <p:spPr/>
        <p:txBody>
          <a:bodyPr/>
          <a:p>
            <a:pPr marL="0" indent="0">
              <a:buNone/>
            </a:pPr>
            <a:r>
              <a:rPr lang="en-US" altLang="zh-CN" sz="2000"/>
              <a:t>+ </a:t>
            </a:r>
            <a:r>
              <a:rPr lang="zh-CN" altLang="en-US" sz="2000"/>
              <a:t>嵌入式</a:t>
            </a:r>
            <a:endParaRPr lang="zh-CN" altLang="en-US" sz="2000"/>
          </a:p>
          <a:p>
            <a:pPr marL="0" indent="0">
              <a:buNone/>
            </a:pPr>
            <a:r>
              <a:rPr lang="en-US" altLang="zh-CN" sz="2000"/>
              <a:t>+ </a:t>
            </a:r>
            <a:r>
              <a:rPr lang="zh-CN" altLang="en-US" sz="2000"/>
              <a:t>轻量化</a:t>
            </a:r>
            <a:endParaRPr lang="zh-CN" altLang="en-US" sz="2000"/>
          </a:p>
          <a:p>
            <a:pPr marL="0" indent="0">
              <a:buNone/>
            </a:pPr>
            <a:r>
              <a:rPr lang="en-US" altLang="zh-CN" sz="2000"/>
              <a:t>+ </a:t>
            </a:r>
            <a:r>
              <a:rPr lang="zh-CN" altLang="en-US" sz="2000"/>
              <a:t>适用于多个下游任务</a:t>
            </a:r>
            <a:endParaRPr lang="zh-CN"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2800"/>
              <a:t>Abstract</a:t>
            </a:r>
            <a:endParaRPr lang="en-US" altLang="zh-CN" sz="2800"/>
          </a:p>
        </p:txBody>
      </p:sp>
      <p:sp>
        <p:nvSpPr>
          <p:cNvPr id="3" name="内容占位符 2"/>
          <p:cNvSpPr>
            <a:spLocks noGrp="1"/>
          </p:cNvSpPr>
          <p:nvPr>
            <p:ph idx="1"/>
          </p:nvPr>
        </p:nvSpPr>
        <p:spPr>
          <a:xfrm>
            <a:off x="838200" y="1825625"/>
            <a:ext cx="7037070" cy="4351655"/>
          </a:xfrm>
        </p:spPr>
        <p:txBody>
          <a:bodyPr>
            <a:normAutofit fontScale="90000"/>
          </a:bodyPr>
          <a:p>
            <a:pPr marL="0" indent="0">
              <a:buNone/>
            </a:pPr>
            <a:r>
              <a:rPr lang="en-US" altLang="zh-CN" sz="2000">
                <a:solidFill>
                  <a:schemeClr val="tx1"/>
                </a:solidFill>
                <a:uFillTx/>
              </a:rPr>
              <a:t>Temporal Action Localization (TAL) methods typically operate on top of feature sequences from a frozen snippet encoder that is pretrained with the Trimmed Action Classification (TAC) tasks, resulting in a task discrepancy problem. </a:t>
            </a:r>
            <a:r>
              <a:rPr lang="en-US" altLang="zh-CN" sz="2000">
                <a:solidFill>
                  <a:schemeClr val="bg2">
                    <a:lumMod val="75000"/>
                  </a:schemeClr>
                </a:solidFill>
                <a:uFillTx/>
              </a:rPr>
              <a:t>While existing TAL methods mitigate this issue either by retraining the encoder with a pretext task or by end-to-end finetuning, they commonly require an overload of high memory and computation. In this work, we introduce Soft-Landing (SoLa) strategy, an efficient yet effective framework to bridge the transferability gap between the pretrained encoder and the downstream tasks by incorporating a light-weight neural network, i.e., a SoLa module, on top of the frozen encoder. We also propose an unsupervised training scheme for the SoLa module; it learns with inter-frame Similarity Matching that uses the frame interval as its supervisory signal, eliminating the need for temporal annotations. Experimental evaluation on various benchmarks for downstream TAL tasks shows that our method effectively alleviates the task discrepancy problem with remarkable computational efficiency.</a:t>
            </a:r>
            <a:endParaRPr lang="en-US" altLang="zh-CN" sz="2000">
              <a:solidFill>
                <a:schemeClr val="bg2">
                  <a:lumMod val="75000"/>
                </a:schemeClr>
              </a:solidFill>
              <a:uFillTx/>
            </a:endParaRPr>
          </a:p>
        </p:txBody>
      </p:sp>
      <p:sp>
        <p:nvSpPr>
          <p:cNvPr id="4" name="文本框 3"/>
          <p:cNvSpPr txBox="1"/>
          <p:nvPr/>
        </p:nvSpPr>
        <p:spPr>
          <a:xfrm>
            <a:off x="8535670" y="1825625"/>
            <a:ext cx="3134360" cy="645160"/>
          </a:xfrm>
          <a:prstGeom prst="rect">
            <a:avLst/>
          </a:prstGeom>
          <a:noFill/>
        </p:spPr>
        <p:txBody>
          <a:bodyPr wrap="square" rtlCol="0">
            <a:spAutoFit/>
          </a:bodyPr>
          <a:p>
            <a:r>
              <a:rPr lang="zh-CN" altLang="en-US"/>
              <a:t>开门见山，提出</a:t>
            </a:r>
            <a:r>
              <a:rPr lang="en-US" altLang="zh-CN"/>
              <a:t> TAL </a:t>
            </a:r>
            <a:r>
              <a:rPr lang="zh-CN" altLang="en-US"/>
              <a:t>两阶段架构中存在的任务差异</a:t>
            </a:r>
            <a:r>
              <a:rPr lang="zh-CN" altLang="en-US"/>
              <a:t>问题。</a:t>
            </a:r>
            <a:endParaRPr lang="zh-CN" altLang="en-US"/>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COMMONDATA" val="eyJoZGlkIjoiY2M4ZGEyY2JhZjg2NGIwNDY2Y2Y5ZDEyMWIzNjg1ZmI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16645</Words>
  <Application>WPS 演示</Application>
  <PresentationFormat>宽屏</PresentationFormat>
  <Paragraphs>132</Paragraphs>
  <Slides>24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Arial</vt:lpstr>
      <vt:lpstr>宋体</vt:lpstr>
      <vt:lpstr>Wingdings</vt:lpstr>
      <vt:lpstr>Arial Unicode MS</vt:lpstr>
      <vt:lpstr>Calibri</vt:lpstr>
      <vt:lpstr>微软雅黑</vt:lpstr>
      <vt:lpstr>Office 主题</vt:lpstr>
      <vt:lpstr>PowerPoint 演示文稿</vt:lpstr>
      <vt:lpstr>PowerPoint 演示文稿</vt:lpstr>
      <vt:lpstr>Task Discrepancy Problem</vt:lpstr>
      <vt:lpstr>Task Discrepancy Problem</vt:lpstr>
      <vt:lpstr>Similarity Matching</vt:lpstr>
      <vt:lpstr>Overview of Soft-Landing Strategy</vt:lpstr>
      <vt:lpstr>Experiments</vt:lpstr>
      <vt:lpstr>Similarity Matching</vt:lpstr>
      <vt:lpstr>Conclusion</vt:lpstr>
      <vt:lpstr>Abstract</vt:lpstr>
      <vt:lpstr>Abstract</vt:lpstr>
      <vt:lpstr>Abstract</vt:lpstr>
      <vt:lpstr>Abstract</vt:lpstr>
      <vt:lpstr>Abstract</vt:lpstr>
      <vt:lpstr>Introduction</vt:lpstr>
      <vt:lpstr>Introduction</vt:lpstr>
      <vt:lpstr>Introduction</vt:lpstr>
      <vt:lpstr>Introduction</vt:lpstr>
      <vt:lpstr>Introduction</vt:lpstr>
      <vt:lpstr>Introduction</vt:lpstr>
      <vt:lpstr>Introduction</vt:lpstr>
      <vt:lpstr>Introduction</vt:lpstr>
      <vt:lpstr>Introduction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YYF</dc:creator>
  <cp:lastModifiedBy>YYF</cp:lastModifiedBy>
  <cp:revision>82</cp:revision>
  <dcterms:created xsi:type="dcterms:W3CDTF">2023-07-13T07:37:00Z</dcterms:created>
  <dcterms:modified xsi:type="dcterms:W3CDTF">2023-07-13T12:46:31Z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1BDAECA411B24F32919B74E4F8EAA293_12</vt:lpwstr>
  </property>
  <property fmtid="{D5CDD505-2E9C-101B-9397-08002B2CF9AE}" pid="3" name="KSOProductBuildVer">
    <vt:lpwstr>2052-11.1.0.14036</vt:lpwstr>
  </property>
</Properties>
</file>