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6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7C80"/>
    <a:srgbClr val="CC66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69" autoAdjust="0"/>
  </p:normalViewPr>
  <p:slideViewPr>
    <p:cSldViewPr snapToGrid="0">
      <p:cViewPr varScale="1">
        <p:scale>
          <a:sx n="92" d="100"/>
          <a:sy n="92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96E9D-D48E-4F50-914B-B8D3C70DED5B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B6CE1-C3CD-4056-ACFC-F55C91F08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0161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Face Recognition</a:t>
            </a:r>
          </a:p>
          <a:p>
            <a:r>
              <a:rPr lang="en-US" altLang="zh-CN" dirty="0"/>
              <a:t>CVPR18 2</a:t>
            </a:r>
            <a:r>
              <a:rPr lang="zh-CN" altLang="en-US" dirty="0"/>
              <a:t>篇， </a:t>
            </a:r>
            <a:r>
              <a:rPr lang="en-US" altLang="zh-CN" dirty="0"/>
              <a:t>domain adaptation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9425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randomly initialized weights performed very poorly on the target dataset.</a:t>
            </a:r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3037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mismatched mappings where</a:t>
            </a:r>
            <a:r>
              <a:rPr lang="en-US" altLang="zh-CN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embeddings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get mapped to images of wrong classes</a:t>
            </a:r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911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1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504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388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本文提出了一种基于图片生成的方法来生成</a:t>
            </a:r>
            <a:r>
              <a:rPr lang="en-US" altLang="zh-CN" dirty="0"/>
              <a:t>domain invariant representation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5105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 Produce class consistent embeddings</a:t>
            </a:r>
          </a:p>
          <a:p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502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015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D</a:t>
            </a:r>
            <a:r>
              <a:rPr lang="zh-CN" altLang="en-US" dirty="0"/>
              <a:t>具有分类能力，同时能够将生成的</a:t>
            </a:r>
            <a:r>
              <a:rPr lang="en-US" altLang="zh-CN" dirty="0"/>
              <a:t>source domain</a:t>
            </a:r>
            <a:r>
              <a:rPr lang="zh-CN" altLang="en-US" dirty="0"/>
              <a:t>的图片和真实的</a:t>
            </a:r>
            <a:r>
              <a:rPr lang="en-US" altLang="zh-CN" dirty="0"/>
              <a:t>source domain</a:t>
            </a:r>
            <a:r>
              <a:rPr lang="zh-CN" altLang="en-US" dirty="0"/>
              <a:t>的图片识别。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78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</a:t>
            </a:r>
            <a:r>
              <a:rPr lang="zh-CN" alt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对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 domain</a:t>
            </a:r>
            <a:r>
              <a:rPr lang="zh-CN" alt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embedding</a:t>
            </a:r>
            <a:r>
              <a:rPr lang="zh-CN" alt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有很好的性能，能够让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 domain</a:t>
            </a:r>
            <a:r>
              <a:rPr lang="zh-CN" alt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embedding</a:t>
            </a:r>
            <a:r>
              <a:rPr lang="zh-CN" alt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还原成完全真实的结果。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761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F: </a:t>
            </a:r>
            <a:r>
              <a:rPr lang="zh-CN" alt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对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 domain</a:t>
            </a:r>
            <a:r>
              <a:rPr lang="zh-CN" alt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生成的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embedding</a:t>
            </a:r>
            <a:r>
              <a:rPr lang="zh-CN" alt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要具有分类信息， 同时保证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target </a:t>
            </a:r>
            <a:r>
              <a:rPr lang="zh-CN" alt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embedding</a:t>
            </a:r>
            <a:r>
              <a:rPr lang="zh-CN" alt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具有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domain invariant.</a:t>
            </a:r>
          </a:p>
          <a:p>
            <a:endParaRPr lang="en-US" altLang="zh-CN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Produce class consistent embeddings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361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MNIST and USPS are large datasets of</a:t>
            </a:r>
            <a:r>
              <a:rPr lang="en-US" altLang="zh-CN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handwritten digits captured under constrained conditions.</a:t>
            </a:r>
          </a:p>
          <a:p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SVHN dataset, on the other hand was obtained by cropping</a:t>
            </a:r>
            <a:r>
              <a:rPr lang="en-US" altLang="zh-CN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house numbers in Google Street View images and hence</a:t>
            </a:r>
            <a:r>
              <a:rPr lang="en-US" altLang="zh-CN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captures much more diversity.</a:t>
            </a:r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430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small dataset size poses a challenge to our approach since we rely on GAN which demands more data for</a:t>
            </a:r>
            <a:r>
              <a:rPr lang="en-US" altLang="zh-CN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better image generation.</a:t>
            </a:r>
            <a:b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G: 64*64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6CE1-C3CD-4056-ACFC-F55C91F0828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96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16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35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07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2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12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65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43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28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13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998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37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7A538-1B38-413A-B1CC-39B7F9C6351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3579A-FAFC-40F3-94E3-5F8187964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67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858" y="1886857"/>
            <a:ext cx="1056876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4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5636" y="526472"/>
            <a:ext cx="9860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Experiment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Synthetic to Real</a:t>
            </a:r>
          </a:p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  <a:r>
              <a:rPr lang="en-US" altLang="zh-CN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CAD-&gt;Pascal VOC                                          VISDA Challenge</a:t>
            </a:r>
          </a:p>
          <a:p>
            <a:endParaRPr lang="en-US" altLang="zh-CN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23" y="1824848"/>
            <a:ext cx="4438095" cy="207619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9429" y="1800442"/>
            <a:ext cx="4742857" cy="258095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468" y="4047566"/>
            <a:ext cx="4489950" cy="153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71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5636" y="526472"/>
            <a:ext cx="9860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Experiment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Ablation Study</a:t>
            </a:r>
          </a:p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505" y="1660428"/>
            <a:ext cx="6399352" cy="265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62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5636" y="526472"/>
            <a:ext cx="9860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Experiment</a:t>
            </a:r>
          </a:p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93" y="1105125"/>
            <a:ext cx="4657143" cy="497636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041075" y="1640114"/>
            <a:ext cx="68896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quality of image generation is better in the digits experiments compared to the Office experiments.</a:t>
            </a:r>
          </a:p>
          <a:p>
            <a:endParaRPr lang="en-US" altLang="zh-CN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generator is able to produce source-like images for both the source and target inputs in a class-consistent manner.</a:t>
            </a:r>
          </a:p>
          <a:p>
            <a:endParaRPr lang="en-US" altLang="zh-CN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 is mode collapse in the generations produced in the Office experiments.</a:t>
            </a:r>
            <a:b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b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b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endParaRPr lang="zh-CN" alt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07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5636" y="526472"/>
            <a:ext cx="9860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Experiment</a:t>
            </a:r>
          </a:p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28" y="1168923"/>
            <a:ext cx="5977486" cy="494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18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15635" y="526474"/>
            <a:ext cx="1078175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</a:p>
          <a:p>
            <a:endParaRPr lang="en-US" altLang="zh-CN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Provide an adversarial image generation approach for UDA problem.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Achieve good performance even in case where image generation process is bound to fail.</a:t>
            </a:r>
          </a:p>
          <a:p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13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15635" y="526474"/>
            <a:ext cx="107817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Related work</a:t>
            </a:r>
          </a:p>
          <a:p>
            <a:endParaRPr lang="en-US" altLang="zh-CN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Instance re-weighting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Using GAN as a data augmenter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Deep Network to learn a domain invariant representation</a:t>
            </a:r>
          </a:p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  <a:r>
              <a:rPr lang="en-US" altLang="zh-CN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Using metric(MMD,KL) to measure the shift among domains.</a:t>
            </a:r>
          </a:p>
          <a:p>
            <a:r>
              <a:rPr lang="en-US" altLang="zh-CN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Maximize domain discriminator loss to perform domain adaptation. </a:t>
            </a:r>
            <a:endParaRPr lang="en-US" altLang="zh-CN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altLang="zh-CN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7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15637" y="526473"/>
            <a:ext cx="2008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Pipeline</a:t>
            </a:r>
            <a:endParaRPr lang="zh-CN" alt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420" y="1049693"/>
            <a:ext cx="9013924" cy="4890921"/>
          </a:xfrm>
          <a:prstGeom prst="rect">
            <a:avLst/>
          </a:prstGeom>
        </p:spPr>
      </p:pic>
      <p:sp>
        <p:nvSpPr>
          <p:cNvPr id="2" name="椭圆 1">
            <a:extLst>
              <a:ext uri="{FF2B5EF4-FFF2-40B4-BE49-F238E27FC236}">
                <a16:creationId xmlns:a16="http://schemas.microsoft.com/office/drawing/2014/main" id="{DA611F5E-9004-42FB-AC5A-34AB598D1CDC}"/>
              </a:ext>
            </a:extLst>
          </p:cNvPr>
          <p:cNvSpPr/>
          <p:nvPr/>
        </p:nvSpPr>
        <p:spPr>
          <a:xfrm rot="19960888">
            <a:off x="3813063" y="3559743"/>
            <a:ext cx="1201800" cy="551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concate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80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0" y="1129552"/>
                <a:ext cx="4320988" cy="4658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=[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29552"/>
                <a:ext cx="4320988" cy="4658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圆角矩形 5"/>
          <p:cNvSpPr/>
          <p:nvPr/>
        </p:nvSpPr>
        <p:spPr>
          <a:xfrm>
            <a:off x="1093694" y="2277036"/>
            <a:ext cx="2133600" cy="1434353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G</a:t>
            </a:r>
            <a:endParaRPr lang="zh-CN" altLang="en-US" sz="4400" dirty="0"/>
          </a:p>
        </p:txBody>
      </p:sp>
      <p:sp>
        <p:nvSpPr>
          <p:cNvPr id="7" name="圆角矩形 6"/>
          <p:cNvSpPr/>
          <p:nvPr/>
        </p:nvSpPr>
        <p:spPr>
          <a:xfrm>
            <a:off x="5889811" y="2277035"/>
            <a:ext cx="2133600" cy="1434353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D</a:t>
            </a:r>
            <a:endParaRPr lang="zh-CN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8512574" y="2025889"/>
                <a:ext cx="2368918" cy="589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d>
                        <m:d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2574" y="2025889"/>
                <a:ext cx="2368918" cy="5890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8576120" y="3345136"/>
                <a:ext cx="2109808" cy="589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𝑐𝑙𝑠</m:t>
                          </m:r>
                        </m:sub>
                      </m:sSub>
                      <m:d>
                        <m:d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6120" y="3345136"/>
                <a:ext cx="2109808" cy="5890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接箭头连接符 11"/>
          <p:cNvCxnSpPr>
            <a:stCxn id="2" idx="2"/>
            <a:endCxn id="6" idx="0"/>
          </p:cNvCxnSpPr>
          <p:nvPr/>
        </p:nvCxnSpPr>
        <p:spPr>
          <a:xfrm>
            <a:off x="2160494" y="1595449"/>
            <a:ext cx="0" cy="681587"/>
          </a:xfrm>
          <a:prstGeom prst="straightConnector1">
            <a:avLst/>
          </a:prstGeom>
          <a:ln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2" idx="2"/>
            <a:endCxn id="6" idx="0"/>
          </p:cNvCxnSpPr>
          <p:nvPr/>
        </p:nvCxnSpPr>
        <p:spPr>
          <a:xfrm>
            <a:off x="2160494" y="1595449"/>
            <a:ext cx="0" cy="6815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6" idx="3"/>
            <a:endCxn id="7" idx="1"/>
          </p:cNvCxnSpPr>
          <p:nvPr/>
        </p:nvCxnSpPr>
        <p:spPr>
          <a:xfrm flipV="1">
            <a:off x="3227294" y="2994212"/>
            <a:ext cx="2662517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7" idx="3"/>
            <a:endCxn id="9" idx="1"/>
          </p:cNvCxnSpPr>
          <p:nvPr/>
        </p:nvCxnSpPr>
        <p:spPr>
          <a:xfrm flipV="1">
            <a:off x="8023411" y="2320425"/>
            <a:ext cx="489163" cy="6737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7" idx="3"/>
            <a:endCxn id="10" idx="1"/>
          </p:cNvCxnSpPr>
          <p:nvPr/>
        </p:nvCxnSpPr>
        <p:spPr>
          <a:xfrm>
            <a:off x="8023411" y="2994212"/>
            <a:ext cx="552709" cy="6454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797858" y="4890861"/>
                <a:ext cx="2725271" cy="8694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𝒩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(0,1)</m:t>
                      </m:r>
                    </m:oMath>
                  </m:oMathPara>
                </a14:m>
                <a:endParaRPr lang="en-US" altLang="zh-CN" sz="2800" dirty="0"/>
              </a:p>
              <a:p>
                <a:endParaRPr lang="zh-CN" altLang="en-US" sz="2800" dirty="0"/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58" y="4890861"/>
                <a:ext cx="2725271" cy="8694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943207" y="5608037"/>
                <a:ext cx="2284087" cy="4492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{0,1}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207" y="5608037"/>
                <a:ext cx="2284087" cy="4492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13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-801730" y="2092356"/>
                <a:ext cx="6355977" cy="3327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𝑠𝑟𝑐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𝑐𝑙𝑠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𝑠𝑟𝑐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𝑎𝑑𝑣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𝑡𝑔𝑡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1730" y="2092356"/>
                <a:ext cx="6355977" cy="332720"/>
              </a:xfrm>
              <a:prstGeom prst="rect">
                <a:avLst/>
              </a:prstGeom>
              <a:blipFill>
                <a:blip r:embed="rId3"/>
                <a:stretch>
                  <a:fillRect b="-2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415636" y="526473"/>
                <a:ext cx="2524787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Training</a:t>
                </a:r>
              </a:p>
              <a:p>
                <a:endParaRPr lang="en-US" altLang="zh-CN" sz="2800" dirty="0">
                  <a:latin typeface="Lucida Sans Unicode" panose="020B0602030504020204" pitchFamily="34" charset="0"/>
                  <a:cs typeface="Lucida Sans Unicode" panose="020B0602030504020204" pitchFamily="34" charset="0"/>
                </a:endParaRPr>
              </a:p>
              <a:p>
                <a:r>
                  <a:rPr lang="en-US" altLang="zh-CN" sz="2800" dirty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𝑚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𝑎𝑥</m:t>
                    </m:r>
                    <m:r>
                      <a:rPr lang="en-US" altLang="zh-CN" sz="2800" b="0" i="1" baseline="-25000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𝐷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⁡(</m:t>
                    </m:r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  <m:t>𝐿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  <m:t>𝐷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)</m:t>
                    </m:r>
                  </m:oMath>
                </a14:m>
                <a:endParaRPr lang="zh-CN" altLang="en-US" sz="2800" dirty="0">
                  <a:latin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36" y="526473"/>
                <a:ext cx="2524787" cy="1384995"/>
              </a:xfrm>
              <a:prstGeom prst="rect">
                <a:avLst/>
              </a:prstGeom>
              <a:blipFill>
                <a:blip r:embed="rId4"/>
                <a:stretch>
                  <a:fillRect l="-4831" t="-4386" b="-114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456703" y="2641599"/>
                <a:ext cx="6553202" cy="5088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𝑠𝑟𝑐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func>
                            <m:func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𝑑𝑎𝑡𝑎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func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⁡(1−</m:t>
                          </m:r>
                          <m:sSub>
                            <m:sSub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sub>
                          </m:s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  <m:sup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b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)))</m:t>
                          </m:r>
                        </m:e>
                      </m:nary>
                    </m:oMath>
                  </m:oMathPara>
                </a14:m>
                <a:endParaRPr lang="zh-CN" altLang="en-US" sz="1600" dirty="0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03" y="2641599"/>
                <a:ext cx="6553202" cy="5088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427676" y="3321341"/>
                <a:ext cx="2690544" cy="508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𝑐𝑙𝑠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𝑠𝑟𝑐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𝑐𝑙𝑠</m:t>
                              </m:r>
                            </m:sub>
                          </m:s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</m:nary>
                    </m:oMath>
                  </m:oMathPara>
                </a14:m>
                <a:endParaRPr lang="zh-CN" altLang="en-US" sz="1600" dirty="0"/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76" y="3321341"/>
                <a:ext cx="2690544" cy="508857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/>
              <p:cNvSpPr txBox="1"/>
              <p:nvPr/>
            </p:nvSpPr>
            <p:spPr>
              <a:xfrm>
                <a:off x="398647" y="4001083"/>
                <a:ext cx="3671582" cy="508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𝑎𝑑𝑣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𝑡𝑔𝑡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⁡(1−</m:t>
                          </m:r>
                          <m:sSub>
                            <m:sSub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sub>
                          </m:s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  <m:sup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bSup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)))</m:t>
                          </m:r>
                        </m:e>
                      </m:nary>
                    </m:oMath>
                  </m:oMathPara>
                </a14:m>
                <a:endParaRPr lang="zh-CN" altLang="en-US" sz="1600" dirty="0"/>
              </a:p>
            </p:txBody>
          </p:sp>
        </mc:Choice>
        <mc:Fallback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47" y="4001083"/>
                <a:ext cx="3671582" cy="5088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>
            <a:extLst>
              <a:ext uri="{FF2B5EF4-FFF2-40B4-BE49-F238E27FC236}">
                <a16:creationId xmlns:a16="http://schemas.microsoft.com/office/drawing/2014/main" id="{13841B71-9A51-47E9-BB8D-21A5EF9CD823}"/>
              </a:ext>
            </a:extLst>
          </p:cNvPr>
          <p:cNvSpPr txBox="1"/>
          <p:nvPr/>
        </p:nvSpPr>
        <p:spPr>
          <a:xfrm>
            <a:off x="5340926" y="128847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D9B201A-2B0C-40D1-9E24-E577C1997EF1}"/>
              </a:ext>
            </a:extLst>
          </p:cNvPr>
          <p:cNvSpPr txBox="1"/>
          <p:nvPr/>
        </p:nvSpPr>
        <p:spPr>
          <a:xfrm>
            <a:off x="5381481" y="1701514"/>
            <a:ext cx="70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BDCC7551-9B37-4B83-A90C-1FC7BA223A94}"/>
              </a:ext>
            </a:extLst>
          </p:cNvPr>
          <p:cNvSpPr/>
          <p:nvPr/>
        </p:nvSpPr>
        <p:spPr>
          <a:xfrm>
            <a:off x="6577444" y="1346077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</a:t>
            </a:r>
            <a:endParaRPr lang="zh-CN" altLang="en-US" dirty="0"/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529EBF16-2D71-4591-9B5E-D2EF156AC4C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6128321" y="1473138"/>
            <a:ext cx="44912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A7CD10D0-EE7D-4070-B13F-15618BCD97A5}"/>
              </a:ext>
            </a:extLst>
          </p:cNvPr>
          <p:cNvCxnSpPr>
            <a:stCxn id="12" idx="3"/>
          </p:cNvCxnSpPr>
          <p:nvPr/>
        </p:nvCxnSpPr>
        <p:spPr>
          <a:xfrm>
            <a:off x="6087765" y="1886180"/>
            <a:ext cx="489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6B4522BD-2E1E-4F0C-9113-58D97C0A678A}"/>
              </a:ext>
            </a:extLst>
          </p:cNvPr>
          <p:cNvSpPr/>
          <p:nvPr/>
        </p:nvSpPr>
        <p:spPr>
          <a:xfrm>
            <a:off x="8461663" y="1346077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898B68B2-E325-40A4-8049-547EEF53A4C6}"/>
              </a:ext>
            </a:extLst>
          </p:cNvPr>
          <p:cNvCxnSpPr/>
          <p:nvPr/>
        </p:nvCxnSpPr>
        <p:spPr>
          <a:xfrm>
            <a:off x="7637316" y="1473138"/>
            <a:ext cx="824347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740134F2-E549-475B-B0E0-23577329D420}"/>
              </a:ext>
            </a:extLst>
          </p:cNvPr>
          <p:cNvCxnSpPr>
            <a:cxnSpLocks/>
          </p:cNvCxnSpPr>
          <p:nvPr/>
        </p:nvCxnSpPr>
        <p:spPr>
          <a:xfrm>
            <a:off x="9507856" y="1472912"/>
            <a:ext cx="3394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6B454BB7-0065-42FD-86F3-774A36193A4A}"/>
              </a:ext>
            </a:extLst>
          </p:cNvPr>
          <p:cNvSpPr txBox="1"/>
          <p:nvPr/>
        </p:nvSpPr>
        <p:spPr>
          <a:xfrm>
            <a:off x="9524999" y="1165134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74083754-0542-42DF-91DE-EA5D12A14532}"/>
              </a:ext>
            </a:extLst>
          </p:cNvPr>
          <p:cNvSpPr/>
          <p:nvPr/>
        </p:nvSpPr>
        <p:spPr>
          <a:xfrm>
            <a:off x="8461663" y="2480770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</a:t>
            </a:r>
            <a:endParaRPr lang="zh-CN" altLang="en-US" dirty="0"/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0F231A76-371D-4053-9D23-7E1E8490584E}"/>
              </a:ext>
            </a:extLst>
          </p:cNvPr>
          <p:cNvSpPr/>
          <p:nvPr/>
        </p:nvSpPr>
        <p:spPr>
          <a:xfrm>
            <a:off x="10262929" y="2464953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</a:t>
            </a:r>
            <a:endParaRPr lang="zh-CN" altLang="en-US" dirty="0"/>
          </a:p>
        </p:txBody>
      </p:sp>
      <p:cxnSp>
        <p:nvCxnSpPr>
          <p:cNvPr id="24" name="连接符: 肘形 23">
            <a:extLst>
              <a:ext uri="{FF2B5EF4-FFF2-40B4-BE49-F238E27FC236}">
                <a16:creationId xmlns:a16="http://schemas.microsoft.com/office/drawing/2014/main" id="{F2D9192D-2909-4AE7-B775-1206CD911BAE}"/>
              </a:ext>
            </a:extLst>
          </p:cNvPr>
          <p:cNvCxnSpPr>
            <a:cxnSpLocks/>
          </p:cNvCxnSpPr>
          <p:nvPr/>
        </p:nvCxnSpPr>
        <p:spPr>
          <a:xfrm rot="16200000" flipH="1">
            <a:off x="7478664" y="1999191"/>
            <a:ext cx="1139944" cy="826057"/>
          </a:xfrm>
          <a:prstGeom prst="bentConnector3">
            <a:avLst>
              <a:gd name="adj1" fmla="val 101046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连接符: 肘形 25">
            <a:extLst>
              <a:ext uri="{FF2B5EF4-FFF2-40B4-BE49-F238E27FC236}">
                <a16:creationId xmlns:a16="http://schemas.microsoft.com/office/drawing/2014/main" id="{C5D6F4EB-241E-4549-BBAB-554BDAEB0B94}"/>
              </a:ext>
            </a:extLst>
          </p:cNvPr>
          <p:cNvCxnSpPr>
            <a:cxnSpLocks/>
          </p:cNvCxnSpPr>
          <p:nvPr/>
        </p:nvCxnSpPr>
        <p:spPr>
          <a:xfrm rot="16200000" flipH="1">
            <a:off x="7560728" y="1726146"/>
            <a:ext cx="1154169" cy="647701"/>
          </a:xfrm>
          <a:prstGeom prst="bentConnector3">
            <a:avLst>
              <a:gd name="adj1" fmla="val 98616"/>
            </a:avLst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7EDE948C-0F09-45D5-A023-25BFD50A65F3}"/>
              </a:ext>
            </a:extLst>
          </p:cNvPr>
          <p:cNvCxnSpPr/>
          <p:nvPr/>
        </p:nvCxnSpPr>
        <p:spPr>
          <a:xfrm>
            <a:off x="9521535" y="2627082"/>
            <a:ext cx="741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2BE95FD1-B749-4D6E-A9B5-335624D457CE}"/>
              </a:ext>
            </a:extLst>
          </p:cNvPr>
          <p:cNvCxnSpPr/>
          <p:nvPr/>
        </p:nvCxnSpPr>
        <p:spPr>
          <a:xfrm>
            <a:off x="9521535" y="2982192"/>
            <a:ext cx="741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连接符: 肘形 45">
            <a:extLst>
              <a:ext uri="{FF2B5EF4-FFF2-40B4-BE49-F238E27FC236}">
                <a16:creationId xmlns:a16="http://schemas.microsoft.com/office/drawing/2014/main" id="{9C92EA26-25CA-414C-B9D7-51675B687F93}"/>
              </a:ext>
            </a:extLst>
          </p:cNvPr>
          <p:cNvCxnSpPr>
            <a:cxnSpLocks/>
          </p:cNvCxnSpPr>
          <p:nvPr/>
        </p:nvCxnSpPr>
        <p:spPr>
          <a:xfrm>
            <a:off x="6332604" y="1472912"/>
            <a:ext cx="4210413" cy="2251695"/>
          </a:xfrm>
          <a:prstGeom prst="bentConnector3">
            <a:avLst>
              <a:gd name="adj1" fmla="val 138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8A17ECB1-E03D-4B6D-A7C0-E3A9D6748ED1}"/>
              </a:ext>
            </a:extLst>
          </p:cNvPr>
          <p:cNvCxnSpPr/>
          <p:nvPr/>
        </p:nvCxnSpPr>
        <p:spPr>
          <a:xfrm flipV="1">
            <a:off x="10543017" y="3104224"/>
            <a:ext cx="0" cy="6203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连接符: 肘形 52">
            <a:extLst>
              <a:ext uri="{FF2B5EF4-FFF2-40B4-BE49-F238E27FC236}">
                <a16:creationId xmlns:a16="http://schemas.microsoft.com/office/drawing/2014/main" id="{0402FDD1-CC60-45A1-BFF6-99F4EF71F77B}"/>
              </a:ext>
            </a:extLst>
          </p:cNvPr>
          <p:cNvCxnSpPr/>
          <p:nvPr/>
        </p:nvCxnSpPr>
        <p:spPr>
          <a:xfrm>
            <a:off x="6213762" y="1886180"/>
            <a:ext cx="4842164" cy="2083146"/>
          </a:xfrm>
          <a:prstGeom prst="bentConnector3">
            <a:avLst>
              <a:gd name="adj1" fmla="val -4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557BFD5A-7945-4FEC-A0B7-C3751F6022AE}"/>
              </a:ext>
            </a:extLst>
          </p:cNvPr>
          <p:cNvCxnSpPr/>
          <p:nvPr/>
        </p:nvCxnSpPr>
        <p:spPr>
          <a:xfrm flipV="1">
            <a:off x="11055926" y="3104224"/>
            <a:ext cx="0" cy="865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F64689C8-C4E1-4408-AF6C-C80AFDA0E660}"/>
              </a:ext>
            </a:extLst>
          </p:cNvPr>
          <p:cNvCxnSpPr/>
          <p:nvPr/>
        </p:nvCxnSpPr>
        <p:spPr>
          <a:xfrm flipH="1" flipV="1">
            <a:off x="10262929" y="2049996"/>
            <a:ext cx="190324" cy="3622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90496BB2-A43E-4C15-9643-F89186CBAA9B}"/>
              </a:ext>
            </a:extLst>
          </p:cNvPr>
          <p:cNvCxnSpPr>
            <a:cxnSpLocks/>
            <a:endCxn id="62" idx="2"/>
          </p:cNvCxnSpPr>
          <p:nvPr/>
        </p:nvCxnSpPr>
        <p:spPr>
          <a:xfrm flipV="1">
            <a:off x="10447856" y="2093574"/>
            <a:ext cx="205510" cy="3199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CD11CC85-F8CF-4617-B6FB-7508104AAC07}"/>
              </a:ext>
            </a:extLst>
          </p:cNvPr>
          <p:cNvSpPr txBox="1"/>
          <p:nvPr/>
        </p:nvSpPr>
        <p:spPr>
          <a:xfrm>
            <a:off x="10009128" y="1786725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9BDB8362-C228-4087-B7F4-3F96EF35843A}"/>
              </a:ext>
            </a:extLst>
          </p:cNvPr>
          <p:cNvSpPr txBox="1"/>
          <p:nvPr/>
        </p:nvSpPr>
        <p:spPr>
          <a:xfrm>
            <a:off x="10476875" y="1785797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直接箭头连接符 64">
            <a:extLst>
              <a:ext uri="{FF2B5EF4-FFF2-40B4-BE49-F238E27FC236}">
                <a16:creationId xmlns:a16="http://schemas.microsoft.com/office/drawing/2014/main" id="{49E3A62A-8A84-497B-BC9C-BF772D592396}"/>
              </a:ext>
            </a:extLst>
          </p:cNvPr>
          <p:cNvCxnSpPr/>
          <p:nvPr/>
        </p:nvCxnSpPr>
        <p:spPr>
          <a:xfrm flipV="1">
            <a:off x="11055926" y="2093574"/>
            <a:ext cx="0" cy="371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本框 65">
            <a:extLst>
              <a:ext uri="{FF2B5EF4-FFF2-40B4-BE49-F238E27FC236}">
                <a16:creationId xmlns:a16="http://schemas.microsoft.com/office/drawing/2014/main" id="{47BF55C4-20FF-4DE2-AB5A-E6DA90B46079}"/>
              </a:ext>
            </a:extLst>
          </p:cNvPr>
          <p:cNvSpPr txBox="1"/>
          <p:nvPr/>
        </p:nvSpPr>
        <p:spPr>
          <a:xfrm>
            <a:off x="10920739" y="1792773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24F8B766-1DED-49BC-946F-015EBF65E97F}"/>
              </a:ext>
            </a:extLst>
          </p:cNvPr>
          <p:cNvCxnSpPr>
            <a:cxnSpLocks/>
          </p:cNvCxnSpPr>
          <p:nvPr/>
        </p:nvCxnSpPr>
        <p:spPr>
          <a:xfrm flipV="1">
            <a:off x="11322801" y="2394134"/>
            <a:ext cx="327793" cy="204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87DBDCD9-F516-448C-B9C7-4071C71E3FA1}"/>
              </a:ext>
            </a:extLst>
          </p:cNvPr>
          <p:cNvCxnSpPr/>
          <p:nvPr/>
        </p:nvCxnSpPr>
        <p:spPr>
          <a:xfrm>
            <a:off x="11322799" y="2598759"/>
            <a:ext cx="354546" cy="177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文本框 71">
            <a:extLst>
              <a:ext uri="{FF2B5EF4-FFF2-40B4-BE49-F238E27FC236}">
                <a16:creationId xmlns:a16="http://schemas.microsoft.com/office/drawing/2014/main" id="{9656AA2B-6F35-43DE-A4D5-905FF84B9580}"/>
              </a:ext>
            </a:extLst>
          </p:cNvPr>
          <p:cNvSpPr txBox="1"/>
          <p:nvPr/>
        </p:nvSpPr>
        <p:spPr>
          <a:xfrm>
            <a:off x="11597060" y="2188669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73EAFCC9-50BA-4B73-8C2D-413BE2A099DD}"/>
              </a:ext>
            </a:extLst>
          </p:cNvPr>
          <p:cNvSpPr txBox="1"/>
          <p:nvPr/>
        </p:nvSpPr>
        <p:spPr>
          <a:xfrm>
            <a:off x="11623827" y="2554092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5" name="直接箭头连接符 74">
            <a:extLst>
              <a:ext uri="{FF2B5EF4-FFF2-40B4-BE49-F238E27FC236}">
                <a16:creationId xmlns:a16="http://schemas.microsoft.com/office/drawing/2014/main" id="{B720A21A-457F-49ED-9E14-A38333788822}"/>
              </a:ext>
            </a:extLst>
          </p:cNvPr>
          <p:cNvCxnSpPr/>
          <p:nvPr/>
        </p:nvCxnSpPr>
        <p:spPr>
          <a:xfrm>
            <a:off x="11322799" y="2982192"/>
            <a:ext cx="274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6" name="文本框 75">
            <a:extLst>
              <a:ext uri="{FF2B5EF4-FFF2-40B4-BE49-F238E27FC236}">
                <a16:creationId xmlns:a16="http://schemas.microsoft.com/office/drawing/2014/main" id="{FB6B894F-7A65-4E6B-BB7A-8CC81AA4EF43}"/>
              </a:ext>
            </a:extLst>
          </p:cNvPr>
          <p:cNvSpPr txBox="1"/>
          <p:nvPr/>
        </p:nvSpPr>
        <p:spPr>
          <a:xfrm>
            <a:off x="11620829" y="2862563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椭圆 76">
            <a:extLst>
              <a:ext uri="{FF2B5EF4-FFF2-40B4-BE49-F238E27FC236}">
                <a16:creationId xmlns:a16="http://schemas.microsoft.com/office/drawing/2014/main" id="{13D3EA5A-9625-4345-9071-781E2F14D068}"/>
              </a:ext>
            </a:extLst>
          </p:cNvPr>
          <p:cNvSpPr/>
          <p:nvPr/>
        </p:nvSpPr>
        <p:spPr>
          <a:xfrm>
            <a:off x="10476875" y="1657804"/>
            <a:ext cx="310981" cy="73633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>
            <a:extLst>
              <a:ext uri="{FF2B5EF4-FFF2-40B4-BE49-F238E27FC236}">
                <a16:creationId xmlns:a16="http://schemas.microsoft.com/office/drawing/2014/main" id="{D077AD66-A0DF-4751-A5D1-D0C5A1AB2BF2}"/>
              </a:ext>
            </a:extLst>
          </p:cNvPr>
          <p:cNvSpPr/>
          <p:nvPr/>
        </p:nvSpPr>
        <p:spPr>
          <a:xfrm>
            <a:off x="11513914" y="2588251"/>
            <a:ext cx="664211" cy="3077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>
            <a:extLst>
              <a:ext uri="{FF2B5EF4-FFF2-40B4-BE49-F238E27FC236}">
                <a16:creationId xmlns:a16="http://schemas.microsoft.com/office/drawing/2014/main" id="{E1127A81-F4B3-49D3-9D26-1050B2233E21}"/>
              </a:ext>
            </a:extLst>
          </p:cNvPr>
          <p:cNvSpPr/>
          <p:nvPr/>
        </p:nvSpPr>
        <p:spPr>
          <a:xfrm>
            <a:off x="10057921" y="1644901"/>
            <a:ext cx="310981" cy="73633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>
            <a:extLst>
              <a:ext uri="{FF2B5EF4-FFF2-40B4-BE49-F238E27FC236}">
                <a16:creationId xmlns:a16="http://schemas.microsoft.com/office/drawing/2014/main" id="{8634863A-544A-4855-9DB8-6EA93BBB92CF}"/>
              </a:ext>
            </a:extLst>
          </p:cNvPr>
          <p:cNvSpPr/>
          <p:nvPr/>
        </p:nvSpPr>
        <p:spPr>
          <a:xfrm>
            <a:off x="11487142" y="2916500"/>
            <a:ext cx="664211" cy="3077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45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-613129" y="2060191"/>
                <a:ext cx="7466952" cy="10399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𝑐𝑙𝑠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  <m:d>
                                    <m:dPr>
                                      <m:ctrlPr>
                                        <a:rPr lang="en-US" altLang="zh-CN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</m:d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altLang="zh-CN" sz="1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⁡(1−</m:t>
                          </m:r>
                          <m:sSub>
                            <m:sSubPr>
                              <m:ctrlP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sub>
                          </m:sSub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  <m:sup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bSup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)))</m:t>
                          </m:r>
                        </m:e>
                      </m:nary>
                    </m:oMath>
                  </m:oMathPara>
                </a14:m>
                <a:endParaRPr lang="en-US" altLang="zh-CN" sz="1400" dirty="0"/>
              </a:p>
              <a:p>
                <a:endParaRPr lang="en-US" altLang="zh-CN" sz="1400" dirty="0"/>
              </a:p>
              <a:p>
                <a:endParaRPr lang="zh-CN" altLang="en-US" sz="1400" dirty="0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3129" y="2060191"/>
                <a:ext cx="7466952" cy="10399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415636" y="526473"/>
                <a:ext cx="2524787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Training</a:t>
                </a:r>
              </a:p>
              <a:p>
                <a:endParaRPr lang="en-US" altLang="zh-CN" sz="2800" dirty="0">
                  <a:latin typeface="Lucida Sans Unicode" panose="020B0602030504020204" pitchFamily="34" charset="0"/>
                  <a:cs typeface="Lucida Sans Unicode" panose="020B0602030504020204" pitchFamily="34" charset="0"/>
                </a:endParaRPr>
              </a:p>
              <a:p>
                <a:r>
                  <a:rPr lang="en-US" altLang="zh-CN" sz="2800" dirty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𝑚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𝑖𝑛</m:t>
                    </m:r>
                    <m:r>
                      <a:rPr lang="en-US" altLang="zh-CN" sz="2800" b="0" i="1" baseline="-25000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𝐺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⁡(</m:t>
                    </m:r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  <m:t>𝐿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  <m:t>𝐺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)</m:t>
                    </m:r>
                  </m:oMath>
                </a14:m>
                <a:endParaRPr lang="en-US" altLang="zh-CN" sz="2800" dirty="0">
                  <a:latin typeface="Lucida Sans Unicode" panose="020B0602030504020204" pitchFamily="34" charset="0"/>
                  <a:cs typeface="Lucida Sans Unicode" panose="020B0602030504020204" pitchFamily="34" charset="0"/>
                </a:endParaRPr>
              </a:p>
              <a:p>
                <a:endParaRPr lang="en-US" altLang="zh-CN" sz="2800" dirty="0">
                  <a:latin typeface="Lucida Sans Unicode" panose="020B0602030504020204" pitchFamily="34" charset="0"/>
                  <a:cs typeface="Lucida Sans Unicode" panose="020B0602030504020204" pitchFamily="34" charset="0"/>
                </a:endParaRPr>
              </a:p>
              <a:p>
                <a:endParaRPr lang="en-US" altLang="zh-CN" sz="2800" dirty="0">
                  <a:latin typeface="Lucida Sans Unicode" panose="020B0602030504020204" pitchFamily="34" charset="0"/>
                  <a:cs typeface="Lucida Sans Unicode" panose="020B0602030504020204" pitchFamily="34" charset="0"/>
                </a:endParaRPr>
              </a:p>
              <a:p>
                <a:endParaRPr lang="en-US" altLang="zh-CN" sz="2800" dirty="0">
                  <a:latin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36" y="526473"/>
                <a:ext cx="2524787" cy="2677656"/>
              </a:xfrm>
              <a:prstGeom prst="rect">
                <a:avLst/>
              </a:prstGeom>
              <a:blipFill>
                <a:blip r:embed="rId4"/>
                <a:stretch>
                  <a:fillRect l="-4831" t="-2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A7435839-019D-413A-AA42-7288BAD23562}"/>
              </a:ext>
            </a:extLst>
          </p:cNvPr>
          <p:cNvSpPr txBox="1"/>
          <p:nvPr/>
        </p:nvSpPr>
        <p:spPr>
          <a:xfrm>
            <a:off x="768928" y="325235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CF7C991-1DDA-46F6-A96D-A7C85D25075A}"/>
              </a:ext>
            </a:extLst>
          </p:cNvPr>
          <p:cNvSpPr txBox="1"/>
          <p:nvPr/>
        </p:nvSpPr>
        <p:spPr>
          <a:xfrm>
            <a:off x="809483" y="3665396"/>
            <a:ext cx="70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51F4897B-42CB-4B24-9F0A-59694766A1C6}"/>
              </a:ext>
            </a:extLst>
          </p:cNvPr>
          <p:cNvSpPr/>
          <p:nvPr/>
        </p:nvSpPr>
        <p:spPr>
          <a:xfrm>
            <a:off x="2005446" y="3309959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</a:t>
            </a:r>
            <a:endParaRPr lang="zh-CN" altLang="en-US" dirty="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AA9C61F-0842-466B-97D2-4802CE4941B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556323" y="3437020"/>
            <a:ext cx="44912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E23C51B-8D5B-4772-8BEC-8B5A9F5C24AC}"/>
              </a:ext>
            </a:extLst>
          </p:cNvPr>
          <p:cNvCxnSpPr>
            <a:stCxn id="6" idx="3"/>
          </p:cNvCxnSpPr>
          <p:nvPr/>
        </p:nvCxnSpPr>
        <p:spPr>
          <a:xfrm>
            <a:off x="1515767" y="3850062"/>
            <a:ext cx="489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0046F767-E311-412E-AE29-4D0F512A7134}"/>
              </a:ext>
            </a:extLst>
          </p:cNvPr>
          <p:cNvSpPr/>
          <p:nvPr/>
        </p:nvSpPr>
        <p:spPr>
          <a:xfrm>
            <a:off x="3889665" y="3309959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3C96DA0F-D51A-4C12-B6B7-47D7937D3CD2}"/>
              </a:ext>
            </a:extLst>
          </p:cNvPr>
          <p:cNvCxnSpPr/>
          <p:nvPr/>
        </p:nvCxnSpPr>
        <p:spPr>
          <a:xfrm>
            <a:off x="3065318" y="3437020"/>
            <a:ext cx="824347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31C5CB0F-33A8-4310-914A-790C6B720C7C}"/>
              </a:ext>
            </a:extLst>
          </p:cNvPr>
          <p:cNvCxnSpPr>
            <a:cxnSpLocks/>
          </p:cNvCxnSpPr>
          <p:nvPr/>
        </p:nvCxnSpPr>
        <p:spPr>
          <a:xfrm>
            <a:off x="4935858" y="3436794"/>
            <a:ext cx="3394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30F2AD95-B0E9-431C-999D-2186F08D9FAA}"/>
              </a:ext>
            </a:extLst>
          </p:cNvPr>
          <p:cNvSpPr txBox="1"/>
          <p:nvPr/>
        </p:nvSpPr>
        <p:spPr>
          <a:xfrm>
            <a:off x="4953001" y="3129016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C3753CE2-E3CB-4246-85AB-BDA4D6DF39FB}"/>
              </a:ext>
            </a:extLst>
          </p:cNvPr>
          <p:cNvSpPr/>
          <p:nvPr/>
        </p:nvSpPr>
        <p:spPr>
          <a:xfrm>
            <a:off x="3889665" y="4444652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</a:t>
            </a:r>
            <a:endParaRPr lang="zh-CN" altLang="en-US" dirty="0"/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07812CF4-1CE9-4DF9-BDDC-43F29909F866}"/>
              </a:ext>
            </a:extLst>
          </p:cNvPr>
          <p:cNvSpPr/>
          <p:nvPr/>
        </p:nvSpPr>
        <p:spPr>
          <a:xfrm>
            <a:off x="5690931" y="4428835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</a:t>
            </a:r>
            <a:endParaRPr lang="zh-CN" altLang="en-US" dirty="0"/>
          </a:p>
        </p:txBody>
      </p:sp>
      <p:cxnSp>
        <p:nvCxnSpPr>
          <p:cNvPr id="17" name="连接符: 肘形 16">
            <a:extLst>
              <a:ext uri="{FF2B5EF4-FFF2-40B4-BE49-F238E27FC236}">
                <a16:creationId xmlns:a16="http://schemas.microsoft.com/office/drawing/2014/main" id="{37422A43-9AA6-4277-9671-918274C4191D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06666" y="3963073"/>
            <a:ext cx="1139944" cy="826057"/>
          </a:xfrm>
          <a:prstGeom prst="bentConnector3">
            <a:avLst>
              <a:gd name="adj1" fmla="val 101046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连接符: 肘形 17">
            <a:extLst>
              <a:ext uri="{FF2B5EF4-FFF2-40B4-BE49-F238E27FC236}">
                <a16:creationId xmlns:a16="http://schemas.microsoft.com/office/drawing/2014/main" id="{4E3E55B5-C76F-46D1-BB2E-A23FE6BF410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88730" y="3690028"/>
            <a:ext cx="1154169" cy="647701"/>
          </a:xfrm>
          <a:prstGeom prst="bentConnector3">
            <a:avLst>
              <a:gd name="adj1" fmla="val 98616"/>
            </a:avLst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E208B7A3-DE13-47BD-A11C-DCB559DF855D}"/>
              </a:ext>
            </a:extLst>
          </p:cNvPr>
          <p:cNvCxnSpPr/>
          <p:nvPr/>
        </p:nvCxnSpPr>
        <p:spPr>
          <a:xfrm>
            <a:off x="4949537" y="4590964"/>
            <a:ext cx="741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53457B15-5C80-4D0D-AADA-230DD02BB445}"/>
              </a:ext>
            </a:extLst>
          </p:cNvPr>
          <p:cNvCxnSpPr/>
          <p:nvPr/>
        </p:nvCxnSpPr>
        <p:spPr>
          <a:xfrm>
            <a:off x="4949537" y="4946074"/>
            <a:ext cx="741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连接符: 肘形 20">
            <a:extLst>
              <a:ext uri="{FF2B5EF4-FFF2-40B4-BE49-F238E27FC236}">
                <a16:creationId xmlns:a16="http://schemas.microsoft.com/office/drawing/2014/main" id="{2F2B57E8-DB3B-4ECA-90F4-4E646686A757}"/>
              </a:ext>
            </a:extLst>
          </p:cNvPr>
          <p:cNvCxnSpPr>
            <a:cxnSpLocks/>
          </p:cNvCxnSpPr>
          <p:nvPr/>
        </p:nvCxnSpPr>
        <p:spPr>
          <a:xfrm>
            <a:off x="1760606" y="3436794"/>
            <a:ext cx="4210413" cy="2251695"/>
          </a:xfrm>
          <a:prstGeom prst="bentConnector3">
            <a:avLst>
              <a:gd name="adj1" fmla="val 138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B891414B-2B24-474A-A685-E05B91337D44}"/>
              </a:ext>
            </a:extLst>
          </p:cNvPr>
          <p:cNvCxnSpPr/>
          <p:nvPr/>
        </p:nvCxnSpPr>
        <p:spPr>
          <a:xfrm flipV="1">
            <a:off x="5971019" y="5068106"/>
            <a:ext cx="0" cy="6203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连接符: 肘形 22">
            <a:extLst>
              <a:ext uri="{FF2B5EF4-FFF2-40B4-BE49-F238E27FC236}">
                <a16:creationId xmlns:a16="http://schemas.microsoft.com/office/drawing/2014/main" id="{F7F69826-B61B-4B51-A8EE-7C786161A45B}"/>
              </a:ext>
            </a:extLst>
          </p:cNvPr>
          <p:cNvCxnSpPr/>
          <p:nvPr/>
        </p:nvCxnSpPr>
        <p:spPr>
          <a:xfrm>
            <a:off x="1641764" y="3850062"/>
            <a:ext cx="4842164" cy="2083146"/>
          </a:xfrm>
          <a:prstGeom prst="bentConnector3">
            <a:avLst>
              <a:gd name="adj1" fmla="val -4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E16F09AD-55E0-47DE-8B0E-61A3808E78D8}"/>
              </a:ext>
            </a:extLst>
          </p:cNvPr>
          <p:cNvCxnSpPr/>
          <p:nvPr/>
        </p:nvCxnSpPr>
        <p:spPr>
          <a:xfrm flipV="1">
            <a:off x="6483928" y="5068106"/>
            <a:ext cx="0" cy="865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907C1E8F-6EC0-4DDD-9461-DF6C22ECD401}"/>
              </a:ext>
            </a:extLst>
          </p:cNvPr>
          <p:cNvCxnSpPr/>
          <p:nvPr/>
        </p:nvCxnSpPr>
        <p:spPr>
          <a:xfrm flipH="1" flipV="1">
            <a:off x="5690931" y="4013878"/>
            <a:ext cx="190324" cy="3622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D183BF88-8D24-4E76-A26A-B98008A9EADE}"/>
              </a:ext>
            </a:extLst>
          </p:cNvPr>
          <p:cNvCxnSpPr>
            <a:cxnSpLocks/>
            <a:endCxn id="28" idx="2"/>
          </p:cNvCxnSpPr>
          <p:nvPr/>
        </p:nvCxnSpPr>
        <p:spPr>
          <a:xfrm flipV="1">
            <a:off x="5875858" y="4057456"/>
            <a:ext cx="205510" cy="3199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9ECCCBBC-69C4-4C89-90EA-D2CC17606958}"/>
              </a:ext>
            </a:extLst>
          </p:cNvPr>
          <p:cNvSpPr txBox="1"/>
          <p:nvPr/>
        </p:nvSpPr>
        <p:spPr>
          <a:xfrm>
            <a:off x="5437130" y="3750607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CF351CD-5B56-47A8-8A90-ED5BF5CFF87A}"/>
              </a:ext>
            </a:extLst>
          </p:cNvPr>
          <p:cNvSpPr txBox="1"/>
          <p:nvPr/>
        </p:nvSpPr>
        <p:spPr>
          <a:xfrm>
            <a:off x="5904877" y="3749679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F2F56DBD-8D50-48E9-BCBD-1BB190180823}"/>
              </a:ext>
            </a:extLst>
          </p:cNvPr>
          <p:cNvCxnSpPr/>
          <p:nvPr/>
        </p:nvCxnSpPr>
        <p:spPr>
          <a:xfrm flipV="1">
            <a:off x="6483928" y="4057456"/>
            <a:ext cx="0" cy="371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817409DC-35C4-4A5B-B2D3-7D578B56C290}"/>
              </a:ext>
            </a:extLst>
          </p:cNvPr>
          <p:cNvSpPr txBox="1"/>
          <p:nvPr/>
        </p:nvSpPr>
        <p:spPr>
          <a:xfrm>
            <a:off x="6348741" y="3756655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9C37B7AC-A322-4FD9-A0EB-89DF182648B0}"/>
              </a:ext>
            </a:extLst>
          </p:cNvPr>
          <p:cNvCxnSpPr>
            <a:cxnSpLocks/>
          </p:cNvCxnSpPr>
          <p:nvPr/>
        </p:nvCxnSpPr>
        <p:spPr>
          <a:xfrm flipV="1">
            <a:off x="6750803" y="4358016"/>
            <a:ext cx="327793" cy="204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520844BD-BE80-4E66-82B0-A16FD0B47E52}"/>
              </a:ext>
            </a:extLst>
          </p:cNvPr>
          <p:cNvCxnSpPr/>
          <p:nvPr/>
        </p:nvCxnSpPr>
        <p:spPr>
          <a:xfrm>
            <a:off x="6750801" y="4562641"/>
            <a:ext cx="354546" cy="177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785B3F5A-BC50-4E99-9D44-01B23CB855A0}"/>
              </a:ext>
            </a:extLst>
          </p:cNvPr>
          <p:cNvSpPr txBox="1"/>
          <p:nvPr/>
        </p:nvSpPr>
        <p:spPr>
          <a:xfrm>
            <a:off x="7025062" y="4152551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89008A6D-087D-40E4-9D38-77E08097DBB9}"/>
              </a:ext>
            </a:extLst>
          </p:cNvPr>
          <p:cNvSpPr txBox="1"/>
          <p:nvPr/>
        </p:nvSpPr>
        <p:spPr>
          <a:xfrm>
            <a:off x="7051829" y="4517974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B36B9335-DC43-4AA3-A1EE-21DDB773A966}"/>
              </a:ext>
            </a:extLst>
          </p:cNvPr>
          <p:cNvCxnSpPr/>
          <p:nvPr/>
        </p:nvCxnSpPr>
        <p:spPr>
          <a:xfrm>
            <a:off x="6750801" y="4946074"/>
            <a:ext cx="274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2F948B11-C2B2-425E-B2EC-AE4FB9DCBAC1}"/>
              </a:ext>
            </a:extLst>
          </p:cNvPr>
          <p:cNvSpPr txBox="1"/>
          <p:nvPr/>
        </p:nvSpPr>
        <p:spPr>
          <a:xfrm>
            <a:off x="7048831" y="4826445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30D024D6-82E8-4BA0-94C8-BF0D5FEF2A95}"/>
              </a:ext>
            </a:extLst>
          </p:cNvPr>
          <p:cNvSpPr/>
          <p:nvPr/>
        </p:nvSpPr>
        <p:spPr>
          <a:xfrm>
            <a:off x="6949304" y="4162789"/>
            <a:ext cx="664211" cy="3077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7B7ED453-9748-448E-A327-01E6A7CF65D1}"/>
              </a:ext>
            </a:extLst>
          </p:cNvPr>
          <p:cNvSpPr/>
          <p:nvPr/>
        </p:nvSpPr>
        <p:spPr>
          <a:xfrm>
            <a:off x="6949304" y="4553430"/>
            <a:ext cx="664211" cy="3077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38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415636" y="526473"/>
                <a:ext cx="2524787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Training</a:t>
                </a:r>
              </a:p>
              <a:p>
                <a:endParaRPr lang="en-US" altLang="zh-CN" sz="2800" dirty="0">
                  <a:latin typeface="Lucida Sans Unicode" panose="020B0602030504020204" pitchFamily="34" charset="0"/>
                  <a:cs typeface="Lucida Sans Unicode" panose="020B0602030504020204" pitchFamily="34" charset="0"/>
                </a:endParaRPr>
              </a:p>
              <a:p>
                <a:r>
                  <a:rPr lang="en-US" altLang="zh-CN" sz="2800" dirty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𝑚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𝑖𝑛</m:t>
                    </m:r>
                    <m:r>
                      <a:rPr lang="en-US" altLang="zh-CN" sz="2800" b="0" i="1" baseline="-25000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𝐹</m:t>
                    </m:r>
                    <m:r>
                      <a:rPr lang="en-US" altLang="zh-CN" sz="2800" b="0" i="1" baseline="-25000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,</m:t>
                    </m:r>
                    <m:r>
                      <a:rPr lang="en-US" altLang="zh-CN" sz="2800" b="0" i="1" baseline="-25000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𝐶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⁡(</m:t>
                    </m:r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  <m:t>𝐿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  <m:t>𝐹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  <a:cs typeface="Lucida Sans Unicode" panose="020B0602030504020204" pitchFamily="34" charset="0"/>
                      </a:rPr>
                      <m:t>)</m:t>
                    </m:r>
                  </m:oMath>
                </a14:m>
                <a:endParaRPr lang="zh-CN" altLang="en-US" sz="2800" dirty="0">
                  <a:latin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36" y="526473"/>
                <a:ext cx="2524787" cy="1384995"/>
              </a:xfrm>
              <a:prstGeom prst="rect">
                <a:avLst/>
              </a:prstGeom>
              <a:blipFill>
                <a:blip r:embed="rId3"/>
                <a:stretch>
                  <a:fillRect l="-4831" t="-4386" b="-114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784225" y="2137110"/>
                <a:ext cx="6091219" cy="4453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(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d>
                                    <m:dPr>
                                      <m:ctrlPr>
                                        <a:rPr lang="en-US" altLang="zh-CN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  −</m:t>
                      </m:r>
                      <m:r>
                        <a:rPr lang="zh-CN" altLang="en-US" sz="1400" b="0" i="1" smtClean="0">
                          <a:latin typeface="Cambria Math" panose="02040503050406030204" pitchFamily="18" charset="0"/>
                        </a:rPr>
                        <m:t>𝛼</m:t>
                      </m:r>
                      <m:func>
                        <m:funcPr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1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𝑐𝑙𝑠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  <m:d>
                                    <m:dPr>
                                      <m:ctrlPr>
                                        <a:rPr lang="en-US" altLang="zh-CN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altLang="zh-CN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⁡(1−</m:t>
                      </m:r>
                      <m:sSub>
                        <m:sSubPr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  <m:sup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bSup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))))</m:t>
                      </m:r>
                    </m:oMath>
                  </m:oMathPara>
                </a14:m>
                <a:endParaRPr lang="zh-CN" altLang="en-US" sz="1400" dirty="0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25" y="2137110"/>
                <a:ext cx="6091219" cy="445315"/>
              </a:xfrm>
              <a:prstGeom prst="rect">
                <a:avLst/>
              </a:prstGeom>
              <a:blipFill>
                <a:blip r:embed="rId4"/>
                <a:stretch>
                  <a:fillRect l="-100" t="-171233" r="-400" b="-2575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A7435839-019D-413A-AA42-7288BAD23562}"/>
              </a:ext>
            </a:extLst>
          </p:cNvPr>
          <p:cNvSpPr txBox="1"/>
          <p:nvPr/>
        </p:nvSpPr>
        <p:spPr>
          <a:xfrm>
            <a:off x="779321" y="306531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CF7C991-1DDA-46F6-A96D-A7C85D25075A}"/>
              </a:ext>
            </a:extLst>
          </p:cNvPr>
          <p:cNvSpPr txBox="1"/>
          <p:nvPr/>
        </p:nvSpPr>
        <p:spPr>
          <a:xfrm>
            <a:off x="819876" y="3478354"/>
            <a:ext cx="70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51F4897B-42CB-4B24-9F0A-59694766A1C6}"/>
              </a:ext>
            </a:extLst>
          </p:cNvPr>
          <p:cNvSpPr/>
          <p:nvPr/>
        </p:nvSpPr>
        <p:spPr>
          <a:xfrm>
            <a:off x="2015839" y="3122917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</a:t>
            </a:r>
            <a:endParaRPr lang="zh-CN" altLang="en-US" dirty="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AA9C61F-0842-466B-97D2-4802CE4941B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566716" y="3249978"/>
            <a:ext cx="44912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E23C51B-8D5B-4772-8BEC-8B5A9F5C24AC}"/>
              </a:ext>
            </a:extLst>
          </p:cNvPr>
          <p:cNvCxnSpPr>
            <a:stCxn id="6" idx="3"/>
          </p:cNvCxnSpPr>
          <p:nvPr/>
        </p:nvCxnSpPr>
        <p:spPr>
          <a:xfrm>
            <a:off x="1526160" y="3663020"/>
            <a:ext cx="489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0046F767-E311-412E-AE29-4D0F512A7134}"/>
              </a:ext>
            </a:extLst>
          </p:cNvPr>
          <p:cNvSpPr/>
          <p:nvPr/>
        </p:nvSpPr>
        <p:spPr>
          <a:xfrm>
            <a:off x="3900058" y="3122917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</a:t>
            </a:r>
            <a:endParaRPr lang="zh-CN" altLang="en-US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3C96DA0F-D51A-4C12-B6B7-47D7937D3CD2}"/>
              </a:ext>
            </a:extLst>
          </p:cNvPr>
          <p:cNvCxnSpPr/>
          <p:nvPr/>
        </p:nvCxnSpPr>
        <p:spPr>
          <a:xfrm>
            <a:off x="3075711" y="3249978"/>
            <a:ext cx="824347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31C5CB0F-33A8-4310-914A-790C6B720C7C}"/>
              </a:ext>
            </a:extLst>
          </p:cNvPr>
          <p:cNvCxnSpPr>
            <a:cxnSpLocks/>
          </p:cNvCxnSpPr>
          <p:nvPr/>
        </p:nvCxnSpPr>
        <p:spPr>
          <a:xfrm>
            <a:off x="4946251" y="3249752"/>
            <a:ext cx="3394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30F2AD95-B0E9-431C-999D-2186F08D9FAA}"/>
              </a:ext>
            </a:extLst>
          </p:cNvPr>
          <p:cNvSpPr txBox="1"/>
          <p:nvPr/>
        </p:nvSpPr>
        <p:spPr>
          <a:xfrm>
            <a:off x="4963394" y="2941974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C3753CE2-E3CB-4246-85AB-BDA4D6DF39FB}"/>
              </a:ext>
            </a:extLst>
          </p:cNvPr>
          <p:cNvSpPr/>
          <p:nvPr/>
        </p:nvSpPr>
        <p:spPr>
          <a:xfrm>
            <a:off x="3900058" y="4257610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</a:t>
            </a:r>
            <a:endParaRPr lang="zh-CN" altLang="en-US" dirty="0"/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07812CF4-1CE9-4DF9-BDDC-43F29909F866}"/>
              </a:ext>
            </a:extLst>
          </p:cNvPr>
          <p:cNvSpPr/>
          <p:nvPr/>
        </p:nvSpPr>
        <p:spPr>
          <a:xfrm>
            <a:off x="5701324" y="4241793"/>
            <a:ext cx="1059872" cy="62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</a:t>
            </a:r>
            <a:endParaRPr lang="zh-CN" altLang="en-US" dirty="0"/>
          </a:p>
        </p:txBody>
      </p:sp>
      <p:cxnSp>
        <p:nvCxnSpPr>
          <p:cNvPr id="17" name="连接符: 肘形 16">
            <a:extLst>
              <a:ext uri="{FF2B5EF4-FFF2-40B4-BE49-F238E27FC236}">
                <a16:creationId xmlns:a16="http://schemas.microsoft.com/office/drawing/2014/main" id="{37422A43-9AA6-4277-9671-918274C4191D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17059" y="3776031"/>
            <a:ext cx="1139944" cy="826057"/>
          </a:xfrm>
          <a:prstGeom prst="bentConnector3">
            <a:avLst>
              <a:gd name="adj1" fmla="val 101046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连接符: 肘形 17">
            <a:extLst>
              <a:ext uri="{FF2B5EF4-FFF2-40B4-BE49-F238E27FC236}">
                <a16:creationId xmlns:a16="http://schemas.microsoft.com/office/drawing/2014/main" id="{4E3E55B5-C76F-46D1-BB2E-A23FE6BF410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99123" y="3502986"/>
            <a:ext cx="1154169" cy="647701"/>
          </a:xfrm>
          <a:prstGeom prst="bentConnector3">
            <a:avLst>
              <a:gd name="adj1" fmla="val 98616"/>
            </a:avLst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E208B7A3-DE13-47BD-A11C-DCB559DF855D}"/>
              </a:ext>
            </a:extLst>
          </p:cNvPr>
          <p:cNvCxnSpPr/>
          <p:nvPr/>
        </p:nvCxnSpPr>
        <p:spPr>
          <a:xfrm>
            <a:off x="4959930" y="4403922"/>
            <a:ext cx="741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53457B15-5C80-4D0D-AADA-230DD02BB445}"/>
              </a:ext>
            </a:extLst>
          </p:cNvPr>
          <p:cNvCxnSpPr/>
          <p:nvPr/>
        </p:nvCxnSpPr>
        <p:spPr>
          <a:xfrm>
            <a:off x="4959930" y="4759032"/>
            <a:ext cx="741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连接符: 肘形 20">
            <a:extLst>
              <a:ext uri="{FF2B5EF4-FFF2-40B4-BE49-F238E27FC236}">
                <a16:creationId xmlns:a16="http://schemas.microsoft.com/office/drawing/2014/main" id="{2F2B57E8-DB3B-4ECA-90F4-4E646686A757}"/>
              </a:ext>
            </a:extLst>
          </p:cNvPr>
          <p:cNvCxnSpPr>
            <a:cxnSpLocks/>
          </p:cNvCxnSpPr>
          <p:nvPr/>
        </p:nvCxnSpPr>
        <p:spPr>
          <a:xfrm>
            <a:off x="1770999" y="3249752"/>
            <a:ext cx="4210413" cy="2251695"/>
          </a:xfrm>
          <a:prstGeom prst="bentConnector3">
            <a:avLst>
              <a:gd name="adj1" fmla="val 138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B891414B-2B24-474A-A685-E05B91337D44}"/>
              </a:ext>
            </a:extLst>
          </p:cNvPr>
          <p:cNvCxnSpPr/>
          <p:nvPr/>
        </p:nvCxnSpPr>
        <p:spPr>
          <a:xfrm flipV="1">
            <a:off x="5981412" y="4881064"/>
            <a:ext cx="0" cy="6203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连接符: 肘形 22">
            <a:extLst>
              <a:ext uri="{FF2B5EF4-FFF2-40B4-BE49-F238E27FC236}">
                <a16:creationId xmlns:a16="http://schemas.microsoft.com/office/drawing/2014/main" id="{F7F69826-B61B-4B51-A8EE-7C786161A45B}"/>
              </a:ext>
            </a:extLst>
          </p:cNvPr>
          <p:cNvCxnSpPr/>
          <p:nvPr/>
        </p:nvCxnSpPr>
        <p:spPr>
          <a:xfrm>
            <a:off x="1652157" y="3663020"/>
            <a:ext cx="4842164" cy="2083146"/>
          </a:xfrm>
          <a:prstGeom prst="bentConnector3">
            <a:avLst>
              <a:gd name="adj1" fmla="val -4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E16F09AD-55E0-47DE-8B0E-61A3808E78D8}"/>
              </a:ext>
            </a:extLst>
          </p:cNvPr>
          <p:cNvCxnSpPr/>
          <p:nvPr/>
        </p:nvCxnSpPr>
        <p:spPr>
          <a:xfrm flipV="1">
            <a:off x="6494321" y="4881064"/>
            <a:ext cx="0" cy="865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907C1E8F-6EC0-4DDD-9461-DF6C22ECD401}"/>
              </a:ext>
            </a:extLst>
          </p:cNvPr>
          <p:cNvCxnSpPr/>
          <p:nvPr/>
        </p:nvCxnSpPr>
        <p:spPr>
          <a:xfrm flipH="1" flipV="1">
            <a:off x="5701324" y="3826836"/>
            <a:ext cx="190324" cy="3622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D183BF88-8D24-4E76-A26A-B98008A9EADE}"/>
              </a:ext>
            </a:extLst>
          </p:cNvPr>
          <p:cNvCxnSpPr>
            <a:cxnSpLocks/>
            <a:endCxn id="28" idx="2"/>
          </p:cNvCxnSpPr>
          <p:nvPr/>
        </p:nvCxnSpPr>
        <p:spPr>
          <a:xfrm flipV="1">
            <a:off x="5886251" y="3870414"/>
            <a:ext cx="205510" cy="3199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9ECCCBBC-69C4-4C89-90EA-D2CC17606958}"/>
              </a:ext>
            </a:extLst>
          </p:cNvPr>
          <p:cNvSpPr txBox="1"/>
          <p:nvPr/>
        </p:nvSpPr>
        <p:spPr>
          <a:xfrm>
            <a:off x="5447523" y="3563565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CF351CD-5B56-47A8-8A90-ED5BF5CFF87A}"/>
              </a:ext>
            </a:extLst>
          </p:cNvPr>
          <p:cNvSpPr txBox="1"/>
          <p:nvPr/>
        </p:nvSpPr>
        <p:spPr>
          <a:xfrm>
            <a:off x="5915270" y="3562637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F2F56DBD-8D50-48E9-BCBD-1BB190180823}"/>
              </a:ext>
            </a:extLst>
          </p:cNvPr>
          <p:cNvCxnSpPr/>
          <p:nvPr/>
        </p:nvCxnSpPr>
        <p:spPr>
          <a:xfrm flipV="1">
            <a:off x="6494321" y="3870414"/>
            <a:ext cx="0" cy="371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817409DC-35C4-4A5B-B2D3-7D578B56C290}"/>
              </a:ext>
            </a:extLst>
          </p:cNvPr>
          <p:cNvSpPr txBox="1"/>
          <p:nvPr/>
        </p:nvSpPr>
        <p:spPr>
          <a:xfrm>
            <a:off x="6359134" y="3569613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9C37B7AC-A322-4FD9-A0EB-89DF182648B0}"/>
              </a:ext>
            </a:extLst>
          </p:cNvPr>
          <p:cNvCxnSpPr>
            <a:cxnSpLocks/>
          </p:cNvCxnSpPr>
          <p:nvPr/>
        </p:nvCxnSpPr>
        <p:spPr>
          <a:xfrm flipV="1">
            <a:off x="6761196" y="4170974"/>
            <a:ext cx="327793" cy="204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520844BD-BE80-4E66-82B0-A16FD0B47E52}"/>
              </a:ext>
            </a:extLst>
          </p:cNvPr>
          <p:cNvCxnSpPr/>
          <p:nvPr/>
        </p:nvCxnSpPr>
        <p:spPr>
          <a:xfrm>
            <a:off x="6761194" y="4375599"/>
            <a:ext cx="354546" cy="177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785B3F5A-BC50-4E99-9D44-01B23CB855A0}"/>
              </a:ext>
            </a:extLst>
          </p:cNvPr>
          <p:cNvSpPr txBox="1"/>
          <p:nvPr/>
        </p:nvSpPr>
        <p:spPr>
          <a:xfrm>
            <a:off x="7035455" y="3965509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89008A6D-087D-40E4-9D38-77E08097DBB9}"/>
              </a:ext>
            </a:extLst>
          </p:cNvPr>
          <p:cNvSpPr txBox="1"/>
          <p:nvPr/>
        </p:nvSpPr>
        <p:spPr>
          <a:xfrm>
            <a:off x="7062222" y="4330932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B36B9335-DC43-4AA3-A1EE-21DDB773A966}"/>
              </a:ext>
            </a:extLst>
          </p:cNvPr>
          <p:cNvCxnSpPr/>
          <p:nvPr/>
        </p:nvCxnSpPr>
        <p:spPr>
          <a:xfrm>
            <a:off x="6761194" y="4759032"/>
            <a:ext cx="2742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2F948B11-C2B2-425E-B2EC-AE4FB9DCBAC1}"/>
              </a:ext>
            </a:extLst>
          </p:cNvPr>
          <p:cNvSpPr txBox="1"/>
          <p:nvPr/>
        </p:nvSpPr>
        <p:spPr>
          <a:xfrm>
            <a:off x="7059224" y="4639403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f/r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3106102C-5235-4EC0-B933-2017E48141C3}"/>
              </a:ext>
            </a:extLst>
          </p:cNvPr>
          <p:cNvSpPr/>
          <p:nvPr/>
        </p:nvSpPr>
        <p:spPr>
          <a:xfrm>
            <a:off x="6908954" y="4022809"/>
            <a:ext cx="664211" cy="3077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>
            <a:extLst>
              <a:ext uri="{FF2B5EF4-FFF2-40B4-BE49-F238E27FC236}">
                <a16:creationId xmlns:a16="http://schemas.microsoft.com/office/drawing/2014/main" id="{BBF3C6DB-AF69-4BA1-96EF-67F11981CFBD}"/>
              </a:ext>
            </a:extLst>
          </p:cNvPr>
          <p:cNvSpPr/>
          <p:nvPr/>
        </p:nvSpPr>
        <p:spPr>
          <a:xfrm>
            <a:off x="6908954" y="4660181"/>
            <a:ext cx="664211" cy="3077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134239A5-A0E5-4BB8-8907-5F360414A607}"/>
              </a:ext>
            </a:extLst>
          </p:cNvPr>
          <p:cNvSpPr/>
          <p:nvPr/>
        </p:nvSpPr>
        <p:spPr>
          <a:xfrm>
            <a:off x="4850823" y="3021581"/>
            <a:ext cx="664211" cy="30777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70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5636" y="526472"/>
            <a:ext cx="833647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Experiment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DIGITS classification</a:t>
            </a:r>
          </a:p>
          <a:p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</a:t>
            </a:r>
            <a:r>
              <a:rPr lang="en-US" altLang="zh-CN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MNIST(60000,10000 for train and test)</a:t>
            </a:r>
          </a:p>
          <a:p>
            <a:r>
              <a:rPr lang="en-US" altLang="zh-CN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USPS(7291,2007 for train and test)</a:t>
            </a:r>
          </a:p>
          <a:p>
            <a:r>
              <a:rPr lang="en-US" altLang="zh-CN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SVHN(73257 images)</a:t>
            </a:r>
          </a:p>
          <a:p>
            <a:endParaRPr lang="en-US" altLang="zh-CN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altLang="zh-CN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104" y="2554513"/>
            <a:ext cx="6720747" cy="277222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1067" y="2554513"/>
            <a:ext cx="3780232" cy="194159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154057" y="2714171"/>
            <a:ext cx="1146629" cy="24529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035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5636" y="526472"/>
            <a:ext cx="83364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Experiment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Object recognition</a:t>
            </a:r>
          </a:p>
          <a:p>
            <a:r>
              <a:rPr lang="en-US" altLang="zh-C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</a:t>
            </a:r>
            <a:r>
              <a:rPr lang="en-US" altLang="zh-CN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Office31(A(</a:t>
            </a:r>
            <a:r>
              <a:rPr lang="en-US" altLang="zh-CN" sz="20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2817 </a:t>
            </a:r>
            <a:r>
              <a:rPr lang="en-US" altLang="zh-CN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),W(</a:t>
            </a:r>
            <a:r>
              <a:rPr lang="en-US" altLang="zh-CN" sz="20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795 </a:t>
            </a:r>
            <a:r>
              <a:rPr lang="en-US" altLang="zh-CN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),D(</a:t>
            </a:r>
            <a:r>
              <a:rPr lang="en-US" altLang="zh-CN" sz="20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498 </a:t>
            </a:r>
            <a:r>
              <a:rPr lang="en-US" altLang="zh-CN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))</a:t>
            </a:r>
          </a:p>
          <a:p>
            <a:endParaRPr lang="en-US" altLang="zh-CN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419" y="1893152"/>
            <a:ext cx="10019048" cy="2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8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545</Words>
  <Application>Microsoft Office PowerPoint</Application>
  <PresentationFormat>宽屏</PresentationFormat>
  <Paragraphs>131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等线</vt:lpstr>
      <vt:lpstr>等线 Light</vt:lpstr>
      <vt:lpstr>Arial</vt:lpstr>
      <vt:lpstr>Cambria Math</vt:lpstr>
      <vt:lpstr>Lucida Sans Unicode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BUPT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易 方遒</dc:creator>
  <cp:lastModifiedBy>易方遒</cp:lastModifiedBy>
  <cp:revision>35</cp:revision>
  <dcterms:created xsi:type="dcterms:W3CDTF">2018-09-09T08:32:57Z</dcterms:created>
  <dcterms:modified xsi:type="dcterms:W3CDTF">2018-09-10T11:23:21Z</dcterms:modified>
</cp:coreProperties>
</file>