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70" r:id="rId10"/>
    <p:sldId id="263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170" autoAdjust="0"/>
  </p:normalViewPr>
  <p:slideViewPr>
    <p:cSldViewPr snapToGrid="0">
      <p:cViewPr varScale="1">
        <p:scale>
          <a:sx n="49" d="100"/>
          <a:sy n="49" d="100"/>
        </p:scale>
        <p:origin x="131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C1315-7CF4-47E6-8B88-486F9479223C}" type="datetimeFigureOut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CA2EE-0010-405C-ABB7-AA1155A9B7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4223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m: describe the point-wise light reflection for both diffuse and specular surfaces</a:t>
            </a:r>
          </a:p>
          <a:p>
            <a:endParaRPr lang="en-US" altLang="zh-CN" dirty="0"/>
          </a:p>
          <a:p>
            <a:r>
              <a:rPr lang="en-US" altLang="zh-CN" dirty="0"/>
              <a:t>3D object classification: L-5 dimension</a:t>
            </a:r>
          </a:p>
          <a:p>
            <a:r>
              <a:rPr lang="en-US" altLang="zh-CN" dirty="0"/>
              <a:t>2 for the magnitude of the environment and point light source</a:t>
            </a:r>
          </a:p>
          <a:p>
            <a:r>
              <a:rPr lang="en-US" altLang="zh-CN" dirty="0"/>
              <a:t>3 for the position of the point light source</a:t>
            </a:r>
          </a:p>
          <a:p>
            <a:endParaRPr lang="en-US" altLang="zh-CN" dirty="0"/>
          </a:p>
          <a:p>
            <a:r>
              <a:rPr lang="en-US" altLang="zh-CN" dirty="0"/>
              <a:t>3D visual question answering : L-12 dimension</a:t>
            </a:r>
          </a:p>
          <a:p>
            <a:r>
              <a:rPr lang="en-US" altLang="zh-CN" dirty="0"/>
              <a:t>represents the energy and position of 3 point light sources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CA2EE-0010-405C-ABB7-AA1155A9B72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4187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err="1"/>
              <a:t>ShapeNetCore</a:t>
            </a:r>
            <a:r>
              <a:rPr lang="en-US" altLang="zh-CN" sz="1200" dirty="0"/>
              <a:t> : contains 55 rigid objective categories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CA2EE-0010-405C-ABB7-AA1155A9B72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0841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the detailed description of physical operations that can cause classification to fail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CA2EE-0010-405C-ABB7-AA1155A9B72D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6231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/>
              <a:t>Demonstrate the possibility of causing neural networks failure by easy perturbations of real-world 3D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CA2EE-0010-405C-ABB7-AA1155A9B72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6477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423268-75F0-4B70-B6F7-3AF71EBDB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D534D5D-6DED-4788-9A4E-A3E2642DD3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572855D-CF34-495E-BC17-3C105E8F0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3A9A-5035-4B2A-ADF3-73D8F27162A9}" type="datetime1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2B7C0D-3E1D-4A44-B6C1-D582F2E54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BE87C4F-F1A7-47EF-B7ED-ADB11D6DF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87D-5F47-48DB-A0CF-7244AF696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6188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922B87-AF42-4A1E-BA27-7FF168557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D0E9437-CCE8-43F0-95C3-720EC6CBE0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07ED968-B4A9-4E59-A134-BD9458150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B829-0AED-451C-9BEF-45AE611DCA50}" type="datetime1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9F12863-F526-4FDB-81BD-5D895A0F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05A95A-931B-425F-96ED-5C3209CB2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87D-5F47-48DB-A0CF-7244AF696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611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400FD7C-3D3A-4B4B-9109-3E502C7DF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2A010B7-2400-4217-B2B4-5AC96EEEB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A657E6E-0ADA-47B2-A2B3-18E3B34A2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EF0C-FBAA-45A4-8F46-1AAE6615DCC4}" type="datetime1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9060119-098C-423D-A0A2-916E980A2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933476C-BADC-4C11-9647-33DD6F8AE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87D-5F47-48DB-A0CF-7244AF696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335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28854C-36A7-4527-A5DF-CEEC75D65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A34325-F72E-4228-B073-8EA83C455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BACB793-C53A-4B3A-B8FB-9E8C0AB0E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56C-53D1-40DE-B029-CBFD7169A120}" type="datetime1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A728E6-1AD8-48C5-BFC4-5B31B1D1A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EA5F040-A294-4F34-87C6-81E65C076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87D-5F47-48DB-A0CF-7244AF696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620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DF5E1E-D410-48E1-9EA5-211D892FD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25D0815-695E-4380-8BFB-6E90004B1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9D0BDB6-7DF5-40DA-903B-33AA9CB40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10D8-3EC7-47CD-BC1A-DA61871B6C52}" type="datetime1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4312C77-EB73-4F00-97F8-3EC8E848C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9CE026D-1A5B-435A-AF4E-B5CD24102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87D-5F47-48DB-A0CF-7244AF696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955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704AEC-A81B-480A-AF7E-402D21CAF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E0A0285-60AE-4534-9E41-3E2A8CF8D0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F80B58D-3E38-4F6C-8A8C-4A7FB1155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6E56D8E-50F5-4BBA-A33D-3E93AF92F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4C5C-88ED-4DC6-906C-C06AA8D67E37}" type="datetime1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971EC14-F157-42A5-AD5E-DC323CF7A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EF86DF7-D471-4803-97E3-B4AB6126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87D-5F47-48DB-A0CF-7244AF696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995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9D12DF-1530-447A-BC5B-B28F6B41D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A200578-1164-4504-9C23-5D0B5EA7E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D1CDC80-54F1-4179-9D48-DEBDA8523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005E81D-05B9-4278-842B-0A6AAE7EB0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7674BE2-E79F-49BF-822B-4463C5C19B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8D77444-F227-4677-8932-2181E978F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67A7-40D8-4369-9EA3-C5F0D1E1D927}" type="datetime1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2FF6C4D-3DAF-4402-B597-01FE7BF0D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260EC36-F649-4B70-A20C-28DC05ABF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87D-5F47-48DB-A0CF-7244AF696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078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92A1DF-E3AF-4168-A46A-41B3DD9A9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0CC5975-333A-4856-BE3F-B952124A6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370CF-A191-46D9-BD16-01259097476C}" type="datetime1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10849F3-3764-4A06-B709-10847DD7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C4D2D58-267E-4B5C-BEE4-455FFBE85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87D-5F47-48DB-A0CF-7244AF696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543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724141D-C523-4DF7-864D-B946CED6A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AD8BD-9EA0-4284-8265-284B6D474EBF}" type="datetime1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09CDCC8-3195-45D4-99F2-95598509A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C7C700F-8E66-43CA-987F-EF1226E7D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87D-5F47-48DB-A0CF-7244AF696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4777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3BA1A1-2F47-4404-8BC5-758DD308D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EF855F-383F-4FFF-90C8-8E8807D04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BB27421-059E-4DD3-BAAB-301AAB91B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C7E05E6-6EE6-4662-AC35-17887CB1A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4B2-ADCE-4DFE-8808-2C4CF2FEC5B5}" type="datetime1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5719F35-CA66-4F26-BF68-3485014A2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D73C8FD-4BB7-4688-937B-2D7764B91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87D-5F47-48DB-A0CF-7244AF696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7428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A71410-2B2B-495F-999E-31192D2D5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FA71393-AF9F-4969-A340-80E68BC3BB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2265733-203B-4320-B60B-934C94FC7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8B7C24F-6827-4CC6-912F-6D418C082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B66A-8BD9-4659-8C10-31291DB4F669}" type="datetime1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6BEAA23-8963-420D-B754-5B33F320A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FFB3782-B7A9-4FB4-8E07-3A6CD8A2A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87D-5F47-48DB-A0CF-7244AF696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218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6D0C24D-5DEB-4E8B-BE14-965193A66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9EDF3E3-2992-48A5-A136-3DCF73FFE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8921761-58A0-48CC-A0D9-2E79E7CC81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82005-F618-4529-B3DB-C1F91F060684}" type="datetime1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2E7B95-E17F-4BDE-89DE-6F3A7A56F2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BBC4272-D053-4602-93B2-172B142A90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D387D-5F47-48DB-A0CF-7244AF6969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3509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23D10692-6FCF-40E5-A63A-CE9CF5EA5F96}"/>
              </a:ext>
            </a:extLst>
          </p:cNvPr>
          <p:cNvSpPr txBox="1"/>
          <p:nvPr/>
        </p:nvSpPr>
        <p:spPr>
          <a:xfrm>
            <a:off x="1742440" y="1757680"/>
            <a:ext cx="8707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/>
              <a:t>Adversarial Attack Beyond the Image Space</a:t>
            </a:r>
            <a:endParaRPr lang="zh-CN" altLang="en-US" sz="36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C66A5A6-7B4D-40B1-B8DA-2F1EF4280B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237" y="2627630"/>
            <a:ext cx="9915525" cy="1257300"/>
          </a:xfrm>
          <a:prstGeom prst="rect">
            <a:avLst/>
          </a:prstGeom>
        </p:spPr>
      </p:pic>
      <p:sp>
        <p:nvSpPr>
          <p:cNvPr id="6" name="日期占位符 5">
            <a:extLst>
              <a:ext uri="{FF2B5EF4-FFF2-40B4-BE49-F238E27FC236}">
                <a16:creationId xmlns:a16="http://schemas.microsoft.com/office/drawing/2014/main" id="{A1C009F8-EEC4-432B-8B59-73E9053C2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9DC8-F9CD-4103-8E48-6E976D8E6AFC}" type="datetime1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1C50CEC-2ADF-445C-99A0-582072642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87D-5F47-48DB-A0CF-7244AF6969B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6975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0269C77-FAE1-43A5-AD94-EE398CD67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56C-53D1-40DE-B029-CBFD7169A120}" type="datetime1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B0EFD4B-A912-44D7-BA13-EFAA6B891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87D-5F47-48DB-A0CF-7244AF6969B0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27A632A0-DC6F-488B-BB2E-39527D0B2196}"/>
              </a:ext>
            </a:extLst>
          </p:cNvPr>
          <p:cNvSpPr txBox="1"/>
          <p:nvPr/>
        </p:nvSpPr>
        <p:spPr>
          <a:xfrm>
            <a:off x="838200" y="584775"/>
            <a:ext cx="5019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Evaluation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A2E9DB3-3731-43D6-A316-97B6CD4EA92E}"/>
              </a:ext>
            </a:extLst>
          </p:cNvPr>
          <p:cNvSpPr txBox="1"/>
          <p:nvPr/>
        </p:nvSpPr>
        <p:spPr>
          <a:xfrm>
            <a:off x="972152" y="1395663"/>
            <a:ext cx="6641431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b="1" dirty="0" err="1"/>
              <a:t>Succ</a:t>
            </a:r>
            <a:r>
              <a:rPr lang="en-US" altLang="zh-CN" sz="2000" b="1" dirty="0"/>
              <a:t>. </a:t>
            </a:r>
            <a:r>
              <a:rPr lang="en-US" altLang="zh-CN" sz="2000" dirty="0"/>
              <a:t>: Success rate of attacks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b="1" dirty="0"/>
              <a:t>Perceptibility</a:t>
            </a:r>
            <a:r>
              <a:rPr lang="en-US" altLang="zh-CN" sz="2000" dirty="0"/>
              <a:t>: the major criterion of visual imperceptibility</a:t>
            </a:r>
            <a:endParaRPr lang="zh-CN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E89DD34B-FF48-4A66-B60C-8D5E62EAF9EC}"/>
                  </a:ext>
                </a:extLst>
              </p:cNvPr>
              <p:cNvSpPr txBox="1"/>
              <p:nvPr/>
            </p:nvSpPr>
            <p:spPr>
              <a:xfrm>
                <a:off x="4139665" y="2435844"/>
                <a:ext cx="265720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000" i="1" smtClean="0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+∆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E89DD34B-FF48-4A66-B60C-8D5E62EAF9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665" y="2435844"/>
                <a:ext cx="2657202" cy="307777"/>
              </a:xfrm>
              <a:prstGeom prst="rect">
                <a:avLst/>
              </a:prstGeom>
              <a:blipFill>
                <a:blip r:embed="rId2"/>
                <a:stretch>
                  <a:fillRect l="-1835" t="-4000" r="-2982" b="-36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933F0656-E930-4457-9F0F-7702B694C156}"/>
                  </a:ext>
                </a:extLst>
              </p:cNvPr>
              <p:cNvSpPr txBox="1"/>
              <p:nvPr/>
            </p:nvSpPr>
            <p:spPr>
              <a:xfrm>
                <a:off x="3302767" y="3108720"/>
                <a:ext cx="5586466" cy="6405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acc>
                        <m:accPr>
                          <m:chr m:val="̇"/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acc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sz="2000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</m:den>
                          </m:f>
                          <m:nary>
                            <m:naryPr>
                              <m:chr m:val="∑"/>
                              <m:limLoc m:val="subSup"/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</m:sup>
                            <m:e>
                              <m:nary>
                                <m:naryPr>
                                  <m:chr m:val="∑"/>
                                  <m:limLoc m:val="subSup"/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5"/>
                                    </m:r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</m:sup>
                                <m:e>
                                  <m:sSubSup>
                                    <m:sSubSupPr>
                                      <m:ctrlP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d>
                                        <m:dPr>
                                          <m:begChr m:val="‖"/>
                                          <m:endChr m:val="‖"/>
                                          <m:ctrlPr>
                                            <a:rPr lang="en-US" altLang="zh-CN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∆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zh-CN" sz="20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zh-CN" sz="20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20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𝑤</m:t>
                                              </m:r>
                                              <m:r>
                                                <a:rPr lang="en-US" altLang="zh-CN" sz="20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en-US" altLang="zh-CN" sz="20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h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b>
                                      <m: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nary>
                            </m:e>
                          </m:nary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type m:val="skw"/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933F0656-E930-4457-9F0F-7702B694C1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2767" y="3108720"/>
                <a:ext cx="5586466" cy="6405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760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6836666-C9C4-4A09-AD50-4D833285C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56C-53D1-40DE-B029-CBFD7169A120}" type="datetime1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18387B8-4FAA-425F-83C2-B19F43DB7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87D-5F47-48DB-A0CF-7244AF6969B0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08AE3C9-8684-488A-A3B0-7C30F583673A}"/>
              </a:ext>
            </a:extLst>
          </p:cNvPr>
          <p:cNvSpPr txBox="1"/>
          <p:nvPr/>
        </p:nvSpPr>
        <p:spPr>
          <a:xfrm>
            <a:off x="838199" y="584775"/>
            <a:ext cx="8873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Experiment _ </a:t>
            </a:r>
            <a:r>
              <a:rPr lang="en-US" altLang="zh-CN" sz="3200" dirty="0">
                <a:latin typeface="+mn-ea"/>
              </a:rPr>
              <a:t>3D</a:t>
            </a:r>
            <a:r>
              <a:rPr lang="en-US" altLang="zh-CN" sz="3200" dirty="0"/>
              <a:t> Object Classiﬁcation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5D95EB6-4E7B-4AC5-B252-A44931F528B4}"/>
              </a:ext>
            </a:extLst>
          </p:cNvPr>
          <p:cNvSpPr txBox="1"/>
          <p:nvPr/>
        </p:nvSpPr>
        <p:spPr>
          <a:xfrm>
            <a:off x="838199" y="1405288"/>
            <a:ext cx="5114223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/>
              <a:t>Data: ShapeNetCore-v2 dataset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/>
              <a:t>Classifier: AlexNet and ResNet-34</a:t>
            </a:r>
            <a:endParaRPr lang="zh-CN" altLang="en-US" sz="2000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598FF40C-57D0-4645-91C6-F498431425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000" y="3218951"/>
            <a:ext cx="10800000" cy="2027243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FCD389C4-640F-4595-90AB-C4E0058A9765}"/>
              </a:ext>
            </a:extLst>
          </p:cNvPr>
          <p:cNvSpPr txBox="1"/>
          <p:nvPr/>
        </p:nvSpPr>
        <p:spPr>
          <a:xfrm>
            <a:off x="3737810" y="2651017"/>
            <a:ext cx="4716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i="1" dirty="0"/>
              <a:t>Differentiable Render</a:t>
            </a:r>
            <a:endParaRPr lang="zh-CN" alt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79346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7BE0DFC-530E-4C89-9B0B-0BA77F7D2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56C-53D1-40DE-B029-CBFD7169A120}" type="datetime1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854A16B-4E7F-4FBD-BA3B-90C9E493E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87D-5F47-48DB-A0CF-7244AF6969B0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DED05F5-862B-4322-83DD-C731EFA868F3}"/>
              </a:ext>
            </a:extLst>
          </p:cNvPr>
          <p:cNvSpPr txBox="1"/>
          <p:nvPr/>
        </p:nvSpPr>
        <p:spPr>
          <a:xfrm>
            <a:off x="838199" y="584775"/>
            <a:ext cx="8873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Experiment _ </a:t>
            </a:r>
            <a:r>
              <a:rPr lang="en-US" altLang="zh-CN" sz="3200" dirty="0">
                <a:latin typeface="+mn-ea"/>
              </a:rPr>
              <a:t>3D</a:t>
            </a:r>
            <a:r>
              <a:rPr lang="en-US" altLang="zh-CN" sz="3200" dirty="0"/>
              <a:t> Object Classiﬁcation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14881FFF-2FE8-49D2-ABE5-B70960468351}"/>
              </a:ext>
            </a:extLst>
          </p:cNvPr>
          <p:cNvSpPr txBox="1"/>
          <p:nvPr/>
        </p:nvSpPr>
        <p:spPr>
          <a:xfrm>
            <a:off x="3737810" y="1306722"/>
            <a:ext cx="4716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i="1" dirty="0"/>
              <a:t>Non-Differentiable Render</a:t>
            </a:r>
            <a:endParaRPr lang="zh-CN" altLang="en-US" sz="2000" i="1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65384247-F84F-43CB-B3C5-3DF9414CD5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3620673"/>
            <a:ext cx="4320000" cy="1742689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12069F7C-B04B-4D69-9023-74756088D001}"/>
              </a:ext>
            </a:extLst>
          </p:cNvPr>
          <p:cNvSpPr txBox="1"/>
          <p:nvPr/>
        </p:nvSpPr>
        <p:spPr>
          <a:xfrm>
            <a:off x="838199" y="1882400"/>
            <a:ext cx="4272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b="1" dirty="0" err="1"/>
              <a:t>Succ</a:t>
            </a:r>
            <a:r>
              <a:rPr lang="en-US" altLang="zh-CN" sz="2000" b="1" dirty="0"/>
              <a:t>.</a:t>
            </a:r>
            <a:endParaRPr lang="zh-CN" altLang="en-US" sz="2000" b="1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E2F07964-4EA9-49F4-8128-4E16FC761524}"/>
              </a:ext>
            </a:extLst>
          </p:cNvPr>
          <p:cNvSpPr txBox="1"/>
          <p:nvPr/>
        </p:nvSpPr>
        <p:spPr>
          <a:xfrm>
            <a:off x="1193532" y="2376987"/>
            <a:ext cx="3089709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altLang="zh-CN" sz="2000" dirty="0"/>
              <a:t>AlexNet: </a:t>
            </a:r>
            <a:r>
              <a:rPr lang="en-US" altLang="zh-CN" sz="2000" dirty="0">
                <a:latin typeface="+mn-ea"/>
              </a:rPr>
              <a:t>14/102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altLang="zh-CN" sz="2000" dirty="0"/>
              <a:t>RseNet-</a:t>
            </a:r>
            <a:r>
              <a:rPr lang="en-US" altLang="zh-CN" sz="2000" dirty="0">
                <a:latin typeface="+mn-ea"/>
              </a:rPr>
              <a:t>34</a:t>
            </a:r>
            <a:r>
              <a:rPr lang="en-US" altLang="zh-CN" sz="2000" dirty="0"/>
              <a:t>: </a:t>
            </a:r>
            <a:r>
              <a:rPr lang="en-US" altLang="zh-CN" sz="2000" dirty="0">
                <a:latin typeface="+mn-ea"/>
              </a:rPr>
              <a:t>6/102</a:t>
            </a:r>
            <a:endParaRPr lang="zh-CN" altLang="en-US" sz="2000" dirty="0">
              <a:latin typeface="+mn-ea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E571E171-D3B9-4EC9-BFA6-4CB11CE3E5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8881" y="1820673"/>
            <a:ext cx="4630616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466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FAD3D1-1BF2-43C3-9EDA-7D6E8CFE1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56C-53D1-40DE-B029-CBFD7169A120}" type="datetime1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301D818-72C3-42A3-8073-7AF23D0A4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87D-5F47-48DB-A0CF-7244AF6969B0}" type="slidenum">
              <a:rPr lang="zh-CN" altLang="en-US" smtClean="0"/>
              <a:t>13</a:t>
            </a:fld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AFA6BFD-FDD0-4C71-8DBA-BECB41ECCBA3}"/>
              </a:ext>
            </a:extLst>
          </p:cNvPr>
          <p:cNvSpPr txBox="1"/>
          <p:nvPr/>
        </p:nvSpPr>
        <p:spPr>
          <a:xfrm>
            <a:off x="838199" y="584775"/>
            <a:ext cx="8873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Experiment _ </a:t>
            </a:r>
            <a:r>
              <a:rPr lang="en-US" altLang="zh-CN" sz="3200" dirty="0">
                <a:latin typeface="+mn-ea"/>
              </a:rPr>
              <a:t>3D</a:t>
            </a:r>
            <a:r>
              <a:rPr lang="en-US" altLang="zh-CN" sz="3200" dirty="0"/>
              <a:t> VQA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CD8E07D-59B0-4BAC-9870-F189CC7DC238}"/>
              </a:ext>
            </a:extLst>
          </p:cNvPr>
          <p:cNvSpPr txBox="1"/>
          <p:nvPr/>
        </p:nvSpPr>
        <p:spPr>
          <a:xfrm>
            <a:off x="838199" y="1405288"/>
            <a:ext cx="7256647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/>
              <a:t>Data: CLEVR dataset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/>
              <a:t>Baseline algorithm: Inferring and Executing Program (IEP)</a:t>
            </a:r>
            <a:endParaRPr lang="zh-CN" altLang="en-US" sz="2000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5FA05D55-DE93-4050-9FE5-C791E1FB9F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999" y="3328899"/>
            <a:ext cx="10800000" cy="1897043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2AFDBE3A-1014-4D60-B77D-A723A1294F03}"/>
              </a:ext>
            </a:extLst>
          </p:cNvPr>
          <p:cNvSpPr txBox="1"/>
          <p:nvPr/>
        </p:nvSpPr>
        <p:spPr>
          <a:xfrm>
            <a:off x="3737810" y="2651017"/>
            <a:ext cx="4716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i="1" dirty="0"/>
              <a:t>Differentiable Render</a:t>
            </a:r>
            <a:endParaRPr lang="zh-CN" altLang="en-US" sz="2000" i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A3BA7855-D392-41F2-BEE5-B6ECC018CA25}"/>
              </a:ext>
            </a:extLst>
          </p:cNvPr>
          <p:cNvSpPr/>
          <p:nvPr/>
        </p:nvSpPr>
        <p:spPr>
          <a:xfrm>
            <a:off x="525517" y="5771575"/>
            <a:ext cx="11393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/>
              <a:t>J. Johnson, B. Hariharan, L. van der Maaten, J. Hoffman, L. Fei-Fei, C. L. Zitnick, and R. Girshick. </a:t>
            </a:r>
            <a:r>
              <a:rPr lang="zh-CN" altLang="en-US" sz="1400" i="1" dirty="0"/>
              <a:t>Inferring and Executing Programs for Visual Reasoning.</a:t>
            </a:r>
            <a:r>
              <a:rPr lang="zh-CN" altLang="en-US" sz="1400" dirty="0"/>
              <a:t> ICCV, 2017.</a:t>
            </a:r>
          </a:p>
        </p:txBody>
      </p:sp>
    </p:spTree>
    <p:extLst>
      <p:ext uri="{BB962C8B-B14F-4D97-AF65-F5344CB8AC3E}">
        <p14:creationId xmlns:p14="http://schemas.microsoft.com/office/powerpoint/2010/main" val="168292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FAD3D1-1BF2-43C3-9EDA-7D6E8CFE1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56C-53D1-40DE-B029-CBFD7169A120}" type="datetime1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301D818-72C3-42A3-8073-7AF23D0A4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87D-5F47-48DB-A0CF-7244AF6969B0}" type="slidenum">
              <a:rPr lang="zh-CN" altLang="en-US" smtClean="0"/>
              <a:t>14</a:t>
            </a:fld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6C3F892-E749-4CEC-A0E9-177194901295}"/>
              </a:ext>
            </a:extLst>
          </p:cNvPr>
          <p:cNvSpPr txBox="1"/>
          <p:nvPr/>
        </p:nvSpPr>
        <p:spPr>
          <a:xfrm>
            <a:off x="838199" y="584775"/>
            <a:ext cx="8873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Experiment _ </a:t>
            </a:r>
            <a:r>
              <a:rPr lang="en-US" altLang="zh-CN" sz="3200" dirty="0">
                <a:latin typeface="+mn-ea"/>
              </a:rPr>
              <a:t>3D</a:t>
            </a:r>
            <a:r>
              <a:rPr lang="en-US" altLang="zh-CN" sz="3200" dirty="0"/>
              <a:t> VQA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8CD0EDA-3F67-4CE1-9C39-071D6899F7BB}"/>
              </a:ext>
            </a:extLst>
          </p:cNvPr>
          <p:cNvSpPr txBox="1"/>
          <p:nvPr/>
        </p:nvSpPr>
        <p:spPr>
          <a:xfrm>
            <a:off x="3737810" y="1306722"/>
            <a:ext cx="4716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i="1" dirty="0"/>
              <a:t>Non-Differentiable Render</a:t>
            </a:r>
            <a:endParaRPr lang="zh-CN" altLang="en-US" sz="2000" i="1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97814F1-FEEA-42D2-B386-D959393AFF8E}"/>
              </a:ext>
            </a:extLst>
          </p:cNvPr>
          <p:cNvSpPr txBox="1"/>
          <p:nvPr/>
        </p:nvSpPr>
        <p:spPr>
          <a:xfrm>
            <a:off x="838199" y="1882400"/>
            <a:ext cx="4272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b="1" dirty="0" err="1"/>
              <a:t>Succ</a:t>
            </a:r>
            <a:r>
              <a:rPr lang="en-US" altLang="zh-CN" sz="2000" b="1" dirty="0"/>
              <a:t>. </a:t>
            </a:r>
            <a:r>
              <a:rPr lang="en-US" altLang="zh-CN" sz="2000" dirty="0"/>
              <a:t>: 22/100</a:t>
            </a:r>
            <a:endParaRPr lang="zh-CN" altLang="en-US" sz="2000" dirty="0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200E9F54-4892-418A-B963-E255008C89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3774" y="1706832"/>
            <a:ext cx="5124450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49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DF56FA6-ED4B-4B8A-9EDA-7E99C1D01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56C-53D1-40DE-B029-CBFD7169A120}" type="datetime1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12ACAE3-4B6A-4E34-8DC3-2B8F124B6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87D-5F47-48DB-A0CF-7244AF6969B0}" type="slidenum">
              <a:rPr lang="zh-CN" altLang="en-US" smtClean="0"/>
              <a:t>15</a:t>
            </a:fld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6C184E3-F318-40EC-B6DE-67764FCBCFE0}"/>
              </a:ext>
            </a:extLst>
          </p:cNvPr>
          <p:cNvSpPr txBox="1"/>
          <p:nvPr/>
        </p:nvSpPr>
        <p:spPr>
          <a:xfrm>
            <a:off x="838199" y="584775"/>
            <a:ext cx="8873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Conclusion </a:t>
            </a:r>
            <a:r>
              <a:rPr lang="en-US" altLang="zh-CN" sz="3200"/>
              <a:t>&amp; Comments</a:t>
            </a:r>
            <a:endParaRPr lang="en-US" altLang="zh-CN" sz="32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15C8B25-622C-40DF-84C3-3D82EBE812B8}"/>
              </a:ext>
            </a:extLst>
          </p:cNvPr>
          <p:cNvSpPr txBox="1"/>
          <p:nvPr/>
        </p:nvSpPr>
        <p:spPr>
          <a:xfrm>
            <a:off x="838199" y="1425931"/>
            <a:ext cx="9259614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/>
              <a:t>+    Good motivation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altLang="zh-CN" sz="2000" dirty="0"/>
              <a:t>It’s a patchwork of </a:t>
            </a:r>
            <a:r>
              <a:rPr lang="en-US" altLang="zh-CN" sz="2000"/>
              <a:t>other people’s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98588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7DDAEB-1A89-47C0-8955-D2B8688BA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56C-53D1-40DE-B029-CBFD7169A120}" type="datetime1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6A46677-BEE5-434A-B233-059B92611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87D-5F47-48DB-A0CF-7244AF6969B0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CC464FE-E677-4965-887A-8830D3AA0E39}"/>
              </a:ext>
            </a:extLst>
          </p:cNvPr>
          <p:cNvSpPr txBox="1"/>
          <p:nvPr/>
        </p:nvSpPr>
        <p:spPr>
          <a:xfrm>
            <a:off x="838200" y="584775"/>
            <a:ext cx="5019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Motivation</a:t>
            </a:r>
            <a:endParaRPr lang="zh-CN" altLang="en-US" sz="32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A0FB8F9-B233-4F26-9517-F432B194E604}"/>
              </a:ext>
            </a:extLst>
          </p:cNvPr>
          <p:cNvSpPr txBox="1"/>
          <p:nvPr/>
        </p:nvSpPr>
        <p:spPr>
          <a:xfrm>
            <a:off x="838200" y="1605280"/>
            <a:ext cx="10515600" cy="142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/>
              <a:t>Image-space adversaries don’t exit in the physical world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/>
              <a:t>Demonstrate the possibility of causing neural networks failure by easy perturbations of real-world 3D objects and scenes 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4706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0EF306E-D1FF-401A-81D1-6FBFB4DE5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56C-53D1-40DE-B029-CBFD7169A120}" type="datetime1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7CC3513-27C6-448C-BBEC-8107A1BEE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87D-5F47-48DB-A0CF-7244AF6969B0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8364A1E-F7F5-446F-934F-5D1F530DE1F1}"/>
              </a:ext>
            </a:extLst>
          </p:cNvPr>
          <p:cNvSpPr txBox="1"/>
          <p:nvPr/>
        </p:nvSpPr>
        <p:spPr>
          <a:xfrm>
            <a:off x="838200" y="584775"/>
            <a:ext cx="5019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Framework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AABD2A28-762C-482C-BAB5-D1201C20741E}"/>
              </a:ext>
            </a:extLst>
          </p:cNvPr>
          <p:cNvSpPr txBox="1"/>
          <p:nvPr/>
        </p:nvSpPr>
        <p:spPr>
          <a:xfrm>
            <a:off x="838200" y="1324587"/>
            <a:ext cx="31185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2D adversarial attack</a:t>
            </a:r>
            <a:endParaRPr lang="zh-CN" altLang="en-US" sz="2000" dirty="0"/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AE49C253-8060-4125-93AB-5CB545DDCA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280" y="2014489"/>
            <a:ext cx="5527609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682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64E71C2-629A-49E6-AB5F-4B75DE633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56C-53D1-40DE-B029-CBFD7169A120}" type="datetime1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9C99888-6D59-45CB-893E-A178E2940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87D-5F47-48DB-A0CF-7244AF6969B0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2FF9263-0654-447D-B7B1-E8AF447A1820}"/>
              </a:ext>
            </a:extLst>
          </p:cNvPr>
          <p:cNvSpPr txBox="1"/>
          <p:nvPr/>
        </p:nvSpPr>
        <p:spPr>
          <a:xfrm>
            <a:off x="838200" y="584775"/>
            <a:ext cx="5019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Framework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819A23F-C9BF-4435-A169-85A353B65C04}"/>
              </a:ext>
            </a:extLst>
          </p:cNvPr>
          <p:cNvSpPr txBox="1"/>
          <p:nvPr/>
        </p:nvSpPr>
        <p:spPr>
          <a:xfrm>
            <a:off x="838200" y="1324587"/>
            <a:ext cx="31185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3D adversarial attack</a:t>
            </a:r>
            <a:endParaRPr lang="zh-CN" altLang="en-US" sz="2000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98BD9A64-2759-40AF-88C8-BAE2879A6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491" y="1879734"/>
            <a:ext cx="8517761" cy="353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937766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22F7732-52BA-44BB-BA9D-72D4E866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56C-53D1-40DE-B029-CBFD7169A120}" type="datetime1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AFD0827-A251-450D-A1FD-CC0936932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87D-5F47-48DB-A0CF-7244AF6969B0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5967E6B-FC83-46AA-AB30-1661DFE06E5A}"/>
              </a:ext>
            </a:extLst>
          </p:cNvPr>
          <p:cNvSpPr txBox="1"/>
          <p:nvPr/>
        </p:nvSpPr>
        <p:spPr>
          <a:xfrm>
            <a:off x="838200" y="584775"/>
            <a:ext cx="5019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Render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22CC70D-5705-46FF-8C7A-5665DC09A123}"/>
              </a:ext>
            </a:extLst>
          </p:cNvPr>
          <p:cNvSpPr txBox="1"/>
          <p:nvPr/>
        </p:nvSpPr>
        <p:spPr>
          <a:xfrm>
            <a:off x="838200" y="1411397"/>
            <a:ext cx="36856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i="1" dirty="0"/>
              <a:t>Differentiable [1]</a:t>
            </a:r>
            <a:endParaRPr lang="zh-CN" altLang="en-US" sz="2000" i="1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5A0BB304-F27A-40CD-8BD8-2C133ACB1DBB}"/>
              </a:ext>
            </a:extLst>
          </p:cNvPr>
          <p:cNvSpPr txBox="1"/>
          <p:nvPr/>
        </p:nvSpPr>
        <p:spPr>
          <a:xfrm>
            <a:off x="5857240" y="1406276"/>
            <a:ext cx="36856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i="1" dirty="0"/>
              <a:t>Non-Differentiable [2]</a:t>
            </a:r>
            <a:endParaRPr lang="zh-CN" altLang="en-US" sz="2000" i="1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B55283F-D793-4FA8-812F-88348954DE84}"/>
              </a:ext>
            </a:extLst>
          </p:cNvPr>
          <p:cNvSpPr txBox="1"/>
          <p:nvPr/>
        </p:nvSpPr>
        <p:spPr>
          <a:xfrm>
            <a:off x="449178" y="5656775"/>
            <a:ext cx="117428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[1] G. Liu, D. </a:t>
            </a:r>
            <a:r>
              <a:rPr lang="en-US" altLang="zh-CN" sz="1600" dirty="0" err="1"/>
              <a:t>Ceylan</a:t>
            </a:r>
            <a:r>
              <a:rPr lang="en-US" altLang="zh-CN" sz="1600" dirty="0"/>
              <a:t>, E. </a:t>
            </a:r>
            <a:r>
              <a:rPr lang="en-US" altLang="zh-CN" sz="1600" dirty="0" err="1"/>
              <a:t>Yumer</a:t>
            </a:r>
            <a:r>
              <a:rPr lang="en-US" altLang="zh-CN" sz="1600" dirty="0"/>
              <a:t>, J. Yang, and J. M. Lien. </a:t>
            </a:r>
            <a:r>
              <a:rPr lang="en-US" altLang="zh-CN" sz="1600" i="1" dirty="0"/>
              <a:t>Material Editing Using a Physically Based Rendering Network</a:t>
            </a:r>
            <a:r>
              <a:rPr lang="en-US" altLang="zh-CN" sz="1600" dirty="0"/>
              <a:t>. ICCV, 2017</a:t>
            </a:r>
          </a:p>
          <a:p>
            <a:r>
              <a:rPr lang="en-US" altLang="zh-CN" sz="1600" dirty="0"/>
              <a:t>[2] Blender Online Community. Blender – a 3D modelling and rendering package. https://www.blender.org/,2017. Blender Foundation, Blender Institute, Amsterdam.</a:t>
            </a:r>
            <a:endParaRPr lang="zh-CN" altLang="en-US" sz="1600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C27A194-B57E-4204-86F1-AD70CF12031D}"/>
              </a:ext>
            </a:extLst>
          </p:cNvPr>
          <p:cNvSpPr txBox="1"/>
          <p:nvPr/>
        </p:nvSpPr>
        <p:spPr>
          <a:xfrm>
            <a:off x="1126557" y="2053354"/>
            <a:ext cx="3108960" cy="142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000" dirty="0"/>
              <a:t>Surface normal </a:t>
            </a:r>
            <a:r>
              <a:rPr lang="en-US" altLang="zh-CN" sz="2000" b="1" dirty="0"/>
              <a:t>N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000" dirty="0"/>
              <a:t>illumination </a:t>
            </a:r>
            <a:r>
              <a:rPr lang="en-US" altLang="zh-CN" sz="2000" b="1" dirty="0"/>
              <a:t>L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000" dirty="0"/>
              <a:t>material </a:t>
            </a:r>
            <a:r>
              <a:rPr lang="en-US" altLang="zh-CN" sz="2000" b="1" dirty="0"/>
              <a:t>m</a:t>
            </a:r>
            <a:endParaRPr lang="zh-CN" altLang="en-US" sz="2000" b="1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64C94EEB-5CE6-4E5B-8596-A74D72F83108}"/>
              </a:ext>
            </a:extLst>
          </p:cNvPr>
          <p:cNvSpPr txBox="1"/>
          <p:nvPr/>
        </p:nvSpPr>
        <p:spPr>
          <a:xfrm>
            <a:off x="6096000" y="1994681"/>
            <a:ext cx="3108960" cy="189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000" dirty="0"/>
              <a:t>Color </a:t>
            </a:r>
            <a:r>
              <a:rPr lang="en-US" altLang="zh-CN" sz="2000" b="1" dirty="0"/>
              <a:t>C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000" dirty="0"/>
              <a:t>Translation </a:t>
            </a:r>
            <a:r>
              <a:rPr lang="en-US" altLang="zh-CN" sz="2000" b="1" dirty="0"/>
              <a:t>T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000" dirty="0"/>
              <a:t>Rotation </a:t>
            </a:r>
            <a:r>
              <a:rPr lang="en-US" altLang="zh-CN" sz="2000" b="1" dirty="0"/>
              <a:t>R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000" dirty="0"/>
              <a:t>Lighting</a:t>
            </a:r>
            <a:r>
              <a:rPr lang="en-US" altLang="zh-CN" sz="2000" b="1" dirty="0"/>
              <a:t> L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33452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E534014-DBAE-48CF-BA7B-C91D30C5F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56C-53D1-40DE-B029-CBFD7169A120}" type="datetime1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CBB97CB-572F-49BE-AB70-265BFA422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87D-5F47-48DB-A0CF-7244AF6969B0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A840B3A-7C1D-4CBE-9AFA-AE21985965BC}"/>
              </a:ext>
            </a:extLst>
          </p:cNvPr>
          <p:cNvSpPr txBox="1"/>
          <p:nvPr/>
        </p:nvSpPr>
        <p:spPr>
          <a:xfrm>
            <a:off x="838200" y="584775"/>
            <a:ext cx="5019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Approach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040D68E4-4C52-48D2-A9CC-57DF80AEA974}"/>
                  </a:ext>
                </a:extLst>
              </p:cNvPr>
              <p:cNvSpPr txBox="1"/>
              <p:nvPr/>
            </p:nvSpPr>
            <p:spPr>
              <a:xfrm>
                <a:off x="4195680" y="1366787"/>
                <a:ext cx="365170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𝒁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𝒓</m:t>
                      </m:r>
                      <m:d>
                        <m:dPr>
                          <m:ctrlPr>
                            <a:rPr lang="en-US" altLang="zh-CN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</m:d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zh-CN" altLang="en-US" sz="2000" b="1" i="1" smtClean="0">
                          <a:latin typeface="Cambria Math" panose="02040503050406030204" pitchFamily="18" charset="0"/>
                        </a:rPr>
                        <m:t>𝜽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]  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𝒘𝒉𝒆𝒓𝒆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𝒓</m:t>
                      </m:r>
                      <m:d>
                        <m:dPr>
                          <m:ctrlPr>
                            <a:rPr lang="en-US" altLang="zh-CN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</m:d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000" b="1" i="1" smtClean="0">
                          <a:latin typeface="Cambria Math" panose="02040503050406030204" pitchFamily="18" charset="0"/>
                        </a:rPr>
                        <m:t>𝒀</m:t>
                      </m:r>
                    </m:oMath>
                  </m:oMathPara>
                </a14:m>
                <a:endParaRPr lang="zh-CN" altLang="en-US" sz="2000" b="1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040D68E4-4C52-48D2-A9CC-57DF80AEA9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680" y="1366787"/>
                <a:ext cx="3651705" cy="307777"/>
              </a:xfrm>
              <a:prstGeom prst="rect">
                <a:avLst/>
              </a:prstGeom>
              <a:blipFill>
                <a:blip r:embed="rId2"/>
                <a:stretch>
                  <a:fillRect l="-1169" t="-1961" r="-1336" b="-3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图片 7">
            <a:extLst>
              <a:ext uri="{FF2B5EF4-FFF2-40B4-BE49-F238E27FC236}">
                <a16:creationId xmlns:a16="http://schemas.microsoft.com/office/drawing/2014/main" id="{4994BAA2-AEC2-4E45-B1A8-5728D49635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4803" y="3229746"/>
            <a:ext cx="6573458" cy="272809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3DFCD056-4E49-4415-9B2B-0957EEDA1CE1}"/>
                  </a:ext>
                </a:extLst>
              </p:cNvPr>
              <p:cNvSpPr/>
              <p:nvPr/>
            </p:nvSpPr>
            <p:spPr>
              <a:xfrm>
                <a:off x="3581400" y="1800894"/>
                <a:ext cx="1483098" cy="14288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sz="2000" b="1" i="1" smtClean="0">
                        <a:latin typeface="Cambria Math" panose="02040503050406030204" pitchFamily="18" charset="0"/>
                      </a:rPr>
                      <m:t>𝑿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zh-CN" sz="2000" b="0" dirty="0"/>
                  <a:t> 3D input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sz="2000" b="1" i="1" smtClean="0">
                        <a:latin typeface="Cambria Math" panose="02040503050406030204" pitchFamily="18" charset="0"/>
                      </a:rPr>
                      <m:t>𝒀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zh-CN" altLang="en-US" sz="2000" dirty="0"/>
                  <a:t> </a:t>
                </a:r>
                <a:r>
                  <a:rPr lang="en-US" altLang="zh-CN" sz="2000" dirty="0"/>
                  <a:t>2D image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sz="2000" b="1" i="1">
                        <a:latin typeface="Cambria Math" panose="02040503050406030204" pitchFamily="18" charset="0"/>
                      </a:rPr>
                      <m:t>𝒁</m:t>
                    </m:r>
                  </m:oMath>
                </a14:m>
                <a:r>
                  <a:rPr lang="en-US" altLang="zh-CN" sz="2000" dirty="0"/>
                  <a:t>: output</a:t>
                </a:r>
                <a:endParaRPr lang="zh-CN" altLang="en-US" sz="2000" dirty="0"/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3DFCD056-4E49-4415-9B2B-0957EEDA1C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1800894"/>
                <a:ext cx="1483098" cy="1428853"/>
              </a:xfrm>
              <a:prstGeom prst="rect">
                <a:avLst/>
              </a:prstGeom>
              <a:blipFill>
                <a:blip r:embed="rId4"/>
                <a:stretch>
                  <a:fillRect r="-4115" b="-638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CB20BF8A-869F-4FE5-8C3D-03BC8F68CB68}"/>
                  </a:ext>
                </a:extLst>
              </p:cNvPr>
              <p:cNvSpPr/>
              <p:nvPr/>
            </p:nvSpPr>
            <p:spPr>
              <a:xfrm>
                <a:off x="6322996" y="1800893"/>
                <a:ext cx="2151551" cy="14288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sz="2000" b="1" i="1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zh-CN" sz="2000" b="0" dirty="0"/>
                  <a:t> classifier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sz="20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zh-CN" altLang="en-US" sz="2000" dirty="0"/>
                  <a:t> </a:t>
                </a:r>
                <a:r>
                  <a:rPr lang="en-US" altLang="zh-CN" sz="2000" dirty="0"/>
                  <a:t>render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zh-CN" altLang="en-US" sz="2000" b="1" i="1" smtClean="0">
                        <a:latin typeface="Cambria Math" panose="02040503050406030204" pitchFamily="18" charset="0"/>
                      </a:rPr>
                      <m:t>𝜽</m:t>
                    </m:r>
                  </m:oMath>
                </a14:m>
                <a:r>
                  <a:rPr lang="en-US" altLang="zh-CN" sz="2000" dirty="0"/>
                  <a:t>: parameters of </a:t>
                </a:r>
                <a14:m>
                  <m:oMath xmlns:m="http://schemas.openxmlformats.org/officeDocument/2006/math">
                    <m:r>
                      <a:rPr lang="en-US" altLang="zh-CN" sz="2000" b="1" i="1" smtClean="0">
                        <a:latin typeface="Cambria Math" panose="02040503050406030204" pitchFamily="18" charset="0"/>
                      </a:rPr>
                      <m:t>𝒇</m:t>
                    </m:r>
                  </m:oMath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CB20BF8A-869F-4FE5-8C3D-03BC8F68CB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2996" y="1800893"/>
                <a:ext cx="2151551" cy="1428853"/>
              </a:xfrm>
              <a:prstGeom prst="rect">
                <a:avLst/>
              </a:prstGeom>
              <a:blipFill>
                <a:blip r:embed="rId5"/>
                <a:stretch>
                  <a:fillRect l="-1133" r="-567" b="-638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矩形 10">
            <a:extLst>
              <a:ext uri="{FF2B5EF4-FFF2-40B4-BE49-F238E27FC236}">
                <a16:creationId xmlns:a16="http://schemas.microsoft.com/office/drawing/2014/main" id="{6A1EA641-23CA-4197-8B45-738A8E9063D3}"/>
              </a:ext>
            </a:extLst>
          </p:cNvPr>
          <p:cNvSpPr/>
          <p:nvPr/>
        </p:nvSpPr>
        <p:spPr>
          <a:xfrm>
            <a:off x="2883739" y="3229746"/>
            <a:ext cx="1505381" cy="3043479"/>
          </a:xfrm>
          <a:prstGeom prst="rect">
            <a:avLst/>
          </a:prstGeom>
          <a:noFill/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19888E53-2215-43A1-9DA9-C899AACB1F10}"/>
                  </a:ext>
                </a:extLst>
              </p:cNvPr>
              <p:cNvSpPr txBox="1"/>
              <p:nvPr/>
            </p:nvSpPr>
            <p:spPr>
              <a:xfrm>
                <a:off x="3157888" y="5895974"/>
                <a:ext cx="8470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1" i="1">
                          <a:latin typeface="Cambria Math" panose="02040503050406030204" pitchFamily="18" charset="0"/>
                        </a:rPr>
                        <m:t>𝑿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19888E53-2215-43A1-9DA9-C899AACB1F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7888" y="5895974"/>
                <a:ext cx="84702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矩形 13">
            <a:extLst>
              <a:ext uri="{FF2B5EF4-FFF2-40B4-BE49-F238E27FC236}">
                <a16:creationId xmlns:a16="http://schemas.microsoft.com/office/drawing/2014/main" id="{A2AD14B8-2210-4DF0-846F-822A92E38FE7}"/>
              </a:ext>
            </a:extLst>
          </p:cNvPr>
          <p:cNvSpPr/>
          <p:nvPr/>
        </p:nvSpPr>
        <p:spPr>
          <a:xfrm>
            <a:off x="5104549" y="3221827"/>
            <a:ext cx="1505381" cy="3043479"/>
          </a:xfrm>
          <a:prstGeom prst="rect">
            <a:avLst/>
          </a:prstGeom>
          <a:noFill/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025B000E-BCF2-4476-9089-C26D90AD7530}"/>
                  </a:ext>
                </a:extLst>
              </p:cNvPr>
              <p:cNvSpPr txBox="1"/>
              <p:nvPr/>
            </p:nvSpPr>
            <p:spPr>
              <a:xfrm>
                <a:off x="5378698" y="5888055"/>
                <a:ext cx="8470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1" i="1" smtClean="0">
                          <a:latin typeface="Cambria Math" panose="02040503050406030204" pitchFamily="18" charset="0"/>
                        </a:rPr>
                        <m:t>𝒀</m:t>
                      </m:r>
                    </m:oMath>
                  </m:oMathPara>
                </a14:m>
                <a:endParaRPr lang="zh-CN" altLang="en-US" b="1" dirty="0"/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025B000E-BCF2-4476-9089-C26D90AD75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8698" y="5888055"/>
                <a:ext cx="84702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矩形 15">
            <a:extLst>
              <a:ext uri="{FF2B5EF4-FFF2-40B4-BE49-F238E27FC236}">
                <a16:creationId xmlns:a16="http://schemas.microsoft.com/office/drawing/2014/main" id="{6FFEDD44-052B-43DB-9F3A-82ABEB645F77}"/>
              </a:ext>
            </a:extLst>
          </p:cNvPr>
          <p:cNvSpPr/>
          <p:nvPr/>
        </p:nvSpPr>
        <p:spPr>
          <a:xfrm>
            <a:off x="7070215" y="3221827"/>
            <a:ext cx="2035284" cy="3043479"/>
          </a:xfrm>
          <a:prstGeom prst="rect">
            <a:avLst/>
          </a:prstGeom>
          <a:noFill/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7240132D-9E1A-4450-B9B3-FBF3336CC10B}"/>
                  </a:ext>
                </a:extLst>
              </p:cNvPr>
              <p:cNvSpPr txBox="1"/>
              <p:nvPr/>
            </p:nvSpPr>
            <p:spPr>
              <a:xfrm>
                <a:off x="7344363" y="5888055"/>
                <a:ext cx="11451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1" i="1" smtClean="0">
                          <a:latin typeface="Cambria Math" panose="02040503050406030204" pitchFamily="18" charset="0"/>
                        </a:rPr>
                        <m:t>𝒁</m:t>
                      </m:r>
                    </m:oMath>
                  </m:oMathPara>
                </a14:m>
                <a:endParaRPr lang="zh-CN" altLang="en-US" b="1" dirty="0"/>
              </a:p>
            </p:txBody>
          </p:sp>
        </mc:Choice>
        <mc:Fallback xmlns="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7240132D-9E1A-4450-B9B3-FBF3336CC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4363" y="5888055"/>
                <a:ext cx="114518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矩形 17">
            <a:extLst>
              <a:ext uri="{FF2B5EF4-FFF2-40B4-BE49-F238E27FC236}">
                <a16:creationId xmlns:a16="http://schemas.microsoft.com/office/drawing/2014/main" id="{D10D2DA2-EC5B-4F31-BCB4-8232E62BE861}"/>
              </a:ext>
            </a:extLst>
          </p:cNvPr>
          <p:cNvSpPr/>
          <p:nvPr/>
        </p:nvSpPr>
        <p:spPr>
          <a:xfrm>
            <a:off x="4389120" y="4777010"/>
            <a:ext cx="715429" cy="642013"/>
          </a:xfrm>
          <a:prstGeom prst="rect">
            <a:avLst/>
          </a:prstGeom>
          <a:noFill/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4C0BB092-8FF0-451C-A3DC-4F682D3E5DDF}"/>
                  </a:ext>
                </a:extLst>
              </p:cNvPr>
              <p:cNvSpPr txBox="1"/>
              <p:nvPr/>
            </p:nvSpPr>
            <p:spPr>
              <a:xfrm>
                <a:off x="4543124" y="5064278"/>
                <a:ext cx="3586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1" i="1">
                          <a:latin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4C0BB092-8FF0-451C-A3DC-4F682D3E5D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124" y="5064278"/>
                <a:ext cx="358663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矩形 19">
            <a:extLst>
              <a:ext uri="{FF2B5EF4-FFF2-40B4-BE49-F238E27FC236}">
                <a16:creationId xmlns:a16="http://schemas.microsoft.com/office/drawing/2014/main" id="{1204ED71-BF45-4B1D-974A-2D9ED7881753}"/>
              </a:ext>
            </a:extLst>
          </p:cNvPr>
          <p:cNvSpPr/>
          <p:nvPr/>
        </p:nvSpPr>
        <p:spPr>
          <a:xfrm>
            <a:off x="6609930" y="4762423"/>
            <a:ext cx="460286" cy="642013"/>
          </a:xfrm>
          <a:prstGeom prst="rect">
            <a:avLst/>
          </a:prstGeom>
          <a:noFill/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1A2ED521-0289-41E4-8BEF-353FDDF3BF4E}"/>
                  </a:ext>
                </a:extLst>
              </p:cNvPr>
              <p:cNvSpPr txBox="1"/>
              <p:nvPr/>
            </p:nvSpPr>
            <p:spPr>
              <a:xfrm>
                <a:off x="6649981" y="5049691"/>
                <a:ext cx="3586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1" i="1" smtClean="0">
                          <a:latin typeface="Cambria Math" panose="02040503050406030204" pitchFamily="18" charset="0"/>
                        </a:rPr>
                        <m:t>𝒇</m:t>
                      </m:r>
                    </m:oMath>
                  </m:oMathPara>
                </a14:m>
                <a:endParaRPr lang="zh-CN" altLang="en-US" b="1" dirty="0"/>
              </a:p>
            </p:txBody>
          </p:sp>
        </mc:Choice>
        <mc:Fallback xmlns="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1A2ED521-0289-41E4-8BEF-353FDDF3BF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9981" y="5049691"/>
                <a:ext cx="358663" cy="369332"/>
              </a:xfrm>
              <a:prstGeom prst="rect">
                <a:avLst/>
              </a:prstGeom>
              <a:blipFill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075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C4A26EE-F02A-4558-853C-64CCCD3D8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56C-53D1-40DE-B029-CBFD7169A120}" type="datetime1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F0B6262-2840-4228-822D-6E705BC50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87D-5F47-48DB-A0CF-7244AF6969B0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3C642C9-7C80-42BB-8736-2CDF2DC62ADB}"/>
              </a:ext>
            </a:extLst>
          </p:cNvPr>
          <p:cNvSpPr txBox="1"/>
          <p:nvPr/>
        </p:nvSpPr>
        <p:spPr>
          <a:xfrm>
            <a:off x="838200" y="584775"/>
            <a:ext cx="5019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Approach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DE57E62F-DD92-4D78-AFC3-05398B44EA97}"/>
                  </a:ext>
                </a:extLst>
              </p:cNvPr>
              <p:cNvSpPr txBox="1"/>
              <p:nvPr/>
            </p:nvSpPr>
            <p:spPr>
              <a:xfrm>
                <a:off x="838200" y="1728396"/>
                <a:ext cx="8056346" cy="403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/>
                  <a:t>Loss function: </a:t>
                </a:r>
                <a14:m>
                  <m:oMath xmlns:m="http://schemas.openxmlformats.org/officeDocument/2006/math">
                    <m:r>
                      <a:rPr lang="en-US" altLang="zh-CN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  <m:d>
                      <m:d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</m:d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sSup>
                          <m:sSup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</m:oMath>
                </a14:m>
                <a:r>
                  <a:rPr lang="zh-CN" altLang="en-US" sz="2000" dirty="0"/>
                  <a:t> </a:t>
                </a:r>
                <a:r>
                  <a:rPr lang="en-US" altLang="zh-CN" sz="2000" dirty="0"/>
                  <a:t>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altLang="zh-CN" sz="2000" dirty="0"/>
                  <a:t> is the original true label</a:t>
                </a:r>
                <a:endParaRPr lang="zh-CN" altLang="en-US" sz="2000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DE57E62F-DD92-4D78-AFC3-05398B44E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728396"/>
                <a:ext cx="8056346" cy="403765"/>
              </a:xfrm>
              <a:prstGeom prst="rect">
                <a:avLst/>
              </a:prstGeom>
              <a:blipFill>
                <a:blip r:embed="rId2"/>
                <a:stretch>
                  <a:fillRect l="-833" t="-7576" b="-272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C39742F4-4423-470C-A399-0806E3239221}"/>
                  </a:ext>
                </a:extLst>
              </p:cNvPr>
              <p:cNvSpPr txBox="1"/>
              <p:nvPr/>
            </p:nvSpPr>
            <p:spPr>
              <a:xfrm>
                <a:off x="838200" y="2287242"/>
                <a:ext cx="80563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/>
                  <a:t>Target: minimize </a:t>
                </a:r>
                <a14:m>
                  <m:oMath xmlns:m="http://schemas.openxmlformats.org/officeDocument/2006/math">
                    <m:r>
                      <a:rPr lang="en-US" altLang="zh-CN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C39742F4-4423-470C-A399-0806E32392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287242"/>
                <a:ext cx="8056346" cy="400110"/>
              </a:xfrm>
              <a:prstGeom prst="rect">
                <a:avLst/>
              </a:prstGeom>
              <a:blipFill>
                <a:blip r:embed="rId3"/>
                <a:stretch>
                  <a:fillRect l="-833" t="-7576" b="-257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0758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2308255-9A0F-4489-A42E-17625B71D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56C-53D1-40DE-B029-CBFD7169A120}" type="datetime1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D1D58B7-40C5-4BCF-8615-C13B7E94B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87D-5F47-48DB-A0CF-7244AF6969B0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6D19F322-FB05-4AE6-B012-41884D0347F6}"/>
              </a:ext>
            </a:extLst>
          </p:cNvPr>
          <p:cNvSpPr txBox="1"/>
          <p:nvPr/>
        </p:nvSpPr>
        <p:spPr>
          <a:xfrm>
            <a:off x="838200" y="584775"/>
            <a:ext cx="5019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Approach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8E583647-15E6-4985-A65F-C8100B2DFFA3}"/>
                  </a:ext>
                </a:extLst>
              </p:cNvPr>
              <p:cNvSpPr txBox="1"/>
              <p:nvPr/>
            </p:nvSpPr>
            <p:spPr>
              <a:xfrm>
                <a:off x="3165060" y="2284832"/>
                <a:ext cx="5943294" cy="3357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000" i="1" smtClean="0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00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</m:e>
                        <m:sub>
                          <m:sSub>
                            <m:sSub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00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sub>
                      </m:sSub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d>
                        <m:d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d>
                                <m:d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zh-CN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sz="2000" i="1" smtClean="0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altLang="zh-CN" sz="20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</m:e>
                        <m:sub>
                          <m:sSub>
                            <m:sSub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00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sub>
                      </m:sSub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r>
                        <a:rPr lang="en-US" altLang="zh-CN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∘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altLang="zh-CN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∘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00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8E583647-15E6-4985-A65F-C8100B2DFF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5060" y="2284832"/>
                <a:ext cx="5943294" cy="335798"/>
              </a:xfrm>
              <a:prstGeom prst="rect">
                <a:avLst/>
              </a:prstGeom>
              <a:blipFill>
                <a:blip r:embed="rId3"/>
                <a:stretch>
                  <a:fillRect l="-513" r="-1231" b="-254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ABE913C2-65B1-432E-93ED-B3D14AF9999D}"/>
                  </a:ext>
                </a:extLst>
              </p:cNvPr>
              <p:cNvSpPr txBox="1"/>
              <p:nvPr/>
            </p:nvSpPr>
            <p:spPr>
              <a:xfrm>
                <a:off x="3165060" y="2856483"/>
                <a:ext cx="394056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00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zh-CN" altLang="en-US" sz="200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𝑝𝑎𝑟𝑎𝑚𝑒𝑡𝑒𝑟𝑠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𝑟𝑒𝑛𝑑𝑒𝑟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ABE913C2-65B1-432E-93ED-B3D14AF999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5060" y="2856483"/>
                <a:ext cx="3940566" cy="307777"/>
              </a:xfrm>
              <a:prstGeom prst="rect">
                <a:avLst/>
              </a:prstGeom>
              <a:blipFill>
                <a:blip r:embed="rId4"/>
                <a:stretch>
                  <a:fillRect l="-464" r="-1082" b="-34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8A215A17-B29F-4B0B-A13A-06A6747EE935}"/>
                  </a:ext>
                </a:extLst>
              </p:cNvPr>
              <p:cNvSpPr txBox="1"/>
              <p:nvPr/>
            </p:nvSpPr>
            <p:spPr>
              <a:xfrm>
                <a:off x="3955116" y="3455172"/>
                <a:ext cx="236045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0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0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zh-CN" altLang="en-US" sz="2000" b="0" i="1" smtClean="0">
                        <a:latin typeface="Cambria Math" panose="02040503050406030204" pitchFamily="18" charset="0"/>
                      </a:rPr>
                      <m:t>𝜂</m:t>
                    </m:r>
                    <m:r>
                      <a:rPr lang="zh-CN" altLang="en-US" sz="2000" b="0" i="1" smtClean="0">
                        <a:latin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zh-CN" altLang="en-US" sz="2000" dirty="0"/>
                  <a:t> </a:t>
                </a:r>
                <a14:m>
                  <m:oMath xmlns:m="http://schemas.openxmlformats.org/officeDocument/2006/math">
                    <m:r>
                      <a:rPr lang="zh-CN" altLang="en-US" sz="2000" i="1">
                        <a:latin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0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8A215A17-B29F-4B0B-A13A-06A6747EE9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116" y="3455172"/>
                <a:ext cx="2360454" cy="307777"/>
              </a:xfrm>
              <a:prstGeom prst="rect">
                <a:avLst/>
              </a:prstGeom>
              <a:blipFill>
                <a:blip r:embed="rId5"/>
                <a:stretch>
                  <a:fillRect l="-2842" r="-1550" b="-26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本框 12">
            <a:extLst>
              <a:ext uri="{FF2B5EF4-FFF2-40B4-BE49-F238E27FC236}">
                <a16:creationId xmlns:a16="http://schemas.microsoft.com/office/drawing/2014/main" id="{2640BAA5-EB4E-4221-9366-B5D32F863C1C}"/>
              </a:ext>
            </a:extLst>
          </p:cNvPr>
          <p:cNvSpPr txBox="1"/>
          <p:nvPr/>
        </p:nvSpPr>
        <p:spPr>
          <a:xfrm>
            <a:off x="1220946" y="3429000"/>
            <a:ext cx="2360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/>
              <a:t>update parameters</a:t>
            </a:r>
            <a:endParaRPr lang="zh-CN" altLang="en-US" sz="2000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BA3AB040-3B8E-4E1C-A882-A6F53CAAC5DC}"/>
              </a:ext>
            </a:extLst>
          </p:cNvPr>
          <p:cNvSpPr/>
          <p:nvPr/>
        </p:nvSpPr>
        <p:spPr>
          <a:xfrm>
            <a:off x="1661160" y="1974828"/>
            <a:ext cx="9360970" cy="126633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56509035-A957-45F9-BE2E-CF1864975D4D}"/>
              </a:ext>
            </a:extLst>
          </p:cNvPr>
          <p:cNvSpPr txBox="1"/>
          <p:nvPr/>
        </p:nvSpPr>
        <p:spPr>
          <a:xfrm>
            <a:off x="9490509" y="2284832"/>
            <a:ext cx="1531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>
                <a:solidFill>
                  <a:srgbClr val="C00000"/>
                </a:solidFill>
              </a:rPr>
              <a:t>differentiable render</a:t>
            </a:r>
            <a:endParaRPr lang="zh-CN" altLang="en-US" i="1" dirty="0">
              <a:solidFill>
                <a:srgbClr val="C00000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74EE1BA3-1604-4AD2-A548-906A1F5ACA61}"/>
              </a:ext>
            </a:extLst>
          </p:cNvPr>
          <p:cNvSpPr/>
          <p:nvPr/>
        </p:nvSpPr>
        <p:spPr>
          <a:xfrm>
            <a:off x="1661160" y="4191769"/>
            <a:ext cx="9360970" cy="126633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151BEDF5-57B0-4A50-A97C-5FCA3DD7D2E4}"/>
              </a:ext>
            </a:extLst>
          </p:cNvPr>
          <p:cNvSpPr txBox="1"/>
          <p:nvPr/>
        </p:nvSpPr>
        <p:spPr>
          <a:xfrm>
            <a:off x="9028497" y="4501771"/>
            <a:ext cx="1993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>
                <a:solidFill>
                  <a:srgbClr val="C00000"/>
                </a:solidFill>
              </a:rPr>
              <a:t>non-differentiable render</a:t>
            </a:r>
            <a:endParaRPr lang="zh-CN" altLang="en-US" i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1C630274-92FB-4396-8ADA-0E96F79ACA31}"/>
                  </a:ext>
                </a:extLst>
              </p:cNvPr>
              <p:cNvSpPr txBox="1"/>
              <p:nvPr/>
            </p:nvSpPr>
            <p:spPr>
              <a:xfrm>
                <a:off x="3347720" y="4562966"/>
                <a:ext cx="4886402" cy="5849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ℒ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zh-CN" altLang="en-US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den>
                      </m:f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  <m:d>
                            <m:d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  <m:d>
                                    <m:d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altLang="zh-CN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e>
                                        <m:sub>
                                          <m: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sub>
                                      </m:sSub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zh-CN" altLang="en-US" b="0" i="1" smtClean="0">
                                          <a:latin typeface="Cambria Math" panose="02040503050406030204" pitchFamily="18" charset="0"/>
                                        </a:rPr>
                                        <m:t>𝛿</m:t>
                                      </m:r>
                                    </m:e>
                                  </m:d>
                                </m:e>
                              </m:d>
                            </m:e>
                          </m:d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  <m:d>
                            <m:d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  <m:d>
                                    <m:d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altLang="zh-CN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e>
                                        <m:sub>
                                          <m: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sub>
                                      </m:sSub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zh-CN" altLang="en-US" b="0" i="1" smtClean="0">
                                          <a:latin typeface="Cambria Math" panose="02040503050406030204" pitchFamily="18" charset="0"/>
                                        </a:rPr>
                                        <m:t>𝛿</m:t>
                                      </m:r>
                                    </m:e>
                                  </m:d>
                                </m:e>
                              </m:d>
                            </m:e>
                          </m:d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2×</m:t>
                          </m:r>
                          <m:r>
                            <a:rPr lang="zh-CN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1C630274-92FB-4396-8ADA-0E96F79AC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720" y="4562966"/>
                <a:ext cx="4886402" cy="5849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001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 animBg="1"/>
      <p:bldP spid="15" grpId="0"/>
      <p:bldP spid="18" grpId="0" animBg="1"/>
      <p:bldP spid="19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1A5860F-D550-4C48-8D9A-1077E1A17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156C-53D1-40DE-B029-CBFD7169A120}" type="datetime1">
              <a:rPr lang="zh-CN" altLang="en-US" smtClean="0"/>
              <a:t>2019/8/8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0825473-18C9-476E-845B-2E5F78501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387D-5F47-48DB-A0CF-7244AF6969B0}" type="slidenum">
              <a:rPr lang="zh-CN" altLang="en-US" smtClean="0"/>
              <a:t>9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03758CB5-0F87-4FBE-A5FB-50178E3F60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119" y="1661492"/>
            <a:ext cx="8517761" cy="3535016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74B38D21-09A1-44D5-9CFF-94201311AE49}"/>
              </a:ext>
            </a:extLst>
          </p:cNvPr>
          <p:cNvSpPr txBox="1"/>
          <p:nvPr/>
        </p:nvSpPr>
        <p:spPr>
          <a:xfrm>
            <a:off x="838200" y="584775"/>
            <a:ext cx="5019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Approach</a:t>
            </a:r>
          </a:p>
        </p:txBody>
      </p:sp>
    </p:spTree>
    <p:extLst>
      <p:ext uri="{BB962C8B-B14F-4D97-AF65-F5344CB8AC3E}">
        <p14:creationId xmlns:p14="http://schemas.microsoft.com/office/powerpoint/2010/main" val="2813282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523</Words>
  <Application>Microsoft Office PowerPoint</Application>
  <PresentationFormat>宽屏</PresentationFormat>
  <Paragraphs>115</Paragraphs>
  <Slides>15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等线</vt:lpstr>
      <vt:lpstr>华文楷体</vt:lpstr>
      <vt:lpstr>Arial</vt:lpstr>
      <vt:lpstr>Cambria Math</vt:lpstr>
      <vt:lpstr>Corbel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刘 俣伽</dc:creator>
  <cp:lastModifiedBy>刘 俣伽</cp:lastModifiedBy>
  <cp:revision>77</cp:revision>
  <dcterms:created xsi:type="dcterms:W3CDTF">2019-07-24T08:13:00Z</dcterms:created>
  <dcterms:modified xsi:type="dcterms:W3CDTF">2019-08-08T07:59:12Z</dcterms:modified>
</cp:coreProperties>
</file>