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70" r:id="rId13"/>
    <p:sldId id="268" r:id="rId14"/>
    <p:sldId id="271" r:id="rId15"/>
    <p:sldId id="26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3D5EDE-38C2-4F73-89DF-FCEC3F259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442AC0C-8711-4082-B136-E16A1E9C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D38946-E843-47FF-8FD2-B4D04AE1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3BD7-541C-440D-816F-51110A594E76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C8DA76-1AF3-422D-80BE-C70CA8F2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1CF640-D8F2-4DAD-B768-751150AE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EBCA-A80A-40D3-B09B-25583B06B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2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F062C-D2D2-4029-9464-D07925B9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EC7000-F0E7-4840-BD68-F4B8A7B82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A01ED1-4E3F-498F-9E04-3877CF33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3BD7-541C-440D-816F-51110A594E76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9AA3F0-AB33-43EF-91DB-684BAD07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25A43C-B2FF-443D-BA97-38B3C80B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EBCA-A80A-40D3-B09B-25583B06B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72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5C3B78-230B-4E92-863B-DB7BD7FD9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5573E6-35FD-463A-BDBE-216ACE760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D1A1D9-C973-466C-B760-713A76B0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3BD7-541C-440D-816F-51110A594E76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45875-0FAC-494E-934B-7EB1B04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56F0D2-3AD4-462C-B7E2-A8C2EFF8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EBCA-A80A-40D3-B09B-25583B06B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63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E9D01-9FCE-42E6-888F-43BD01100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227886-701B-4A3B-9144-6A56F8ECE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261408-D2AF-4B62-838A-0B103231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F87F-BE3C-4C4D-9486-47A1FA3717A7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83A186-7364-4DC4-9A62-7D2120DA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FEA74A-5956-4AF8-8D64-A2786FBF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3862-94FC-4923-9E41-44622EED9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91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E51EEF-30E9-4FFF-98E4-46C4BC68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99F103-C8E1-480F-8715-B1272481A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37EEC-83FD-47A7-80C4-8F155A13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F87F-BE3C-4C4D-9486-47A1FA3717A7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CB3328-FAE7-4C13-875B-BA30DD0C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F47C6A-143E-45C4-9D6A-3BF8F4F9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3862-94FC-4923-9E41-44622EED9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8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7ED11-C0F3-4648-BEA3-C18053D9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E89667-6F5C-45F6-B6FF-6D7E8FD6C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6C7541-F3E4-43C9-86EA-09E5C9BA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F87F-BE3C-4C4D-9486-47A1FA3717A7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B5FF64-1A71-4160-A414-8D9C13E5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8B85D6-152F-48F5-9CB9-DD9898F4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3862-94FC-4923-9E41-44622EED9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807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5067E-AF35-498E-8533-39727078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B86C97-5425-4235-904F-163217ACA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97C87D-7115-4DE1-B0AF-5DED9DF8B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D9CD3E-5422-46A9-BC0B-C38E0EDC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F87F-BE3C-4C4D-9486-47A1FA3717A7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002F9B-BC9A-474C-9A80-AD9A3FD4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F9E895-0F0D-4572-BD2E-31DE13E5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3862-94FC-4923-9E41-44622EED9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84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2FD216-C75B-43E1-B3C1-BC3B0523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7898A3-DA46-426A-AAFE-1DD62EFFC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4046DD-25AD-4EC3-8E68-DA292F647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E86721-D947-430C-A0B5-32C1E2BBF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284691-617C-4FD2-9947-66E630958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77DCFFD-EF9A-4360-8DD5-332AEA5C5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F87F-BE3C-4C4D-9486-47A1FA3717A7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6A08F1-F393-43DF-BD89-219C301D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F444B-0688-4C3C-B584-50AFE7E5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3862-94FC-4923-9E41-44622EED9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740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E7B42-BB9E-4E34-9F32-5668731A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FCB3FE-DAAE-40EA-A34D-20043652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F87F-BE3C-4C4D-9486-47A1FA3717A7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E0A90-D098-4B5C-B72D-D46C9050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8D9BB8-2FBF-4CC5-A4C7-CD6203C9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3862-94FC-4923-9E41-44622EED9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76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9E9F4FC-D18F-4055-AF10-4B9183B8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F87F-BE3C-4C4D-9486-47A1FA3717A7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615039-23EC-4810-BA40-06A25985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C5693C-3569-4531-92B9-DFA8F79C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3862-94FC-4923-9E41-44622EED9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86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0F498-00C9-4F3C-B2BC-399D129B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60FA62-8331-4B3D-B1B4-3F995E3AE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ED7777-2087-4978-97EC-C0BE83672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8BD6AE-2C74-46D6-A5AD-D173D9B0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F87F-BE3C-4C4D-9486-47A1FA3717A7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E37B86-7A02-43CE-9F87-4F3F42BA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9D8F0A-7CE0-47C8-B540-DFC1CF83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3862-94FC-4923-9E41-44622EED9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7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65721-C0A2-48B7-A480-83790AA7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A3A50C-60A7-410D-94B3-69FFC929A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6C2B18-8878-4818-99FD-417981B2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3BD7-541C-440D-816F-51110A594E76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4FA9EE-6CA4-48CC-894F-0A71791A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7CFD00-D367-4E5C-A636-62F88A00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EBCA-A80A-40D3-B09B-25583B06B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920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68A7B4-7642-4878-8121-AA6EB5BD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F7E2C6-35CE-4276-8926-4BD564F4D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014503-7680-4FB3-A9C2-8979B189E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0B7996-660A-47CA-B909-B178089D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F87F-BE3C-4C4D-9486-47A1FA3717A7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80AB7F-97EE-459A-B2E5-8FB02776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F69883-84CF-46B9-8F52-A6E63ABD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3862-94FC-4923-9E41-44622EED9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648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1E17E7-8A02-41EB-984E-ED2B804B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5653D8-B0DF-4710-B908-9595AF4AE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6DAB47-8E03-4DF3-A2BF-BD8DC04D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F87F-BE3C-4C4D-9486-47A1FA3717A7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05BF2A-BEC8-47D7-A849-EA90C97C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AE842A-CF5F-46B7-9F4D-9646A90A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3862-94FC-4923-9E41-44622EED9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19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B9AF04-20C6-4352-B8BB-F7774051A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66579C-82AE-43C3-93F9-283520BCE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3DADFC-85CD-4361-A172-59FBA7D4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F87F-BE3C-4C4D-9486-47A1FA3717A7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5339C0-6E02-4B3D-BCE2-C93866AB8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DDCDD4-E721-4FD6-BB8E-6BA63B58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3862-94FC-4923-9E41-44622EED9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6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373B01-36D1-453B-B26E-10993E9B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5826B5-E1F9-4212-8A9B-A1B91A6C9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327BDC-4932-45C8-BBA5-9CA102A7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3BD7-541C-440D-816F-51110A594E76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D82906-CC59-4755-89FC-C0C50996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4F005D-A5F2-4A2B-BCA3-D62B858B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EBCA-A80A-40D3-B09B-25583B06B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83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42EA9-3312-45F6-A5A4-FDF641F0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B1B3D1-F86A-41DD-B5BB-261348A38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34B564-B2E0-461F-BAC5-28A94241D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4DF902-883A-4E27-B32E-37AD401A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3BD7-541C-440D-816F-51110A594E76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E5452F-4441-444E-AA9E-9D1D1AFE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C469E1-D91A-495F-8900-2F03BF85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EBCA-A80A-40D3-B09B-25583B06B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98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4412E2-1319-4351-91F4-EBAAACA5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8F37B6-E7D3-428E-849F-47475A2A7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43F2D2-30B7-48BE-B8FB-DA5434F0B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7A6D84E-83CF-4A14-B8D6-89F018768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B4FE5C-E7B1-48D2-BFFD-0E7E60DE2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0DE4429-D213-4E03-8E44-E95F04F9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3BD7-541C-440D-816F-51110A594E76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7209843-F1CA-4735-92F0-801498FC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9EA43FB-301F-4EB7-9BE0-4FF7CC75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EBCA-A80A-40D3-B09B-25583B06B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02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EF304A-269C-4AB2-85CC-1364DECE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109904-6339-4268-B6EF-451F25A3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3BD7-541C-440D-816F-51110A594E76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FBCE0D-536D-404A-A8C3-E680BEE5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EA142C-9C8E-4D33-8A7C-A897AA31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EBCA-A80A-40D3-B09B-25583B06B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48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91F5EF-F085-4FB0-8778-5A00F730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3BD7-541C-440D-816F-51110A594E76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AD4004-8263-49A0-A0EE-4E075169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A859FF-94D4-4959-AF8E-A79D5D07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EBCA-A80A-40D3-B09B-25583B06B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97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FD3466-486D-43FE-A23D-318EE1EF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811F28-526D-4138-AF87-8C6BF3431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27C3FB-2E46-472D-9C79-07DDF305A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98137D-53B4-4B71-A9B2-09F499B9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3BD7-541C-440D-816F-51110A594E76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0379FE-A3A8-453D-A5DD-D9F93107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F52868-332A-4D41-8303-C52F9720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EBCA-A80A-40D3-B09B-25583B06B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5457A-34CF-4FCE-A850-5F72FC6D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393751-8562-439C-B9E7-031BFC43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004E6B-FE00-410C-92C0-78D52CC0E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080DA3-08BF-4D88-8614-5D17F5D9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3BD7-541C-440D-816F-51110A594E76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896A2A-26D6-4D82-A54E-F42422F0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9A79D2-2261-48E2-80B0-596B40F8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EBCA-A80A-40D3-B09B-25583B06B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31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C7BA9DB-9241-4600-80E1-E84E2B19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305F23-6408-4168-8880-BB50130A3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365DF6-E72E-4BC8-8064-E050F2F73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3BD7-541C-440D-816F-51110A594E76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5CAD3-DB0A-4514-BD2C-37E258350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08B063-391C-4EF7-B476-1EF6AD33D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EBCA-A80A-40D3-B09B-25583B06B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06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64C3F4A-69C0-4DBA-8C00-5D5DA283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199A-76A3-4105-AC1E-7D69831AE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599AB0-965A-44CE-BA29-B2B17E34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F87F-BE3C-4C4D-9486-47A1FA3717A7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57EEC2-D28B-4D9A-8014-58351697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B2D19C-61B6-4243-AE71-3011FC10D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63862-94FC-4923-9E41-44622EED9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8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F02AA2-CDCB-4714-A569-78C0FDF65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453" y="1090568"/>
            <a:ext cx="10323094" cy="1719031"/>
          </a:xfrm>
        </p:spPr>
        <p:txBody>
          <a:bodyPr>
            <a:noAutofit/>
          </a:bodyPr>
          <a:lstStyle/>
          <a:p>
            <a:r>
              <a:rPr lang="en-US" altLang="zh-CN" sz="36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Beyond Vision: A Multimodal Recurrent Attention Convolutional Neural Network for Unified Image Aesthetic Prediction Tasks</a:t>
            </a:r>
            <a:endParaRPr lang="zh-CN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245FFD-809F-4021-8083-01BB2C237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0885"/>
            <a:ext cx="9144000" cy="419437"/>
          </a:xfrm>
        </p:spPr>
        <p:txBody>
          <a:bodyPr>
            <a:normAutofit lnSpcReduction="10000"/>
          </a:bodyPr>
          <a:lstStyle/>
          <a:p>
            <a:r>
              <a:rPr lang="en-US" altLang="zh-CN"/>
              <a:t>TMM2020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7C94F1-2A2D-4C7D-BCE6-BA180407E655}"/>
              </a:ext>
            </a:extLst>
          </p:cNvPr>
          <p:cNvSpPr txBox="1"/>
          <p:nvPr/>
        </p:nvSpPr>
        <p:spPr>
          <a:xfrm>
            <a:off x="2220635" y="3429000"/>
            <a:ext cx="775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Xiaodan Zhang, Xinbo Gao, Wen Lu, Lihuo He, and Jie Li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23369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Experiments—Ablation Study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6A9026-3857-40C6-AFCA-7CB9C8C7B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79" y="2183022"/>
            <a:ext cx="9015241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4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Experiments—Attention Map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1D751A-8070-40B3-8214-CD7143CD0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46" y="1094875"/>
            <a:ext cx="5064308" cy="54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2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Experiments—Performance Comparison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90AA97-D54D-41D0-AFDC-4D580CA1E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6" y="1203767"/>
            <a:ext cx="10531753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Experiments—Performance on Photo.net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4885DF-23DE-4608-A0F6-1F9F3328D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02" y="2401797"/>
            <a:ext cx="9774995" cy="20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2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Comments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F1135B-F53B-4513-921F-BBEC9800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/>
              <a:t>Pros: recurrent attention CNN, multimodal framework</a:t>
            </a:r>
          </a:p>
          <a:p>
            <a:pPr>
              <a:lnSpc>
                <a:spcPct val="100000"/>
              </a:lnSpc>
            </a:pPr>
            <a:r>
              <a:rPr lang="en-US" altLang="zh-CN"/>
              <a:t>Cons: text data may not be available in the real scenario,</a:t>
            </a:r>
            <a:r>
              <a:rPr lang="zh-CN" altLang="en-US"/>
              <a:t> </a:t>
            </a:r>
            <a:r>
              <a:rPr lang="en-US" altLang="zh-CN"/>
              <a:t>spatial</a:t>
            </a:r>
            <a:r>
              <a:rPr lang="zh-CN" altLang="en-US"/>
              <a:t> </a:t>
            </a:r>
            <a:r>
              <a:rPr lang="en-US" altLang="zh-CN"/>
              <a:t>information</a:t>
            </a:r>
            <a:r>
              <a:rPr lang="zh-CN" altLang="en-US"/>
              <a:t> </a:t>
            </a:r>
            <a:r>
              <a:rPr lang="en-US" altLang="zh-CN"/>
              <a:t>not</a:t>
            </a:r>
            <a:r>
              <a:rPr lang="zh-CN" altLang="en-US"/>
              <a:t> </a:t>
            </a:r>
            <a:r>
              <a:rPr lang="en-US" altLang="zh-CN"/>
              <a:t>considered</a:t>
            </a:r>
            <a:r>
              <a:rPr lang="zh-CN" altLang="en-US"/>
              <a:t> </a:t>
            </a:r>
            <a:r>
              <a:rPr lang="en-US" altLang="zh-CN"/>
              <a:t>in attention module</a:t>
            </a:r>
          </a:p>
        </p:txBody>
      </p:sp>
    </p:spTree>
    <p:extLst>
      <p:ext uri="{BB962C8B-B14F-4D97-AF65-F5344CB8AC3E}">
        <p14:creationId xmlns:p14="http://schemas.microsoft.com/office/powerpoint/2010/main" val="25669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Contributions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F1135B-F53B-4513-921F-BBEC9800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/>
              <a:t>Inspired by the human attention mechanism, a recurrent attention neural network is used to extract visual features</a:t>
            </a:r>
          </a:p>
          <a:p>
            <a:pPr>
              <a:lnSpc>
                <a:spcPct val="100000"/>
              </a:lnSpc>
            </a:pPr>
            <a:endParaRPr lang="en-US" altLang="zh-CN"/>
          </a:p>
          <a:p>
            <a:pPr>
              <a:lnSpc>
                <a:spcPct val="100000"/>
              </a:lnSpc>
            </a:pPr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multimodal</a:t>
            </a:r>
            <a:r>
              <a:rPr lang="zh-CN" altLang="en-US"/>
              <a:t> </a:t>
            </a:r>
            <a:r>
              <a:rPr lang="en-US" altLang="zh-CN"/>
              <a:t>network called MRACNN is proposed to jointly learn the visual features and textual features for image aesthetic prediction</a:t>
            </a:r>
          </a:p>
          <a:p>
            <a:pPr>
              <a:lnSpc>
                <a:spcPct val="100000"/>
              </a:lnSpc>
            </a:pPr>
            <a:endParaRPr lang="en-US" altLang="zh-CN"/>
          </a:p>
          <a:p>
            <a:pPr>
              <a:lnSpc>
                <a:spcPct val="100000"/>
              </a:lnSpc>
            </a:pPr>
            <a:r>
              <a:rPr lang="en-US" altLang="zh-CN"/>
              <a:t>We collect the AVA comment dataset and the photo.net comment dataset. These datasets can advance the research on multimodal modelling in image aesthetics</a:t>
            </a:r>
          </a:p>
        </p:txBody>
      </p:sp>
    </p:spTree>
    <p:extLst>
      <p:ext uri="{BB962C8B-B14F-4D97-AF65-F5344CB8AC3E}">
        <p14:creationId xmlns:p14="http://schemas.microsoft.com/office/powerpoint/2010/main" val="250869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AVA dataset with comments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7633490-1E25-491F-806E-79BD7DAD7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20" y="1000923"/>
            <a:ext cx="4032559" cy="4856154"/>
          </a:xfrm>
        </p:spPr>
      </p:pic>
    </p:spTree>
    <p:extLst>
      <p:ext uri="{BB962C8B-B14F-4D97-AF65-F5344CB8AC3E}">
        <p14:creationId xmlns:p14="http://schemas.microsoft.com/office/powerpoint/2010/main" val="422609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MRACNN architecture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26A6B4E-65AB-42BA-A100-9665AFAF5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52" y="1094875"/>
            <a:ext cx="7925896" cy="4351338"/>
          </a:xfr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2178E25-4996-4ECB-B098-D93E903C0754}"/>
              </a:ext>
            </a:extLst>
          </p:cNvPr>
          <p:cNvSpPr txBox="1"/>
          <p:nvPr/>
        </p:nvSpPr>
        <p:spPr>
          <a:xfrm>
            <a:off x="9513115" y="1686187"/>
            <a:ext cx="161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EMD Loss</a:t>
            </a:r>
            <a:endParaRPr lang="zh-CN" altLang="en-US" sz="2400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E520AF2D-90BE-448F-9E9E-CB91B15B53AA}"/>
              </a:ext>
            </a:extLst>
          </p:cNvPr>
          <p:cNvSpPr/>
          <p:nvPr/>
        </p:nvSpPr>
        <p:spPr>
          <a:xfrm rot="18132933">
            <a:off x="9446899" y="2466364"/>
            <a:ext cx="562062" cy="159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1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Vision Stream—feature extractor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F1135B-F53B-4513-921F-BBEC9800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/>
              <a:t>Base network: VGG-16 or other type of network architecture</a:t>
            </a:r>
          </a:p>
          <a:p>
            <a:pPr>
              <a:lnSpc>
                <a:spcPct val="100000"/>
              </a:lnSpc>
            </a:pPr>
            <a:r>
              <a:rPr lang="en-US" altLang="zh-CN"/>
              <a:t>Input: image resized to 224x224</a:t>
            </a:r>
          </a:p>
          <a:p>
            <a:pPr>
              <a:lnSpc>
                <a:spcPct val="100000"/>
              </a:lnSpc>
            </a:pPr>
            <a:r>
              <a:rPr lang="en-US" altLang="zh-CN"/>
              <a:t>Output: tensor with dimension (W, H, D), represented as:</a:t>
            </a:r>
          </a:p>
          <a:p>
            <a:pPr>
              <a:lnSpc>
                <a:spcPct val="100000"/>
              </a:lnSpc>
            </a:pPr>
            <a:endParaRPr lang="en-US" altLang="zh-CN"/>
          </a:p>
          <a:p>
            <a:pPr>
              <a:lnSpc>
                <a:spcPct val="100000"/>
              </a:lnSpc>
            </a:pPr>
            <a:endParaRPr lang="en-US" altLang="zh-CN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/>
              <a:t>  where L = W x H</a:t>
            </a:r>
          </a:p>
          <a:p>
            <a:pPr>
              <a:lnSpc>
                <a:spcPct val="100000"/>
              </a:lnSpc>
            </a:pPr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E46D62-AB6E-4B25-8C38-31ED06BE7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44" y="3221444"/>
            <a:ext cx="4170911" cy="5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Vision Stream—LSTM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ED7ED98D-4BB4-4EB0-A16F-088C9923C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2852"/>
            <a:ext cx="4488569" cy="4092295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609955F-6014-45FB-970B-4A6028782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2852"/>
            <a:ext cx="4727089" cy="17487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B1290B1-67DB-49EE-B554-1C6F522CBD4B}"/>
              </a:ext>
            </a:extLst>
          </p:cNvPr>
          <p:cNvSpPr txBox="1"/>
          <p:nvPr/>
        </p:nvSpPr>
        <p:spPr>
          <a:xfrm>
            <a:off x="6196668" y="964734"/>
            <a:ext cx="1705761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LSTM: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E4D2D4-5CCA-4711-A804-1574216FC74A}"/>
              </a:ext>
            </a:extLst>
          </p:cNvPr>
          <p:cNvSpPr txBox="1"/>
          <p:nvPr/>
        </p:nvSpPr>
        <p:spPr>
          <a:xfrm>
            <a:off x="6196668" y="3428999"/>
            <a:ext cx="1705761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Attention:</a:t>
            </a: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2D913F9-D6D3-4447-9ED5-EAD2203C1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68" y="3806504"/>
            <a:ext cx="3496859" cy="1042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5A85250-9431-42CD-B17E-5BD0FFF69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64" y="4848837"/>
            <a:ext cx="3672738" cy="114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9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Language Stream—Text-CNN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31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Multimodal Factorized Bilinear Pooling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F1135B-F53B-4513-921F-BBEC9800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/>
              <a:t>Given the visual feature            and the textual feature           , the multimodal bilinear models can be defined as: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/>
              <a:t>It can also be rewritten as: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/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05B4A5-DB79-485E-BADD-09CC43C31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30" y="1374888"/>
            <a:ext cx="1093916" cy="3756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AE49F9-337C-4CE8-AB8A-8B3327F76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77" y="1374888"/>
            <a:ext cx="1033142" cy="3756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80855E-133F-40D9-985E-19BA9D4A3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65" y="2308579"/>
            <a:ext cx="1560070" cy="5693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35575B-BD39-465C-9F21-D4A4E89D4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57" y="3506105"/>
            <a:ext cx="3707886" cy="12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8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Experiments—Feature Extractor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4241D5-98A2-463F-98B5-B525FF459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62" y="2293521"/>
            <a:ext cx="9175275" cy="22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242</Words>
  <Application>Microsoft Office PowerPoint</Application>
  <PresentationFormat>宽屏</PresentationFormat>
  <Paragraphs>37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Microsoft JhengHei</vt:lpstr>
      <vt:lpstr>等线</vt:lpstr>
      <vt:lpstr>等线 Light</vt:lpstr>
      <vt:lpstr>Arial</vt:lpstr>
      <vt:lpstr>Office 主题​​</vt:lpstr>
      <vt:lpstr>1_Office 主题​​</vt:lpstr>
      <vt:lpstr>Beyond Vision: A Multimodal Recurrent Attention Convolutional Neural Network for Unified Image Aesthetic Prediction Tasks</vt:lpstr>
      <vt:lpstr>Contributions</vt:lpstr>
      <vt:lpstr>AVA dataset with comments</vt:lpstr>
      <vt:lpstr>MRACNN architecture</vt:lpstr>
      <vt:lpstr>Vision Stream—feature extractor</vt:lpstr>
      <vt:lpstr>Vision Stream—LSTM</vt:lpstr>
      <vt:lpstr>Language Stream—Text-CNN</vt:lpstr>
      <vt:lpstr>Multimodal Factorized Bilinear Pooling</vt:lpstr>
      <vt:lpstr>Experiments—Feature Extractor</vt:lpstr>
      <vt:lpstr>Experiments—Ablation Study</vt:lpstr>
      <vt:lpstr>Experiments—Attention Map</vt:lpstr>
      <vt:lpstr>Experiments—Performance Comparison</vt:lpstr>
      <vt:lpstr>Experiments—Performance on Photo.net</vt:lpstr>
      <vt:lpstr>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Vision: A Multimodal Recurrent Attention Convolutional Neural Network for Unified Image Aesthetic Prediction Tasks</dc:title>
  <dc:creator>宋 英剑</dc:creator>
  <cp:lastModifiedBy>宋 英剑</cp:lastModifiedBy>
  <cp:revision>19</cp:revision>
  <dcterms:created xsi:type="dcterms:W3CDTF">2020-09-16T04:42:42Z</dcterms:created>
  <dcterms:modified xsi:type="dcterms:W3CDTF">2020-09-18T05:00:21Z</dcterms:modified>
</cp:coreProperties>
</file>