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6" r:id="rId19"/>
    <p:sldId id="273" r:id="rId20"/>
    <p:sldId id="274" r:id="rId21"/>
    <p:sldId id="27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45" autoAdjust="0"/>
  </p:normalViewPr>
  <p:slideViewPr>
    <p:cSldViewPr snapToGrid="0">
      <p:cViewPr varScale="1">
        <p:scale>
          <a:sx n="66" d="100"/>
          <a:sy n="66" d="100"/>
        </p:scale>
        <p:origin x="13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7079-DC0F-4F9D-996D-032C1D5D1A0C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2DCBD-E2D9-42CA-8472-F6B3068637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48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DCBD-E2D9-42CA-8472-F6B3068637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658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刚刚所说的实际上是提出的两种运算操作，框架是残差网络</a:t>
            </a:r>
            <a:endParaRPr lang="en-US" altLang="zh-CN" dirty="0"/>
          </a:p>
          <a:p>
            <a:r>
              <a:rPr lang="zh-CN" altLang="en-US" dirty="0"/>
              <a:t>图中是</a:t>
            </a:r>
            <a:r>
              <a:rPr lang="en-US" altLang="zh-CN" dirty="0"/>
              <a:t>self attention</a:t>
            </a:r>
            <a:r>
              <a:rPr lang="zh-CN" altLang="en-US" dirty="0"/>
              <a:t>的模块</a:t>
            </a:r>
            <a:endParaRPr lang="en-US" altLang="zh-CN" dirty="0"/>
          </a:p>
          <a:p>
            <a:r>
              <a:rPr lang="en-US" altLang="zh-CN" dirty="0"/>
              <a:t>C</a:t>
            </a:r>
            <a:r>
              <a:rPr lang="zh-CN" altLang="en-US" dirty="0"/>
              <a:t>：通道维度</a:t>
            </a:r>
            <a:endParaRPr lang="en-US" altLang="zh-CN" dirty="0"/>
          </a:p>
          <a:p>
            <a:r>
              <a:rPr lang="zh-CN" altLang="en-US" dirty="0"/>
              <a:t>左路：</a:t>
            </a:r>
            <a:r>
              <a:rPr lang="en-US" altLang="zh-CN" dirty="0"/>
              <a:t>α</a:t>
            </a:r>
            <a:r>
              <a:rPr lang="zh-CN" altLang="en-US" dirty="0"/>
              <a:t>的操作，进行加权</a:t>
            </a:r>
            <a:endParaRPr lang="en-US" altLang="zh-CN" dirty="0"/>
          </a:p>
          <a:p>
            <a:r>
              <a:rPr lang="zh-CN" altLang="en-US" dirty="0"/>
              <a:t>中路：</a:t>
            </a:r>
            <a:r>
              <a:rPr lang="en-US" altLang="zh-CN" dirty="0"/>
              <a:t>β</a:t>
            </a:r>
            <a:r>
              <a:rPr lang="zh-CN" altLang="en-US" dirty="0"/>
              <a:t>，转化输入特征，降维更有效处理</a:t>
            </a:r>
            <a:endParaRPr lang="en-US" altLang="zh-CN" dirty="0"/>
          </a:p>
          <a:p>
            <a:r>
              <a:rPr lang="zh-CN" altLang="en-US" dirty="0"/>
              <a:t>结合，进行标准化，然后一个最后线性网络，维度重归</a:t>
            </a:r>
            <a:r>
              <a:rPr lang="en-US" altLang="zh-CN" dirty="0"/>
              <a:t>C</a:t>
            </a:r>
          </a:p>
          <a:p>
            <a:r>
              <a:rPr lang="en-US" altLang="zh-CN" dirty="0"/>
              <a:t>combined features are passed through a normalization and an elementwise nonlinearity, and are processed by a final linear layer that expands their dimensionality back to C.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DCBD-E2D9-42CA-8472-F6B3068637C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47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具体的结构，不必多说</a:t>
            </a:r>
            <a:endParaRPr lang="en-US" altLang="zh-CN" dirty="0"/>
          </a:p>
          <a:p>
            <a:r>
              <a:rPr lang="en-US" altLang="zh-CN" dirty="0"/>
              <a:t>SAN</a:t>
            </a:r>
            <a:r>
              <a:rPr lang="zh-CN" altLang="en-US" dirty="0"/>
              <a:t>后的数字，就是用的</a:t>
            </a:r>
            <a:r>
              <a:rPr lang="en-US" altLang="zh-CN" dirty="0"/>
              <a:t>attention block</a:t>
            </a:r>
            <a:r>
              <a:rPr lang="zh-CN" altLang="en-US" dirty="0"/>
              <a:t>的个数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DCBD-E2D9-42CA-8472-F6B3068637C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568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Scalar</a:t>
            </a:r>
            <a:r>
              <a:rPr lang="zh-CN" altLang="en-US" dirty="0"/>
              <a:t>：聚合的权重在不同的位置可以不同，与图像内容有关</a:t>
            </a:r>
            <a:endParaRPr lang="en-US" altLang="zh-CN" dirty="0"/>
          </a:p>
          <a:p>
            <a:r>
              <a:rPr lang="el-GR" altLang="zh-CN" dirty="0"/>
              <a:t>Β</a:t>
            </a:r>
            <a:r>
              <a:rPr lang="zh-CN" altLang="en-US" dirty="0"/>
              <a:t>前面的权重是一个标量，所有通道可以共享，不同通道上没有对应的注意力权重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DCBD-E2D9-42CA-8472-F6B3068637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235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ε </a:t>
            </a:r>
            <a:r>
              <a:rPr lang="zh-CN" altLang="en-US" dirty="0"/>
              <a:t>单位像素最大扰动</a:t>
            </a:r>
            <a:endParaRPr lang="en-US" altLang="zh-CN" dirty="0"/>
          </a:p>
          <a:p>
            <a:r>
              <a:rPr lang="en-US" altLang="zh-CN" dirty="0"/>
              <a:t>ρ </a:t>
            </a:r>
            <a:r>
              <a:rPr lang="zh-CN" altLang="en-US" dirty="0"/>
              <a:t>攻击步长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First, networks based purely on pairwise self-attention match or outperform convolutional baselines. This indicates that the success of deep learning in computer vision is not inextricably tied to convolutional networks: there is an alternative route to comparable or higher discriminative power, with different and potentially beneficial structural properties such as permutation- and cardinality-invariance.</a:t>
            </a:r>
          </a:p>
          <a:p>
            <a:endParaRPr lang="en-US" altLang="zh-CN" dirty="0"/>
          </a:p>
          <a:p>
            <a:r>
              <a:rPr lang="en-US" altLang="zh-CN" dirty="0"/>
              <a:t> Our second major finding is that </a:t>
            </a:r>
            <a:r>
              <a:rPr lang="en-US" altLang="zh-CN" dirty="0" err="1"/>
              <a:t>patchwise</a:t>
            </a:r>
            <a:r>
              <a:rPr lang="en-US" altLang="zh-CN" dirty="0"/>
              <a:t> self-attention models substantially outperform convolutional baselines. This suggests that </a:t>
            </a:r>
            <a:r>
              <a:rPr lang="en-US" altLang="zh-CN" dirty="0" err="1"/>
              <a:t>patchwise</a:t>
            </a:r>
            <a:r>
              <a:rPr lang="en-US" altLang="zh-CN" dirty="0"/>
              <a:t> self-attention, which generalizes convolution, may yield strong accuracy gains across applications in computer vision. </a:t>
            </a:r>
          </a:p>
          <a:p>
            <a:endParaRPr lang="en-US" altLang="zh-CN" dirty="0"/>
          </a:p>
          <a:p>
            <a:r>
              <a:rPr lang="en-US" altLang="zh-CN" dirty="0"/>
              <a:t>Finally, our experiments indicate that vector self-attention is particularly powerful and substantially outperforms scalar (dot-product) attention, which has been the predominant formulation to date.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DCBD-E2D9-42CA-8472-F6B3068637C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638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ε </a:t>
            </a:r>
            <a:r>
              <a:rPr lang="zh-CN" altLang="en-US" dirty="0"/>
              <a:t>单位像素最大扰动</a:t>
            </a:r>
            <a:endParaRPr lang="en-US" altLang="zh-CN" dirty="0"/>
          </a:p>
          <a:p>
            <a:r>
              <a:rPr lang="en-US" altLang="zh-CN" dirty="0"/>
              <a:t>ρ </a:t>
            </a:r>
            <a:r>
              <a:rPr lang="zh-CN" altLang="en-US" dirty="0"/>
              <a:t>攻击步长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First, networks based purely on pairwise self-attention match or outperform convolutional baselines. This indicates that the success of deep learning in computer vision is not inextricably tied to convolutional networks: there is an alternative route to comparable or higher discriminative power, with different and potentially beneficial structural properties such as permutation- and cardinality-invariance.</a:t>
            </a:r>
          </a:p>
          <a:p>
            <a:endParaRPr lang="en-US" altLang="zh-CN" dirty="0"/>
          </a:p>
          <a:p>
            <a:r>
              <a:rPr lang="en-US" altLang="zh-CN" dirty="0"/>
              <a:t> Our second major finding is that </a:t>
            </a:r>
            <a:r>
              <a:rPr lang="en-US" altLang="zh-CN" dirty="0" err="1"/>
              <a:t>patchwise</a:t>
            </a:r>
            <a:r>
              <a:rPr lang="en-US" altLang="zh-CN" dirty="0"/>
              <a:t> self-attention models substantially outperform convolutional baselines. This suggests that </a:t>
            </a:r>
            <a:r>
              <a:rPr lang="en-US" altLang="zh-CN" dirty="0" err="1"/>
              <a:t>patchwise</a:t>
            </a:r>
            <a:r>
              <a:rPr lang="en-US" altLang="zh-CN" dirty="0"/>
              <a:t> self-attention, which generalizes convolution, may yield strong accuracy gains across applications in computer vision. </a:t>
            </a:r>
          </a:p>
          <a:p>
            <a:endParaRPr lang="en-US" altLang="zh-CN" dirty="0"/>
          </a:p>
          <a:p>
            <a:r>
              <a:rPr lang="en-US" altLang="zh-CN" dirty="0"/>
              <a:t>Finally, our experiments indicate that vector self-attention is particularly powerful and substantially outperforms scalar (dot-product) attention, which has been the predominant formulation to date.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DCBD-E2D9-42CA-8472-F6B3068637C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51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Pairwise</a:t>
            </a:r>
            <a:r>
              <a:rPr lang="zh-CN" altLang="en-US" dirty="0"/>
              <a:t>：准确率没有很大提升，但是耗费资源变少，提供了卷积的替代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Patchwise</a:t>
            </a:r>
            <a:r>
              <a:rPr lang="zh-CN" altLang="en-US" dirty="0"/>
              <a:t>：更强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向量的</a:t>
            </a:r>
            <a:r>
              <a:rPr lang="en-US" altLang="zh-CN" dirty="0"/>
              <a:t>self-attention</a:t>
            </a:r>
            <a:r>
              <a:rPr lang="zh-CN" altLang="en-US" dirty="0"/>
              <a:t>是非常强的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另一方面，</a:t>
            </a:r>
            <a:r>
              <a:rPr lang="en-US" altLang="zh-CN" dirty="0"/>
              <a:t>CUHK</a:t>
            </a:r>
            <a:r>
              <a:rPr lang="zh-CN" altLang="en-US" dirty="0"/>
              <a:t>的两位作者实际上做了很多</a:t>
            </a:r>
            <a:r>
              <a:rPr lang="en-US" altLang="zh-CN" dirty="0"/>
              <a:t>point-wise</a:t>
            </a:r>
            <a:r>
              <a:rPr lang="zh-CN" altLang="en-US" dirty="0"/>
              <a:t>的内容研究，我觉得这个和论文中的思想可能也有一定的关系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First, networks based purely on pairwise self-attention match or outperform convolutional baselines. This indicates that the success of deep learning in computer vision is not inextricably tied to convolutional networks: there is an alternative route to comparable or higher discriminative power, with different and potentially beneficial structural properties such as permutation- and cardinality-invariance.</a:t>
            </a:r>
          </a:p>
          <a:p>
            <a:endParaRPr lang="en-US" altLang="zh-CN" dirty="0"/>
          </a:p>
          <a:p>
            <a:r>
              <a:rPr lang="en-US" altLang="zh-CN" dirty="0"/>
              <a:t> Our second major finding is that </a:t>
            </a:r>
            <a:r>
              <a:rPr lang="en-US" altLang="zh-CN" dirty="0" err="1"/>
              <a:t>patchwise</a:t>
            </a:r>
            <a:r>
              <a:rPr lang="en-US" altLang="zh-CN" dirty="0"/>
              <a:t> self-attention models substantially outperform convolutional baselines. This suggests that </a:t>
            </a:r>
            <a:r>
              <a:rPr lang="en-US" altLang="zh-CN" dirty="0" err="1"/>
              <a:t>patchwise</a:t>
            </a:r>
            <a:r>
              <a:rPr lang="en-US" altLang="zh-CN" dirty="0"/>
              <a:t> self-attention, which generalizes convolution, may yield strong accuracy gains across applications in computer vision. </a:t>
            </a:r>
          </a:p>
          <a:p>
            <a:endParaRPr lang="en-US" altLang="zh-CN" dirty="0"/>
          </a:p>
          <a:p>
            <a:r>
              <a:rPr lang="en-US" altLang="zh-CN" dirty="0"/>
              <a:t>Finally, our experiments indicate that vector self-attention is particularly powerful and substantially outperforms scalar (dot-product) attention, which has been the predominant formulation to date.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DCBD-E2D9-42CA-8472-F6B3068637C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874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后记</a:t>
            </a:r>
            <a:r>
              <a:rPr lang="en-US" altLang="zh-CN" dirty="0"/>
              <a:t>】</a:t>
            </a:r>
          </a:p>
          <a:p>
            <a:r>
              <a:rPr lang="zh-CN" altLang="en-US" dirty="0"/>
              <a:t>才发现腾讯会议演示者视图共享竟然</a:t>
            </a:r>
            <a:r>
              <a:rPr lang="en-US" altLang="zh-CN" dirty="0"/>
              <a:t>……</a:t>
            </a:r>
            <a:r>
              <a:rPr lang="zh-CN" altLang="en-US" dirty="0"/>
              <a:t>（一把辛酸泪）</a:t>
            </a:r>
            <a:endParaRPr lang="en-US" altLang="zh-CN" dirty="0"/>
          </a:p>
          <a:p>
            <a:r>
              <a:rPr lang="zh-CN" altLang="en-US" dirty="0"/>
              <a:t>害怕自己太过紧张无法阻止语言，特意把英语翻译了一遍写在注释</a:t>
            </a:r>
            <a:r>
              <a:rPr lang="en-US" altLang="zh-CN" dirty="0"/>
              <a:t>……</a:t>
            </a:r>
            <a:r>
              <a:rPr lang="zh-CN" altLang="en-US" dirty="0"/>
              <a:t>不过还好自己写了一遍，有点印象，理解也更深了，要不会更加车祸</a:t>
            </a:r>
            <a:endParaRPr lang="en-US" altLang="zh-CN" dirty="0"/>
          </a:p>
          <a:p>
            <a:r>
              <a:rPr lang="zh-CN" altLang="en-US" dirty="0"/>
              <a:t>希望以后能看着英文讲中文</a:t>
            </a:r>
            <a:r>
              <a:rPr lang="en-US" altLang="zh-CN" dirty="0"/>
              <a:t>update</a:t>
            </a:r>
            <a:r>
              <a:rPr lang="zh-CN" altLang="en-US"/>
              <a:t>颅内实时翻译技能，</a:t>
            </a:r>
            <a:r>
              <a:rPr lang="zh-CN" altLang="en-US" dirty="0"/>
              <a:t>或者熟练到不用看</a:t>
            </a:r>
            <a:r>
              <a:rPr lang="en-US" altLang="zh-CN" dirty="0"/>
              <a:t>ppt</a:t>
            </a:r>
            <a:r>
              <a:rPr lang="zh-CN" altLang="en-US" dirty="0"/>
              <a:t>都能讲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DCBD-E2D9-42CA-8472-F6B3068637C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88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一次卷积中，卷积核是不变的，所以有一定局限性</a:t>
            </a:r>
            <a:endParaRPr lang="en-US" altLang="zh-CN" dirty="0"/>
          </a:p>
          <a:p>
            <a:r>
              <a:rPr lang="zh-CN" altLang="en-US" dirty="0"/>
              <a:t>临近部分信息的聚集并不一定能够适应整体内容</a:t>
            </a:r>
            <a:endParaRPr lang="en-US" altLang="zh-CN" dirty="0"/>
          </a:p>
          <a:p>
            <a:r>
              <a:rPr lang="zh-CN" altLang="en-US" dirty="0"/>
              <a:t>比如旋转不变性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DCBD-E2D9-42CA-8472-F6B3068637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54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探索</a:t>
            </a:r>
            <a:r>
              <a:rPr lang="en-US" altLang="zh-CN" dirty="0"/>
              <a:t>self-attention</a:t>
            </a:r>
            <a:r>
              <a:rPr lang="zh-CN" altLang="en-US" dirty="0"/>
              <a:t>的两种运算</a:t>
            </a:r>
            <a:endParaRPr lang="en-US" altLang="zh-CN" dirty="0"/>
          </a:p>
          <a:p>
            <a:r>
              <a:rPr lang="zh-CN" altLang="en-US" dirty="0"/>
              <a:t>评估它们作为图片识别基础组成模块的效用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一般化标准的点乘注意力机制</a:t>
            </a:r>
            <a:endParaRPr lang="en-US" altLang="zh-CN" dirty="0"/>
          </a:p>
          <a:p>
            <a:r>
              <a:rPr lang="zh-CN" altLang="en-US" dirty="0"/>
              <a:t>本质上是集合运算符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比卷积严格更强（我认为是指在文中所进行的对比中）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DCBD-E2D9-42CA-8472-F6B3068637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05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认为可以分为两部分，</a:t>
            </a:r>
            <a:endParaRPr lang="en-US" altLang="zh-CN" dirty="0"/>
          </a:p>
          <a:p>
            <a:r>
              <a:rPr lang="zh-CN" altLang="en-US" dirty="0"/>
              <a:t>特征提取：将</a:t>
            </a:r>
            <a:r>
              <a:rPr lang="en-US" altLang="zh-CN" dirty="0"/>
              <a:t>kernel</a:t>
            </a:r>
            <a:r>
              <a:rPr lang="zh-CN" altLang="en-US" dirty="0"/>
              <a:t>提取的内容组合起来</a:t>
            </a:r>
            <a:endParaRPr lang="en-US" altLang="zh-CN" dirty="0"/>
          </a:p>
          <a:p>
            <a:r>
              <a:rPr lang="zh-CN" altLang="en-US" dirty="0"/>
              <a:t>特征转化：之后的线性和非线性度量方程</a:t>
            </a:r>
            <a:endParaRPr lang="en-US" altLang="zh-CN" dirty="0"/>
          </a:p>
          <a:p>
            <a:r>
              <a:rPr lang="zh-CN" altLang="en-US" dirty="0"/>
              <a:t>感知层对每个特征分别处理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DCBD-E2D9-42CA-8472-F6B3068637C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30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特征提取</a:t>
            </a:r>
            <a:endParaRPr lang="en-US" altLang="zh-CN" dirty="0"/>
          </a:p>
          <a:p>
            <a:r>
              <a:rPr lang="zh-CN" altLang="en-US" dirty="0"/>
              <a:t>卷积：一个固定的</a:t>
            </a:r>
            <a:r>
              <a:rPr lang="en-US" altLang="zh-CN" dirty="0"/>
              <a:t>kernel</a:t>
            </a:r>
            <a:r>
              <a:rPr lang="zh-CN" altLang="en-US" dirty="0"/>
              <a:t>，应用预训练好的权重来线性组合特征内容</a:t>
            </a:r>
            <a:endParaRPr lang="en-US" altLang="zh-CN" dirty="0"/>
          </a:p>
          <a:p>
            <a:r>
              <a:rPr lang="zh-CN" altLang="en-US" dirty="0"/>
              <a:t>固定，缺乏根据特征的内容适应性</a:t>
            </a:r>
            <a:endParaRPr lang="en-US" altLang="zh-CN" dirty="0"/>
          </a:p>
          <a:p>
            <a:r>
              <a:rPr lang="zh-CN" altLang="en-US" dirty="0"/>
              <a:t>论文：给出一系列可选择的提取框架</a:t>
            </a:r>
            <a:endParaRPr lang="en-US" altLang="zh-CN" dirty="0"/>
          </a:p>
          <a:p>
            <a:r>
              <a:rPr lang="zh-CN" altLang="en-US" dirty="0"/>
              <a:t>构建表现力较好的图片识别结构</a:t>
            </a:r>
            <a:endParaRPr lang="en-US" altLang="zh-CN" dirty="0"/>
          </a:p>
          <a:p>
            <a:r>
              <a:rPr lang="en-US" altLang="zh-CN" dirty="0"/>
              <a:t>fixed and do not adapt to the content of the features</a:t>
            </a:r>
          </a:p>
          <a:p>
            <a:r>
              <a:rPr lang="en-US" altLang="zh-CN" dirty="0"/>
              <a:t> A perceptron layer consists of a linear mapping and a nonlinear scalar function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DCBD-E2D9-42CA-8472-F6B3068637C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06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对应位置相乘</a:t>
            </a:r>
            <a:endParaRPr lang="en-US" altLang="zh-CN" dirty="0"/>
          </a:p>
          <a:p>
            <a:r>
              <a:rPr lang="en-US" altLang="zh-CN" dirty="0"/>
              <a:t>X</a:t>
            </a:r>
            <a:r>
              <a:rPr lang="zh-CN" altLang="en-US" dirty="0"/>
              <a:t>：</a:t>
            </a:r>
            <a:r>
              <a:rPr lang="en-US" altLang="zh-CN" dirty="0"/>
              <a:t>feature map</a:t>
            </a:r>
            <a:r>
              <a:rPr lang="zh-CN" altLang="en-US" dirty="0"/>
              <a:t>上一点</a:t>
            </a:r>
            <a:endParaRPr lang="en-US" altLang="zh-CN" dirty="0"/>
          </a:p>
          <a:p>
            <a:r>
              <a:rPr lang="en-US" altLang="zh-CN" dirty="0"/>
              <a:t>Y</a:t>
            </a:r>
            <a:r>
              <a:rPr lang="zh-CN" altLang="en-US" dirty="0"/>
              <a:t>：经过</a:t>
            </a:r>
            <a:r>
              <a:rPr lang="en-US" altLang="zh-CN" dirty="0"/>
              <a:t>self-attention</a:t>
            </a:r>
            <a:r>
              <a:rPr lang="zh-CN" altLang="en-US" dirty="0"/>
              <a:t>模块计算后得到的特征图上的对应点</a:t>
            </a:r>
            <a:endParaRPr lang="en-US" altLang="zh-CN" dirty="0"/>
          </a:p>
          <a:p>
            <a:r>
              <a:rPr lang="en-US" altLang="zh-CN" dirty="0"/>
              <a:t>R(</a:t>
            </a:r>
            <a:r>
              <a:rPr lang="en-US" altLang="zh-CN" dirty="0" err="1"/>
              <a:t>i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r>
              <a:rPr lang="en-US" altLang="zh-CN" dirty="0" err="1"/>
              <a:t>i</a:t>
            </a:r>
            <a:r>
              <a:rPr lang="zh-CN" altLang="en-US" dirty="0"/>
              <a:t>周围局部区域，类比于卷积核所在区域</a:t>
            </a:r>
            <a:endParaRPr lang="en-US" altLang="zh-CN" dirty="0"/>
          </a:p>
          <a:p>
            <a:r>
              <a:rPr lang="el-GR" altLang="zh-CN" dirty="0"/>
              <a:t>Β</a:t>
            </a:r>
            <a:r>
              <a:rPr lang="zh-CN" altLang="en-US" dirty="0"/>
              <a:t>：相当于对 </a:t>
            </a:r>
            <a:r>
              <a:rPr lang="en-US" altLang="zh-CN" dirty="0" err="1"/>
              <a:t>xj</a:t>
            </a:r>
            <a:r>
              <a:rPr lang="en-US" altLang="zh-CN" dirty="0"/>
              <a:t> </a:t>
            </a:r>
            <a:r>
              <a:rPr lang="zh-CN" altLang="en-US" dirty="0"/>
              <a:t>进行</a:t>
            </a:r>
            <a:r>
              <a:rPr lang="en-US" altLang="zh-CN" dirty="0"/>
              <a:t>embedding </a:t>
            </a:r>
            <a:r>
              <a:rPr lang="zh-CN" altLang="en-US" dirty="0"/>
              <a:t>之后的结果</a:t>
            </a:r>
            <a:endParaRPr lang="en-US" altLang="zh-CN" dirty="0"/>
          </a:p>
          <a:p>
            <a:r>
              <a:rPr lang="zh-CN" altLang="en-US" dirty="0"/>
              <a:t>从上述计算公式中可以看出，</a:t>
            </a:r>
            <a:r>
              <a:rPr lang="en-US" altLang="zh-CN" dirty="0"/>
              <a:t>pairwise self-attention</a:t>
            </a:r>
            <a:r>
              <a:rPr lang="zh-CN" altLang="en-US" dirty="0"/>
              <a:t>方式和卷积方式最大的区别在于：卷积核的权重在学习完成后就是一个固定的标量，再用这个标量与特征图上一点的每个维度相乘。而在</a:t>
            </a:r>
            <a:r>
              <a:rPr lang="en-US" altLang="zh-CN" dirty="0"/>
              <a:t>pairwise self-attention</a:t>
            </a:r>
            <a:r>
              <a:rPr lang="zh-CN" altLang="en-US" dirty="0"/>
              <a:t>方法中，权重通过</a:t>
            </a:r>
            <a:r>
              <a:rPr lang="en-US" altLang="zh-CN" dirty="0"/>
              <a:t> alpha </a:t>
            </a:r>
            <a:r>
              <a:rPr lang="zh-CN" altLang="en-US" dirty="0"/>
              <a:t>计算得到，而且计算结果是一个向量，再用这个向量与</a:t>
            </a:r>
            <a:r>
              <a:rPr lang="en-US" altLang="zh-CN" dirty="0"/>
              <a:t> beta </a:t>
            </a:r>
            <a:r>
              <a:rPr lang="zh-CN" altLang="en-US" dirty="0"/>
              <a:t>对位相乘。</a:t>
            </a:r>
            <a:endParaRPr lang="en-US" altLang="zh-CN" dirty="0"/>
          </a:p>
          <a:p>
            <a:r>
              <a:rPr lang="zh-CN" altLang="en-US" dirty="0"/>
              <a:t>考虑到了特征在不同通道上的权重大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DCBD-E2D9-42CA-8472-F6B3068637C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325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在尝试不同</a:t>
            </a:r>
            <a:r>
              <a:rPr lang="en-US" altLang="zh-CN" dirty="0"/>
              <a:t> </a:t>
            </a:r>
            <a:r>
              <a:rPr lang="el-GR" altLang="zh-CN" dirty="0"/>
              <a:t>δ</a:t>
            </a:r>
            <a:r>
              <a:rPr lang="en-US" altLang="zh-CN" dirty="0"/>
              <a:t> </a:t>
            </a:r>
            <a:r>
              <a:rPr lang="zh-CN" altLang="en-US" dirty="0"/>
              <a:t>函数的选择是就不必考虑向量的维度问题，将维度匹配问题交给 </a:t>
            </a:r>
            <a:r>
              <a:rPr lang="el-GR" altLang="zh-CN" dirty="0"/>
              <a:t>γ</a:t>
            </a:r>
            <a:r>
              <a:rPr lang="en-US" altLang="zh-CN" dirty="0"/>
              <a:t> </a:t>
            </a:r>
            <a:r>
              <a:rPr lang="zh-CN" altLang="en-US" dirty="0"/>
              <a:t>函数解决。</a:t>
            </a:r>
            <a:r>
              <a:rPr lang="el-GR" altLang="zh-CN" dirty="0"/>
              <a:t>γ={</a:t>
            </a:r>
            <a:r>
              <a:rPr lang="en-US" altLang="zh-CN" dirty="0" err="1"/>
              <a:t>Linear→ReLU→Linear</a:t>
            </a:r>
            <a:r>
              <a:rPr lang="en-US" altLang="zh-CN" dirty="0"/>
              <a:t>}</a:t>
            </a:r>
          </a:p>
          <a:p>
            <a:endParaRPr lang="en-US" altLang="zh-CN" dirty="0"/>
          </a:p>
          <a:p>
            <a:r>
              <a:rPr lang="zh-CN" altLang="en-US" dirty="0"/>
              <a:t>将位置信息纳入计算过程：</a:t>
            </a:r>
            <a:endParaRPr lang="en-US" altLang="zh-CN" dirty="0"/>
          </a:p>
          <a:p>
            <a:r>
              <a:rPr lang="en-US" altLang="zh-CN" dirty="0"/>
              <a:t> The horizontal and vertical coordinates along the feature map are first normalized to the range [−1,1] in each dimension. These normalized </a:t>
            </a:r>
            <a:r>
              <a:rPr lang="en-US" altLang="zh-CN" dirty="0" err="1"/>
              <a:t>twodimensional</a:t>
            </a:r>
            <a:r>
              <a:rPr lang="en-US" altLang="zh-CN" dirty="0"/>
              <a:t> coordinates are then passed through a trainable linear layer, which can map them to an appropriate range for each layer in the network. </a:t>
            </a:r>
          </a:p>
          <a:p>
            <a:endParaRPr lang="en-US" altLang="zh-CN" dirty="0"/>
          </a:p>
          <a:p>
            <a:r>
              <a:rPr lang="en-US" altLang="zh-CN" dirty="0"/>
              <a:t> This linear mapping outputs a two-dimensional position feature pi for each location </a:t>
            </a:r>
            <a:r>
              <a:rPr lang="en-US" altLang="zh-CN" dirty="0" err="1"/>
              <a:t>i</a:t>
            </a:r>
            <a:r>
              <a:rPr lang="en-US" altLang="zh-CN" dirty="0"/>
              <a:t> in the feature map. For each pair (</a:t>
            </a:r>
            <a:r>
              <a:rPr lang="en-US" altLang="zh-CN" dirty="0" err="1"/>
              <a:t>i,j</a:t>
            </a:r>
            <a:r>
              <a:rPr lang="en-US" altLang="zh-CN" dirty="0"/>
              <a:t>) such that j ∈R(</a:t>
            </a:r>
            <a:r>
              <a:rPr lang="en-US" altLang="zh-CN" dirty="0" err="1"/>
              <a:t>i</a:t>
            </a:r>
            <a:r>
              <a:rPr lang="en-US" altLang="zh-CN" dirty="0"/>
              <a:t>), we encode the relative position information by calculating the difference pi−</a:t>
            </a:r>
            <a:r>
              <a:rPr lang="en-US" altLang="zh-CN" dirty="0" err="1"/>
              <a:t>pj</a:t>
            </a:r>
            <a:r>
              <a:rPr lang="en-US" altLang="zh-CN" dirty="0"/>
              <a:t>. The </a:t>
            </a:r>
            <a:r>
              <a:rPr lang="en-US" altLang="zh-CN" dirty="0" err="1"/>
              <a:t>outputof</a:t>
            </a:r>
            <a:r>
              <a:rPr lang="en-US" altLang="zh-CN" dirty="0"/>
              <a:t> δ(</a:t>
            </a:r>
            <a:r>
              <a:rPr lang="en-US" altLang="zh-CN" dirty="0" err="1"/>
              <a:t>xi,xj</a:t>
            </a:r>
            <a:r>
              <a:rPr lang="en-US" altLang="zh-CN" dirty="0"/>
              <a:t>) is augmented by concatenating [pi −</a:t>
            </a:r>
            <a:r>
              <a:rPr lang="en-US" altLang="zh-CN" dirty="0" err="1"/>
              <a:t>pj</a:t>
            </a:r>
            <a:r>
              <a:rPr lang="en-US" altLang="zh-CN" dirty="0"/>
              <a:t>] prior to the mapping γ.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DCBD-E2D9-42CA-8472-F6B3068637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15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xR</a:t>
            </a:r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) </a:t>
            </a:r>
            <a:r>
              <a:rPr lang="zh-CN" altLang="en-US" dirty="0"/>
              <a:t>是</a:t>
            </a:r>
            <a:r>
              <a:rPr lang="en-US" altLang="zh-CN" dirty="0"/>
              <a:t>R(</a:t>
            </a:r>
            <a:r>
              <a:rPr lang="en-US" altLang="zh-CN" dirty="0" err="1"/>
              <a:t>i</a:t>
            </a:r>
            <a:r>
              <a:rPr lang="en-US" altLang="zh-CN" dirty="0"/>
              <a:t>)</a:t>
            </a:r>
            <a:r>
              <a:rPr lang="zh-CN" altLang="en-US" dirty="0"/>
              <a:t>所在区域的特征图</a:t>
            </a:r>
            <a:endParaRPr lang="en-US" altLang="zh-CN" dirty="0"/>
          </a:p>
          <a:p>
            <a:r>
              <a:rPr lang="el-GR" altLang="zh-CN" dirty="0"/>
              <a:t>α(</a:t>
            </a:r>
            <a:r>
              <a:rPr lang="en-US" altLang="zh-CN" dirty="0" err="1"/>
              <a:t>xR</a:t>
            </a:r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))</a:t>
            </a:r>
            <a:r>
              <a:rPr lang="zh-CN" altLang="en-US" dirty="0"/>
              <a:t>是 </a:t>
            </a:r>
            <a:r>
              <a:rPr lang="en-US" altLang="zh-CN" dirty="0"/>
              <a:t>tensor,</a:t>
            </a:r>
            <a:r>
              <a:rPr lang="zh-CN" altLang="en-US" dirty="0"/>
              <a:t>其实是权重</a:t>
            </a:r>
            <a:r>
              <a:rPr lang="en-US" altLang="zh-CN" dirty="0"/>
              <a:t>tensor</a:t>
            </a:r>
          </a:p>
          <a:p>
            <a:r>
              <a:rPr lang="en-US" altLang="zh-CN" dirty="0" err="1"/>
              <a:t>patchwise</a:t>
            </a:r>
            <a:r>
              <a:rPr lang="en-US" altLang="zh-CN" dirty="0"/>
              <a:t> self-attention</a:t>
            </a:r>
            <a:r>
              <a:rPr lang="zh-CN" altLang="en-US" dirty="0"/>
              <a:t>与</a:t>
            </a:r>
            <a:r>
              <a:rPr lang="en-US" altLang="zh-CN" dirty="0"/>
              <a:t>pairwise self-attention</a:t>
            </a:r>
            <a:r>
              <a:rPr lang="zh-CN" altLang="en-US" dirty="0"/>
              <a:t>的区别就在于</a:t>
            </a:r>
            <a:r>
              <a:rPr lang="en-US" altLang="zh-CN" dirty="0" err="1"/>
              <a:t>patchwise</a:t>
            </a:r>
            <a:r>
              <a:rPr lang="en-US" altLang="zh-CN" dirty="0"/>
              <a:t> self-attention</a:t>
            </a:r>
            <a:r>
              <a:rPr lang="zh-CN" altLang="en-US" dirty="0"/>
              <a:t>中没有对</a:t>
            </a:r>
            <a:r>
              <a:rPr lang="en-US" altLang="zh-CN" dirty="0"/>
              <a:t>(</a:t>
            </a:r>
            <a:r>
              <a:rPr lang="en-US" altLang="zh-CN" dirty="0" err="1"/>
              <a:t>xi,xj</a:t>
            </a:r>
            <a:r>
              <a:rPr lang="en-US" altLang="zh-CN" dirty="0"/>
              <a:t>)</a:t>
            </a:r>
            <a:r>
              <a:rPr lang="zh-CN" altLang="en-US" dirty="0"/>
              <a:t>的配对计算，而是整个区域用来计算得到一个权重张量，再用下标</a:t>
            </a:r>
            <a:r>
              <a:rPr lang="en-US" altLang="zh-CN" dirty="0"/>
              <a:t> j </a:t>
            </a:r>
            <a:r>
              <a:rPr lang="zh-CN" altLang="en-US" dirty="0"/>
              <a:t>来索引这个张量与 </a:t>
            </a:r>
            <a:r>
              <a:rPr lang="en-US" altLang="zh-CN" dirty="0"/>
              <a:t>beta </a:t>
            </a:r>
            <a:r>
              <a:rPr lang="zh-CN" altLang="en-US" dirty="0"/>
              <a:t>对位相乘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DCBD-E2D9-42CA-8472-F6B3068637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78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2DCBD-E2D9-42CA-8472-F6B3068637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13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3C9BA-5D8E-4971-A2A8-98F73ED79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C53CDE-C007-470F-A573-18EFD15BE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342916-43A2-4853-B592-DBE6D496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05CA-5466-49E3-9D00-013261A9FB8A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3F90C6-8C59-4FF0-9EC1-33987ABB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AFC183-C441-4EE5-A1E6-9B7DD395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671C-2ADC-4A08-A7CE-3AC8B3359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A12659-DDE5-4D1E-85AD-385638A6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7BD9F6-1034-4A09-B6C4-432155167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F707A3-061A-4E79-8A60-04813FCA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05CA-5466-49E3-9D00-013261A9FB8A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B7123F-D2C0-46EE-9349-ED3820BC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ED571B-B3B2-453A-BAAF-7698EA21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671C-2ADC-4A08-A7CE-3AC8B3359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00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242512C-0693-474C-BE54-9362EAEB8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F54B57-7AE5-477F-AF32-BCE5BE98C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0C3EF1-3D3F-4DD7-819D-0CC353E2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05CA-5466-49E3-9D00-013261A9FB8A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4D207B-4BCD-464A-A287-C05D60F6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1A3BF1-7E32-4057-99E2-91978D15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671C-2ADC-4A08-A7CE-3AC8B3359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20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09747-668C-4EA4-8527-1258C0C0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F6976-7888-4566-87BB-322BF224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0EA2B6-C777-4282-9828-5469901B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05CA-5466-49E3-9D00-013261A9FB8A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56CC56-422A-42D7-8A71-B44E2ED9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B237CA-CBE0-432E-B07E-D0747D72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671C-2ADC-4A08-A7CE-3AC8B3359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4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BEA50F-B8D9-4A8A-8509-C7885A3F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FD5496-9E07-4977-950D-B04963CAC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7358DF-EBEF-44DA-A230-73F38FC5F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05CA-5466-49E3-9D00-013261A9FB8A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D1D14-4233-44BF-B1B5-44420158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E89CD-9639-44FE-B24B-15605058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671C-2ADC-4A08-A7CE-3AC8B3359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05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376C4-694F-4B0C-8166-F3BFCDFE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153CD3-9BB9-4EF0-A001-C730957C8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2472E3-BD21-4EF6-A0F6-45BE0257B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7223E5-9495-43C2-9B4F-20AA1419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05CA-5466-49E3-9D00-013261A9FB8A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066680-D4C5-4614-A465-316C8605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B94BAA-1DDA-4EEB-B50B-140D3F1C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671C-2ADC-4A08-A7CE-3AC8B3359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44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45C584-7CF2-4AC4-8E55-B6C0B9AE1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65B1C2-C22C-45FB-A45E-722C4056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567683-9F9B-466F-BAD8-575636B75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9904641-EC14-4D5C-B2A0-486A0030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4BEDDC-C46F-4572-9D6A-8D8DBD324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FDE52E-0DE6-46D8-BB25-FA2AECBD4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05CA-5466-49E3-9D00-013261A9FB8A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F8C906-8C78-4FA6-AE15-11F33F86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F381101-A696-4E88-8248-449AE6FC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671C-2ADC-4A08-A7CE-3AC8B3359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06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2C093-0B10-4A66-B490-E5FB9B91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70C666F-2949-4EBD-9E41-A267B56C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05CA-5466-49E3-9D00-013261A9FB8A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3C5F13-2E85-40CA-853C-81088E03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B11941-2BFB-476A-A3F7-A5872058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671C-2ADC-4A08-A7CE-3AC8B3359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17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19F7FE1-94B4-4150-B680-D564AEEC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05CA-5466-49E3-9D00-013261A9FB8A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01292A3-7EBF-4085-9C6D-5FB9FA58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9B85BC-CD33-47D0-AC69-85928EBE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671C-2ADC-4A08-A7CE-3AC8B3359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54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931A1-987B-4D9E-BB76-2FEE3DC3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AE1539-D456-45A5-8A95-3896534D4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F13950-460D-4751-BCCC-244871A2C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DB80AA-F53B-44C5-8798-D087AD87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05CA-5466-49E3-9D00-013261A9FB8A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55D5DA-4034-4AB8-B24E-6C479781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54FC58-95E0-4656-8C7B-38A6E56D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671C-2ADC-4A08-A7CE-3AC8B3359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81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F98FD4-5043-4DFC-9B4D-5A975B37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65A59E4-7D71-455F-A603-0A60A528E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E2AC38-83DA-4C46-AF0A-7F34FC25B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E9A065-7913-44D8-8F4E-6F49B030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05CA-5466-49E3-9D00-013261A9FB8A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BE28BF-2BA7-4558-8367-80D338DA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45D72-F24F-48B8-8D0A-154B424A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671C-2ADC-4A08-A7CE-3AC8B3359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3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C7B89D0-9427-4A83-8A1A-2A6C3BD79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DEBEC1-A15C-4153-9A2F-A9C34EADF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D8559-8F10-40F6-853F-0A046CE89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05CA-5466-49E3-9D00-013261A9FB8A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ED6630-0226-4B3E-B15C-83BA50459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AE2278-64A8-4EF1-A534-A74082ABA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E671C-2ADC-4A08-A7CE-3AC8B3359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6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518B1E-B127-4740-BED8-0FB4B69F0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Exploring Self-attention for Image Recognition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02C141F-88E3-49CF-95FF-7AECFF7C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042" y="3769895"/>
            <a:ext cx="7631916" cy="994611"/>
          </a:xfrm>
          <a:prstGeom prst="rect">
            <a:avLst/>
          </a:prstGeom>
        </p:spPr>
      </p:pic>
      <p:sp>
        <p:nvSpPr>
          <p:cNvPr id="3" name="副标题 2">
            <a:extLst>
              <a:ext uri="{FF2B5EF4-FFF2-40B4-BE49-F238E27FC236}">
                <a16:creationId xmlns:a16="http://schemas.microsoft.com/office/drawing/2014/main" id="{3E1764F0-8150-4977-93CD-1976A24DD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9958" y="5289884"/>
            <a:ext cx="9144000" cy="1568116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李琦玥</a:t>
            </a:r>
            <a:endParaRPr lang="en-US" altLang="zh-CN" sz="2800" dirty="0"/>
          </a:p>
          <a:p>
            <a:r>
              <a:rPr lang="en-US" altLang="zh-CN" sz="2800" dirty="0"/>
              <a:t>2020.07.20</a:t>
            </a:r>
            <a:endParaRPr lang="zh-CN" altLang="en-US" sz="2800" dirty="0"/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BE94F555-4259-402C-8C79-2D8BF9996AE5}"/>
              </a:ext>
            </a:extLst>
          </p:cNvPr>
          <p:cNvSpPr txBox="1">
            <a:spLocks/>
          </p:cNvSpPr>
          <p:nvPr/>
        </p:nvSpPr>
        <p:spPr>
          <a:xfrm>
            <a:off x="1524000" y="4876048"/>
            <a:ext cx="9144000" cy="1568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CVPR 2020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7406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67EC16-7336-4678-998B-825BBE7C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Patchwise</a:t>
            </a:r>
            <a:r>
              <a:rPr lang="en-US" altLang="zh-CN" dirty="0"/>
              <a:t> Self-attention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14F753A-F7AC-4665-BBAC-56A23F8E4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0526" y="1512720"/>
            <a:ext cx="3571374" cy="755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08B53306-28FB-48A5-921A-9BB083B87B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268203"/>
                <a:ext cx="10515600" cy="3908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δ 	 combines the feature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from the patch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γ 	maps a vector produced by δ(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dirty="0"/>
                  <a:t>)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to a tensor of appropriate dimensionality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comprises weight vectors for all locations j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08B53306-28FB-48A5-921A-9BB083B87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68203"/>
                <a:ext cx="10515600" cy="3908759"/>
              </a:xfrm>
              <a:prstGeom prst="rect">
                <a:avLst/>
              </a:prstGeom>
              <a:blipFill>
                <a:blip r:embed="rId4"/>
                <a:stretch>
                  <a:fillRect l="-1043" t="-2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4AE8811-02C1-4890-AF09-24CF7F381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442" y="4635918"/>
            <a:ext cx="7713671" cy="21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43E307-D7B5-4921-87BF-824A75E44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321"/>
            <a:ext cx="10515600" cy="1325563"/>
          </a:xfrm>
        </p:spPr>
        <p:txBody>
          <a:bodyPr/>
          <a:lstStyle/>
          <a:p>
            <a:r>
              <a:rPr lang="en-US" altLang="zh-CN" dirty="0"/>
              <a:t>Network Architectures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F0EDEE-07FB-44DB-A623-1A8B8A09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010" y="1574884"/>
            <a:ext cx="4872789" cy="5033795"/>
          </a:xfrm>
        </p:spPr>
        <p:txBody>
          <a:bodyPr>
            <a:normAutofit/>
          </a:bodyPr>
          <a:lstStyle/>
          <a:p>
            <a:r>
              <a:rPr lang="en-US" altLang="zh-CN" dirty="0"/>
              <a:t>Residual network</a:t>
            </a:r>
          </a:p>
          <a:p>
            <a:r>
              <a:rPr lang="en-US" altLang="zh-CN" dirty="0"/>
              <a:t>Self-attention Block</a:t>
            </a:r>
          </a:p>
          <a:p>
            <a:r>
              <a:rPr lang="en-US" altLang="zh-CN" dirty="0"/>
              <a:t>C	channel dimensionality</a:t>
            </a:r>
          </a:p>
          <a:p>
            <a:r>
              <a:rPr lang="en-US" altLang="zh-CN" dirty="0"/>
              <a:t>Left	 </a:t>
            </a:r>
          </a:p>
          <a:p>
            <a:pPr lvl="1"/>
            <a:r>
              <a:rPr lang="en-US" altLang="zh-CN" dirty="0"/>
              <a:t>evaluates the attention weights</a:t>
            </a:r>
          </a:p>
          <a:p>
            <a:r>
              <a:rPr lang="en-US" altLang="zh-CN" dirty="0"/>
              <a:t>Right</a:t>
            </a:r>
          </a:p>
          <a:p>
            <a:pPr lvl="1"/>
            <a:r>
              <a:rPr lang="en-US" altLang="zh-CN" dirty="0"/>
              <a:t>transforms the input features and reduces their dimensionality for efficient processing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397D01-BC66-4041-AB90-773E33606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74884"/>
            <a:ext cx="5472443" cy="528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4B99C-8B83-4DCB-8150-EAC2E967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 Architectures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686B93-20D2-40E3-90BB-B7E73B3E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240FBE7-065F-41CB-8F27-270F98A08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1615281"/>
            <a:ext cx="115728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4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68A8E4-6081-464E-B6D8-B7C49CE9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83"/>
            <a:ext cx="10515600" cy="1325563"/>
          </a:xfrm>
        </p:spPr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BA5D6F-ECDB-46D1-A22B-EF0A12E2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958" y="1376446"/>
            <a:ext cx="679784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ResNet26	 Resnet38    ResNet50	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C15AFE-84F3-476C-BE4C-250172E05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1825625"/>
            <a:ext cx="80581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1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21B21-4385-49A5-8B0D-F42D5C936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DF438B-D50D-4D8C-919F-2376C7AFE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45305"/>
            <a:ext cx="10515600" cy="2631658"/>
          </a:xfrm>
        </p:spPr>
        <p:txBody>
          <a:bodyPr/>
          <a:lstStyle/>
          <a:p>
            <a:r>
              <a:rPr lang="en-US" altLang="zh-CN" dirty="0"/>
              <a:t>Scalar attention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55F906-E7EA-4885-87ED-02644FE68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759" y="1507958"/>
            <a:ext cx="6920840" cy="19210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F11542-CBEE-4127-8A7B-BA1A50D2C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465" y="4203032"/>
            <a:ext cx="4842931" cy="11470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2100AC-FA97-4ABB-9131-C671C43A1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863" y="5281738"/>
            <a:ext cx="4628649" cy="10153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325025-1D7E-4B5F-800D-3E28E102A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0396" y="5194458"/>
            <a:ext cx="4296777" cy="9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65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9B98A0-1966-48C1-8DB7-3FB92BA13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557"/>
            <a:ext cx="10515600" cy="1325563"/>
          </a:xfrm>
        </p:spPr>
        <p:txBody>
          <a:bodyPr/>
          <a:lstStyle/>
          <a:p>
            <a:r>
              <a:rPr lang="en-US" altLang="zh-CN" dirty="0"/>
              <a:t>Comparison</a:t>
            </a:r>
            <a:r>
              <a:rPr lang="zh-CN" altLang="en-US" dirty="0"/>
              <a:t>（</a:t>
            </a:r>
            <a:r>
              <a:rPr lang="en-US" altLang="zh-CN"/>
              <a:t>ImageNet</a:t>
            </a:r>
            <a:r>
              <a:rPr lang="zh-CN" altLang="en-US"/>
              <a:t>）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1B78E8-7084-4255-870B-757DB615C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358" y="3614153"/>
            <a:ext cx="5883442" cy="2562810"/>
          </a:xfrm>
        </p:spPr>
        <p:txBody>
          <a:bodyPr/>
          <a:lstStyle/>
          <a:p>
            <a:r>
              <a:rPr lang="en-US" altLang="zh-CN" dirty="0"/>
              <a:t>PGD attack	 ε=8</a:t>
            </a:r>
            <a:r>
              <a:rPr lang="zh-CN" altLang="en-US" dirty="0"/>
              <a:t>，</a:t>
            </a:r>
            <a:r>
              <a:rPr lang="en-US" altLang="zh-CN" dirty="0"/>
              <a:t>ρ=2</a:t>
            </a:r>
          </a:p>
          <a:p>
            <a:r>
              <a:rPr lang="en-US" altLang="zh-CN" dirty="0"/>
              <a:t>n	number of attack iterations</a:t>
            </a:r>
          </a:p>
          <a:p>
            <a:r>
              <a:rPr lang="en-US" altLang="zh-CN" dirty="0" err="1"/>
              <a:t>s.rate</a:t>
            </a:r>
            <a:r>
              <a:rPr lang="en-US" altLang="zh-CN" dirty="0"/>
              <a:t>	success rate</a:t>
            </a:r>
          </a:p>
          <a:p>
            <a:r>
              <a:rPr lang="en-US" altLang="zh-CN" dirty="0"/>
              <a:t>Top-1	accuracy under attack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E904AF-6D26-4D3E-9196-0C87E1B09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13" y="1395662"/>
            <a:ext cx="10886574" cy="18481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6F846FF-5035-467A-8506-22FD703D5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32" y="3286582"/>
            <a:ext cx="4848752" cy="334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6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D2E9AE-B149-4897-9A37-0EFE9F32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893BD9-3192-42F1-8516-9BACFD93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Mapping function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A9B73E-48E3-4323-90BC-BF405CD9E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650" y="297656"/>
            <a:ext cx="6104430" cy="33842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C01948-4382-4167-8C25-32A359A8F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160" y="3749380"/>
            <a:ext cx="6565640" cy="28314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2D2E039-5984-49C6-BEBC-F009633EF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38" y="2809006"/>
            <a:ext cx="4296777" cy="940646"/>
          </a:xfrm>
          <a:prstGeom prst="rect">
            <a:avLst/>
          </a:prstGeom>
        </p:spPr>
      </p:pic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E0D81433-0125-4D2F-B36E-95E6E5CE9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58" y="3749652"/>
            <a:ext cx="4233202" cy="895485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92AE1BF3-6FCA-48E1-8033-697856A0C841}"/>
              </a:ext>
            </a:extLst>
          </p:cNvPr>
          <p:cNvSpPr/>
          <p:nvPr/>
        </p:nvSpPr>
        <p:spPr>
          <a:xfrm>
            <a:off x="10294631" y="2294500"/>
            <a:ext cx="815353" cy="465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2AE1BF3-6FCA-48E1-8033-697856A0C841}"/>
              </a:ext>
            </a:extLst>
          </p:cNvPr>
          <p:cNvSpPr/>
          <p:nvPr/>
        </p:nvSpPr>
        <p:spPr>
          <a:xfrm>
            <a:off x="9666765" y="5373055"/>
            <a:ext cx="815353" cy="465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156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E529CA-42D9-4E80-BE86-912FBE4E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90DCA7-9B49-4846-9F79-5EB033AD9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913"/>
            <a:ext cx="10515600" cy="4591050"/>
          </a:xfrm>
        </p:spPr>
        <p:txBody>
          <a:bodyPr/>
          <a:lstStyle/>
          <a:p>
            <a:r>
              <a:rPr lang="en-US" altLang="zh-CN" dirty="0"/>
              <a:t>Transformation function</a:t>
            </a:r>
          </a:p>
          <a:p>
            <a:r>
              <a:rPr lang="en-US" altLang="zh-CN" dirty="0"/>
              <a:t>Footprint size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2E890-C370-402F-AABE-A930E3B19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02" y="2940343"/>
            <a:ext cx="5749798" cy="26929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E74C4D7-77A5-4E2E-88A7-4A060C432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42236"/>
            <a:ext cx="5718052" cy="459105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92AE1BF3-6FCA-48E1-8033-697856A0C841}"/>
              </a:ext>
            </a:extLst>
          </p:cNvPr>
          <p:cNvSpPr/>
          <p:nvPr/>
        </p:nvSpPr>
        <p:spPr>
          <a:xfrm>
            <a:off x="5280647" y="4254730"/>
            <a:ext cx="815353" cy="4295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149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86B64D-A9E3-4C09-9B42-E733E276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CF5E4F-15A4-4D68-AB55-86B576AF2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358062"/>
            <a:ext cx="10952747" cy="1283369"/>
          </a:xfrm>
        </p:spPr>
        <p:txBody>
          <a:bodyPr/>
          <a:lstStyle/>
          <a:p>
            <a:r>
              <a:rPr lang="en-US" altLang="zh-CN" b="1" dirty="0" err="1"/>
              <a:t>Patchwise</a:t>
            </a:r>
            <a:r>
              <a:rPr lang="en-US" altLang="zh-CN" dirty="0"/>
              <a:t> do not have the permutation or cardinality invariance of </a:t>
            </a:r>
            <a:r>
              <a:rPr lang="en-US" altLang="zh-CN" b="1" dirty="0"/>
              <a:t>pairwise</a:t>
            </a:r>
            <a:r>
              <a:rPr lang="en-US" altLang="zh-CN" dirty="0"/>
              <a:t> attention, but are strictly more powerful than </a:t>
            </a:r>
            <a:r>
              <a:rPr lang="en-US" altLang="zh-CN" b="1" dirty="0"/>
              <a:t>convolution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92F96E-FF55-401B-AE83-011861DFE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78" y="1702886"/>
            <a:ext cx="10651243" cy="34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37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9B98A0-1966-48C1-8DB7-3FB92BA13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557"/>
            <a:ext cx="10515600" cy="1325563"/>
          </a:xfrm>
        </p:spPr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1B78E8-7084-4255-870B-757DB615C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358" y="3614153"/>
            <a:ext cx="5883442" cy="2562810"/>
          </a:xfrm>
        </p:spPr>
        <p:txBody>
          <a:bodyPr/>
          <a:lstStyle/>
          <a:p>
            <a:r>
              <a:rPr lang="en-US" altLang="zh-CN" dirty="0"/>
              <a:t>PGD attack	 ε=8</a:t>
            </a:r>
            <a:r>
              <a:rPr lang="zh-CN" altLang="en-US" dirty="0"/>
              <a:t>，</a:t>
            </a:r>
            <a:r>
              <a:rPr lang="en-US" altLang="zh-CN" dirty="0"/>
              <a:t>ρ=2</a:t>
            </a:r>
          </a:p>
          <a:p>
            <a:r>
              <a:rPr lang="en-US" altLang="zh-CN" dirty="0"/>
              <a:t>n	number of attack iterations</a:t>
            </a:r>
          </a:p>
          <a:p>
            <a:r>
              <a:rPr lang="en-US" altLang="zh-CN" dirty="0" err="1"/>
              <a:t>s.rate</a:t>
            </a:r>
            <a:r>
              <a:rPr lang="en-US" altLang="zh-CN" dirty="0"/>
              <a:t>	success rate</a:t>
            </a:r>
          </a:p>
          <a:p>
            <a:r>
              <a:rPr lang="en-US" altLang="zh-CN" dirty="0"/>
              <a:t>Top-1	accuracy under attack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E904AF-6D26-4D3E-9196-0C87E1B09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13" y="1395662"/>
            <a:ext cx="10886574" cy="18481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6F846FF-5035-467A-8506-22FD703D5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32" y="3286582"/>
            <a:ext cx="4848752" cy="334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7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D4CA9C-4A3C-468E-ABB9-4C148A80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Index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3C53D6-53E5-4BB0-95F4-2CD698CDD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Convolutional Networks</a:t>
            </a:r>
          </a:p>
          <a:p>
            <a:r>
              <a:rPr lang="en-US" altLang="zh-CN" dirty="0"/>
              <a:t>Contribution &amp; Motivation</a:t>
            </a:r>
          </a:p>
          <a:p>
            <a:r>
              <a:rPr lang="en-US" altLang="zh-CN" dirty="0"/>
              <a:t>Pairwise &amp; </a:t>
            </a:r>
            <a:r>
              <a:rPr lang="en-US" altLang="zh-CN" dirty="0" err="1"/>
              <a:t>Patchwise</a:t>
            </a:r>
            <a:endParaRPr lang="en-US" altLang="zh-CN" dirty="0"/>
          </a:p>
          <a:p>
            <a:r>
              <a:rPr lang="en-US" altLang="zh-CN" dirty="0"/>
              <a:t>Self-attention Block</a:t>
            </a:r>
          </a:p>
          <a:p>
            <a:r>
              <a:rPr lang="en-US" altLang="zh-CN" dirty="0"/>
              <a:t>Comparisons</a:t>
            </a:r>
          </a:p>
          <a:p>
            <a:r>
              <a:rPr lang="en-US" altLang="zh-CN" dirty="0"/>
              <a:t>Conclusion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571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EFE530-28E1-4954-8A60-7C8ED69F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9FF05F-45EF-4971-9682-464C362F7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Pairwise : an alternative route of convolutional networks to comparable or higher discriminative power</a:t>
            </a:r>
          </a:p>
          <a:p>
            <a:r>
              <a:rPr lang="en-US" altLang="zh-CN" dirty="0" err="1"/>
              <a:t>Patchwise</a:t>
            </a:r>
            <a:r>
              <a:rPr lang="en-US" altLang="zh-CN" dirty="0"/>
              <a:t> : an alternative route to comparable or higher discriminative power</a:t>
            </a:r>
          </a:p>
          <a:p>
            <a:r>
              <a:rPr lang="en-US" altLang="zh-CN" dirty="0"/>
              <a:t>Vector self-attention is particularly powerful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1178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9192B-340C-4AAB-884A-E30B3E68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09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090650-FBF0-49CC-B3C5-8912244E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Convolutional Networks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38053E2-ABFE-4D43-83FB-F3CAEE20E1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GoogLeNet, VGG, </a:t>
                </a:r>
                <a:r>
                  <a:rPr lang="en-US" altLang="zh-CN" dirty="0" err="1"/>
                  <a:t>ResNet</a:t>
                </a:r>
                <a:r>
                  <a:rPr lang="en-US" altLang="zh-CN" dirty="0"/>
                  <a:t>, </a:t>
                </a:r>
                <a:r>
                  <a:rPr lang="en-US" altLang="zh-CN" dirty="0" err="1"/>
                  <a:t>DenseNet</a:t>
                </a:r>
                <a:r>
                  <a:rPr lang="en-US" altLang="zh-CN" dirty="0"/>
                  <a:t>, squeeze-and-excitation</a:t>
                </a:r>
              </a:p>
              <a:p>
                <a:r>
                  <a:rPr lang="en-US" altLang="zh-CN" dirty="0"/>
                  <a:t>Discrete convolution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 marL="0" indent="0" algn="ctr">
                  <a:buNone/>
                </a:pPr>
                <a:r>
                  <a:rPr lang="en-US" altLang="zh-CN" dirty="0"/>
                  <a:t>F: discrete function	k: discrete filter</a:t>
                </a:r>
              </a:p>
              <a:p>
                <a:r>
                  <a:rPr lang="en-US" altLang="zh-CN" dirty="0"/>
                  <a:t>Stationarity of the filter </a:t>
                </a:r>
              </a:p>
              <a:p>
                <a:pPr lvl="1"/>
                <a:r>
                  <a:rPr lang="en-US" altLang="zh-CN" dirty="0"/>
                  <a:t>the same filter k is applied across the image F</a:t>
                </a:r>
              </a:p>
              <a:p>
                <a:r>
                  <a:rPr lang="en-US" altLang="zh-CN" dirty="0"/>
                  <a:t>E.g. lacks rotation invariance,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38053E2-ABFE-4D43-83FB-F3CAEE20E1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09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5366B1-D326-4FC0-9D2B-7A92A69F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Their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072210-E4A0-49B2-8032-031F5BDF1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Explore variations of the self-attention operator</a:t>
            </a:r>
          </a:p>
          <a:p>
            <a:r>
              <a:rPr lang="en-US" altLang="zh-CN" dirty="0"/>
              <a:t>Assess their effectiveness as the basic building block for image recognition models</a:t>
            </a:r>
          </a:p>
          <a:p>
            <a:r>
              <a:rPr lang="en-US" altLang="zh-CN" dirty="0"/>
              <a:t>Pairwise self-attention</a:t>
            </a:r>
          </a:p>
          <a:p>
            <a:pPr lvl="1"/>
            <a:r>
              <a:rPr lang="en-US" altLang="zh-CN" dirty="0"/>
              <a:t>Generalizes standard dot-product attention</a:t>
            </a:r>
          </a:p>
          <a:p>
            <a:pPr lvl="1"/>
            <a:r>
              <a:rPr lang="en-US" altLang="zh-CN" dirty="0"/>
              <a:t>Fundamentally a set operator</a:t>
            </a:r>
          </a:p>
          <a:p>
            <a:r>
              <a:rPr lang="en-US" altLang="zh-CN" dirty="0" err="1"/>
              <a:t>Patchwise</a:t>
            </a:r>
            <a:r>
              <a:rPr lang="en-US" altLang="zh-CN" dirty="0"/>
              <a:t> self-attention</a:t>
            </a:r>
          </a:p>
          <a:p>
            <a:pPr lvl="1"/>
            <a:r>
              <a:rPr lang="en-US" altLang="zh-CN" dirty="0"/>
              <a:t>Strictly more powerful than convolution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422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3E53DC-C3B8-4ABF-9A01-8AB484B5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1A7695-62FF-4B80-AF80-66C086AE5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7948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Convolutional Networks :</a:t>
            </a:r>
            <a:br>
              <a:rPr lang="en-US" altLang="zh-CN" dirty="0"/>
            </a:br>
            <a:r>
              <a:rPr lang="en-US" altLang="zh-CN" dirty="0"/>
              <a:t>feature aggregation</a:t>
            </a:r>
            <a:br>
              <a:rPr lang="en-US" altLang="zh-CN" dirty="0"/>
            </a:br>
            <a:r>
              <a:rPr lang="en-US" altLang="zh-CN" dirty="0"/>
              <a:t>	- combining features from all locations tapped by the kernel</a:t>
            </a:r>
            <a:br>
              <a:rPr lang="en-US" altLang="zh-CN" dirty="0"/>
            </a:br>
            <a:r>
              <a:rPr lang="en-US" altLang="zh-CN" dirty="0"/>
              <a:t>feature transformation</a:t>
            </a:r>
            <a:br>
              <a:rPr lang="en-US" altLang="zh-CN" dirty="0"/>
            </a:br>
            <a:r>
              <a:rPr lang="en-US" altLang="zh-CN" dirty="0"/>
              <a:t>	- successive linear mappings and nonlinear scalar functions</a:t>
            </a:r>
          </a:p>
          <a:p>
            <a:r>
              <a:rPr lang="en-US" altLang="zh-CN" dirty="0"/>
              <a:t>Decouple</a:t>
            </a:r>
            <a:br>
              <a:rPr lang="en-US" altLang="zh-CN" dirty="0"/>
            </a:br>
            <a:r>
              <a:rPr lang="en-US" altLang="zh-CN" dirty="0"/>
              <a:t>feature aggregation</a:t>
            </a:r>
            <a:br>
              <a:rPr lang="en-US" altLang="zh-CN" dirty="0"/>
            </a:br>
            <a:r>
              <a:rPr lang="en-US" altLang="zh-CN" dirty="0"/>
              <a:t>	- their focus</a:t>
            </a:r>
            <a:br>
              <a:rPr lang="en-US" altLang="zh-CN" dirty="0"/>
            </a:br>
            <a:r>
              <a:rPr lang="en-US" altLang="zh-CN" dirty="0"/>
              <a:t>feature transformation</a:t>
            </a:r>
            <a:br>
              <a:rPr lang="en-US" altLang="zh-CN" dirty="0"/>
            </a:br>
            <a:r>
              <a:rPr lang="en-US" altLang="zh-CN" dirty="0"/>
              <a:t>	- perceptron layers process each feature vector separately</a:t>
            </a:r>
          </a:p>
        </p:txBody>
      </p:sp>
    </p:spTree>
    <p:extLst>
      <p:ext uri="{BB962C8B-B14F-4D97-AF65-F5344CB8AC3E}">
        <p14:creationId xmlns:p14="http://schemas.microsoft.com/office/powerpoint/2010/main" val="172687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962593-18BA-4BCF-8086-10B61D59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FB3153-47FE-4379-AB37-CDB76149A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Feature aggregation</a:t>
            </a:r>
          </a:p>
          <a:p>
            <a:r>
              <a:rPr lang="en-US" altLang="zh-CN" dirty="0"/>
              <a:t>a fixed kernel that applies pretrained weights to linearly combine feature values from a set of nearby locations</a:t>
            </a:r>
          </a:p>
          <a:p>
            <a:r>
              <a:rPr lang="en-US" altLang="zh-CN" dirty="0"/>
              <a:t>Present a number of alternative aggregation schemes </a:t>
            </a:r>
          </a:p>
          <a:p>
            <a:r>
              <a:rPr lang="en-US" altLang="zh-CN" dirty="0"/>
              <a:t>Construct high-performing image recognition architectures that interleave feature aggregation (via self-attention) and feature transformation (via elementwise perceptrons)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984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85F29-016E-4FD4-910C-A0EE4B87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Pairwise Self-attention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072C93D-3C92-4863-9BC8-2802A8674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55831"/>
                <a:ext cx="10515600" cy="332113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⨀</m:t>
                    </m:r>
                  </m:oMath>
                </a14:m>
                <a:r>
                  <a:rPr lang="en-US" altLang="zh-CN" dirty="0"/>
                  <a:t> 		Hadamard product</a:t>
                </a:r>
              </a:p>
              <a:p>
                <a:r>
                  <a:rPr lang="en-US" altLang="zh-CN" dirty="0" err="1"/>
                  <a:t>i</a:t>
                </a:r>
                <a:r>
                  <a:rPr lang="en-US" altLang="zh-CN" dirty="0"/>
                  <a:t> 		spatial index of 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	(i.e. its location in the feature map)</a:t>
                </a:r>
              </a:p>
              <a:p>
                <a:r>
                  <a:rPr lang="en-US" altLang="zh-CN" dirty="0"/>
                  <a:t>R(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) 		local footprint of the aggregation</a:t>
                </a:r>
              </a:p>
              <a:p>
                <a:r>
                  <a:rPr lang="en-US" altLang="zh-CN" dirty="0"/>
                  <a:t>β		produces the feature vectors β(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) that are aggregated 		by the adaptive weight vectors α(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072C93D-3C92-4863-9BC8-2802A8674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55831"/>
                <a:ext cx="10515600" cy="3321132"/>
              </a:xfrm>
              <a:blipFill>
                <a:blip r:embed="rId3"/>
                <a:stretch>
                  <a:fillRect l="-1043" t="-3119" r="-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8DBA6388-7F7D-4D98-BBBF-6CFC9C0A5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632" y="1530267"/>
            <a:ext cx="4765006" cy="10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2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245C2-90CB-4CF2-AF15-003F3591D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Pairwise Self-attention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017D288-53AF-43C6-BF91-B296400F0A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58189"/>
                <a:ext cx="10728158" cy="3818773"/>
              </a:xfrm>
            </p:spPr>
            <p:txBody>
              <a:bodyPr/>
              <a:lstStyle/>
              <a:p>
                <a:r>
                  <a:rPr lang="en-US" altLang="zh-CN" dirty="0"/>
                  <a:t>δ 	outputs a single vector that represents the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γ 	 maps this vector into a vector that can be combined with β(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017D288-53AF-43C6-BF91-B296400F0A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58189"/>
                <a:ext cx="10728158" cy="3818773"/>
              </a:xfrm>
              <a:blipFill>
                <a:blip r:embed="rId3"/>
                <a:stretch>
                  <a:fillRect l="-1023" t="-2556" r="-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2F16901-BE43-4CA4-B29A-F163A60F0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093" y="1284533"/>
            <a:ext cx="4296777" cy="9406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C2E590-5868-445D-9470-F36B9AFB7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359" y="3644636"/>
            <a:ext cx="6203282" cy="28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1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18B9D4-2CBC-4957-8099-DE7C8F43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Patchwise</a:t>
            </a:r>
            <a:r>
              <a:rPr lang="en-US" altLang="zh-CN" dirty="0"/>
              <a:t> Self-attention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FC3A678-079C-494D-8D21-E758C3AC0A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99166"/>
                <a:ext cx="10515600" cy="347779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dirty="0"/>
                  <a:t> 	patch of feature vectors in the footprint R(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	a tensor of the same spatial dimensionality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	vector at location j in this tensor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FC3A678-079C-494D-8D21-E758C3AC0A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99166"/>
                <a:ext cx="10515600" cy="3477796"/>
              </a:xfrm>
              <a:blipFill>
                <a:blip r:embed="rId3"/>
                <a:stretch>
                  <a:fillRect t="-2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A8EC32BC-ED8E-4474-9CE9-B3F1FB378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383" y="1373603"/>
            <a:ext cx="4573380" cy="10948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EE226F-32E5-43E5-8075-2C02449A7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399" y="4678582"/>
            <a:ext cx="455736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97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1797</Words>
  <Application>Microsoft Office PowerPoint</Application>
  <PresentationFormat>宽屏</PresentationFormat>
  <Paragraphs>182</Paragraphs>
  <Slides>21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等线 Light</vt:lpstr>
      <vt:lpstr>Arial</vt:lpstr>
      <vt:lpstr>Cambria Math</vt:lpstr>
      <vt:lpstr>Office 主题​​</vt:lpstr>
      <vt:lpstr>Exploring Self-attention for Image Recognition</vt:lpstr>
      <vt:lpstr>Index</vt:lpstr>
      <vt:lpstr>Convolutional Networks</vt:lpstr>
      <vt:lpstr>Their work</vt:lpstr>
      <vt:lpstr>Motivation</vt:lpstr>
      <vt:lpstr>Motivation</vt:lpstr>
      <vt:lpstr>Pairwise Self-attention</vt:lpstr>
      <vt:lpstr>Pairwise Self-attention</vt:lpstr>
      <vt:lpstr>Patchwise Self-attention</vt:lpstr>
      <vt:lpstr>Patchwise Self-attention</vt:lpstr>
      <vt:lpstr>Network Architectures</vt:lpstr>
      <vt:lpstr>Network Architectures</vt:lpstr>
      <vt:lpstr>Comparison</vt:lpstr>
      <vt:lpstr>Comparison</vt:lpstr>
      <vt:lpstr>Comparison（ImageNet）</vt:lpstr>
      <vt:lpstr>Comparison</vt:lpstr>
      <vt:lpstr>Comparison</vt:lpstr>
      <vt:lpstr>Comparison</vt:lpstr>
      <vt:lpstr>Comparison</vt:lpstr>
      <vt:lpstr>Conclusion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QI YUE</dc:creator>
  <cp:lastModifiedBy>LI QI YUE</cp:lastModifiedBy>
  <cp:revision>32</cp:revision>
  <dcterms:created xsi:type="dcterms:W3CDTF">2020-07-14T15:56:15Z</dcterms:created>
  <dcterms:modified xsi:type="dcterms:W3CDTF">2020-07-20T10:47:32Z</dcterms:modified>
</cp:coreProperties>
</file>