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ED69FA-F389-444C-8C30-B2D62A4DA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1CC7D7B-A655-4FA2-87F8-C7EC5A38E3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110BBC-E67C-48B0-B349-668A36983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0C2C-22DB-42F9-971A-0D52090361FB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F06A2B-D24B-4E01-90F5-70A6E068F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E7CEA3-86F0-441D-85DC-3F044D5CF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771E-BA73-438A-A9B9-CFB0812B24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780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5DD881-C5E4-4269-9002-DA51F7AFB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3F2EFE9-7D7D-4352-A969-E2ED7A23E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B70FC6-DFD2-4C9C-96FE-21608A96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0C2C-22DB-42F9-971A-0D52090361FB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E9D482-575A-401A-AFC2-D2911442B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119660-3318-4BCF-99BA-F4CCA87EC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771E-BA73-438A-A9B9-CFB0812B24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0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C6981F8-1DCB-40B5-93FD-FC9A0A78FA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8E4DA30-0B2D-403D-844E-727A41565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5B3E27-3A3D-4FF5-9D5C-0D6B2E2FA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0C2C-22DB-42F9-971A-0D52090361FB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79AFD9-B6AF-4AC3-914A-98651E2A7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38A352-D2F4-4B72-A41F-8D73DF927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771E-BA73-438A-A9B9-CFB0812B24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96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9061AF-38FC-4091-B4A1-C69F7569C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856960-501B-4D41-8C64-68A51659F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E6AEF7-87BB-469A-8230-470EF1468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0C2C-22DB-42F9-971A-0D52090361FB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ED3598-2A08-44AA-8D1E-2B4DAD9EE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FF5D69-273A-434E-96E5-E15E1DA8D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771E-BA73-438A-A9B9-CFB0812B24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90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223056-7986-4C25-8CEF-CCD1A35E0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926C639-C535-440F-A4CE-A6CF1978C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7C2775-BA93-4219-BFA3-308266871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0C2C-22DB-42F9-971A-0D52090361FB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49CBA1-FDE8-42B2-81D1-028F84226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B1989F-93AC-43F5-BB78-D7C63D5CE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771E-BA73-438A-A9B9-CFB0812B24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83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1146D1-805F-4187-8A78-309178E13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21CB1A-E53A-412A-BDAF-EB616919DB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9E3BDF5-A44A-48C0-84A9-C91BAEBB5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238D121-9728-405F-96C0-0B00F1D57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0C2C-22DB-42F9-971A-0D52090361FB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4AE9384-156C-4667-BB04-CB271E5E6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99E16C6-1F64-451D-AAF9-9EAC18315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771E-BA73-438A-A9B9-CFB0812B24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8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067410-6AFC-4291-81DE-9522A42EF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08023F-D7C2-4184-8601-985010FFF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CDF7660-29F0-49EE-BD70-3847B03DF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9EAD095-375A-4FFD-BB58-761ABAB86C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7F68252-8160-4488-950E-42F4D2F794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7D52A1E-8540-40ED-BD6F-83E28050D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0C2C-22DB-42F9-971A-0D52090361FB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DD200F8-D022-471A-B475-509208D79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73DE0D2-8714-46D4-9E87-C5D64E027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771E-BA73-438A-A9B9-CFB0812B24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3171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5C16F1-D951-45EB-856F-AAEE25F54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7C9A293-7ECB-4C2B-91E6-6FDA60654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0C2C-22DB-42F9-971A-0D52090361FB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F019D54-1ACD-48DF-99F3-CC74C897E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4327574-DB40-4E03-AC48-F08FF6B2E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771E-BA73-438A-A9B9-CFB0812B24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1934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CC25CBF-4170-4046-9B7C-55C561F44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0C2C-22DB-42F9-971A-0D52090361FB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BECD94C-EF8F-42E0-8B21-D211CA9E2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C6616EE-E019-451F-9440-E3851CCFB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771E-BA73-438A-A9B9-CFB0812B24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36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512E64-BE4D-4CFE-BB3E-1C74F1EE3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5CA1BE-2675-451D-972D-2D6CD40AE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A0805E7-C323-455B-8AB2-D8627EC9BE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62FAD6F-0AAC-4EEA-ABF3-73B452EA4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0C2C-22DB-42F9-971A-0D52090361FB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1B1077-A2F1-4E19-B468-7F8F28075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46420D-AFFE-49DA-90BB-A443F0D69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771E-BA73-438A-A9B9-CFB0812B24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5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CB7AC1-5D6C-408B-A4BD-73055AB06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E94F58A-AF86-45E9-AABB-7AC04825C1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A317A96-38BF-4528-9E31-1AC129DE7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20C52D-29BB-4BEB-919F-941D69858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0C2C-22DB-42F9-971A-0D52090361FB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2AEC9DC-3B41-4337-A84D-F48B7F6E2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A47BFA-DBF4-4B4A-8A8F-07CFBDAC0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3771E-BA73-438A-A9B9-CFB0812B24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778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A692370-D92C-4651-9F60-C9FD12E14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BBE4DED-CAB2-4B08-A1E2-4E673DC79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2B0F91-39CF-4B90-AA76-E4CF919511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D0C2C-22DB-42F9-971A-0D52090361FB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E35E6-29C5-4826-A98E-7B5885424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0F5A1F-5335-4CB2-A78D-EA9CA8CE1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3771E-BA73-438A-A9B9-CFB0812B24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822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F02AA2-CDCB-4714-A569-78C0FDF65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4453" y="1730820"/>
            <a:ext cx="10323094" cy="704529"/>
          </a:xfrm>
        </p:spPr>
        <p:txBody>
          <a:bodyPr>
            <a:noAutofit/>
          </a:bodyPr>
          <a:lstStyle/>
          <a:p>
            <a:r>
              <a:rPr lang="en-US" altLang="zh-CN" sz="3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GIQA: Generated Image Quality Assessment</a:t>
            </a:r>
            <a:endParaRPr lang="zh-CN" altLang="en-US" sz="3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FE286FF-66E9-44F1-85EC-C827CC5DF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02" y="3024816"/>
            <a:ext cx="6429395" cy="170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99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04F6B8-70E6-4E70-84E1-355493D1C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50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Conclusion</a:t>
            </a:r>
            <a:endParaRPr lang="zh-CN" altLang="en-US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F1135B-F53B-4513-921F-BBEC98001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9411"/>
            <a:ext cx="10515600" cy="4877552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altLang="zh-CN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the first to propose the topic of generated image quality assessment (GIQA). They proposed three novel methods from two perspectives</a:t>
            </a:r>
          </a:p>
          <a:p>
            <a:pPr>
              <a:lnSpc>
                <a:spcPct val="125000"/>
              </a:lnSpc>
            </a:pPr>
            <a:r>
              <a:rPr lang="en-US" altLang="zh-CN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The method is general and available to many applications</a:t>
            </a:r>
          </a:p>
          <a:p>
            <a:pPr>
              <a:lnSpc>
                <a:spcPct val="125000"/>
              </a:lnSpc>
            </a:pPr>
            <a:r>
              <a:rPr lang="en-US" altLang="zh-CN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release the LGIQA dataset for evaluating different GIQA methods</a:t>
            </a:r>
          </a:p>
        </p:txBody>
      </p:sp>
    </p:spTree>
    <p:extLst>
      <p:ext uri="{BB962C8B-B14F-4D97-AF65-F5344CB8AC3E}">
        <p14:creationId xmlns:p14="http://schemas.microsoft.com/office/powerpoint/2010/main" val="1617460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04F6B8-70E6-4E70-84E1-355493D1C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50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Comments</a:t>
            </a:r>
            <a:endParaRPr lang="zh-CN" altLang="en-US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F1135B-F53B-4513-921F-BBEC98001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9411"/>
            <a:ext cx="10515600" cy="4877552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altLang="zh-CN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 the learning based method, the pseudo labels may contain too much noise</a:t>
            </a:r>
          </a:p>
          <a:p>
            <a:pPr>
              <a:lnSpc>
                <a:spcPct val="125000"/>
              </a:lnSpc>
            </a:pPr>
            <a:r>
              <a:rPr lang="en-US" altLang="zh-CN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All methods are unsupervised, so the performance may be limited</a:t>
            </a:r>
          </a:p>
        </p:txBody>
      </p:sp>
    </p:spTree>
    <p:extLst>
      <p:ext uri="{BB962C8B-B14F-4D97-AF65-F5344CB8AC3E}">
        <p14:creationId xmlns:p14="http://schemas.microsoft.com/office/powerpoint/2010/main" val="1421762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04F6B8-70E6-4E70-84E1-355493D1C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50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Motivation</a:t>
            </a:r>
            <a:endParaRPr lang="zh-CN" altLang="en-US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F1135B-F53B-4513-921F-BBEC98001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9411"/>
            <a:ext cx="10515600" cy="4877552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altLang="zh-CN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Image quality assessment is important for generative models</a:t>
            </a:r>
          </a:p>
          <a:p>
            <a:pPr>
              <a:lnSpc>
                <a:spcPct val="125000"/>
              </a:lnSpc>
            </a:pPr>
            <a:r>
              <a:rPr lang="en-US" altLang="zh-CN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previous NR-IQA mainly focuses on natural or distortion-specific images, instead of generated images</a:t>
            </a:r>
          </a:p>
          <a:p>
            <a:pPr>
              <a:lnSpc>
                <a:spcPct val="125000"/>
              </a:lnSpc>
            </a:pPr>
            <a:r>
              <a:rPr lang="en-US" altLang="zh-CN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previous metrics for generative models, like IS or FID, focus on the assessment of the generative models, not each single generated image</a:t>
            </a:r>
          </a:p>
        </p:txBody>
      </p:sp>
    </p:spTree>
    <p:extLst>
      <p:ext uri="{BB962C8B-B14F-4D97-AF65-F5344CB8AC3E}">
        <p14:creationId xmlns:p14="http://schemas.microsoft.com/office/powerpoint/2010/main" val="2508692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2386BB-6E91-483D-821B-821AF56D3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756" y="510115"/>
            <a:ext cx="8782487" cy="583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07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04F6B8-70E6-4E70-84E1-355493D1C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50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Methods: learning-based</a:t>
            </a:r>
            <a:endParaRPr lang="zh-CN" altLang="en-US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F1135B-F53B-4513-921F-BBEC98001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9411"/>
            <a:ext cx="10515600" cy="4877552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pseudo labels</a:t>
            </a:r>
          </a:p>
          <a:p>
            <a:pPr>
              <a:lnSpc>
                <a:spcPct val="125000"/>
              </a:lnSpc>
            </a:pPr>
            <a:endParaRPr lang="en-US" altLang="zh-CN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25000"/>
              </a:lnSpc>
            </a:pPr>
            <a:endParaRPr lang="en-US" altLang="zh-CN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en-US" altLang="zh-CN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: pseudo labels for image I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en-US" altLang="zh-CN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: maximum quality score for the generated image, 0.9 in experiments</a:t>
            </a:r>
          </a:p>
          <a:p>
            <a:pPr>
              <a:lnSpc>
                <a:spcPct val="125000"/>
              </a:lnSpc>
              <a:spcBef>
                <a:spcPts val="2400"/>
              </a:spcBef>
            </a:pPr>
            <a:r>
              <a:rPr lang="en-US" altLang="zh-CN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for most models, the quality of generated images is becoming better and better as the training iteration increases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0038713-7708-47DC-9F1D-D49E81202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08" y="2008671"/>
            <a:ext cx="5148192" cy="11351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A46BC82-A96D-49E0-9B3E-74A3F60D1EF9}"/>
                  </a:ext>
                </a:extLst>
              </p:cNvPr>
              <p:cNvSpPr/>
              <p:nvPr/>
            </p:nvSpPr>
            <p:spPr>
              <a:xfrm>
                <a:off x="947808" y="3143795"/>
                <a:ext cx="763349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A46BC82-A96D-49E0-9B3E-74A3F60D1E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808" y="3143795"/>
                <a:ext cx="763349" cy="390748"/>
              </a:xfrm>
              <a:prstGeom prst="rect">
                <a:avLst/>
              </a:prstGeom>
              <a:blipFill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AEB2CA5C-C2EF-409D-971E-C3D52F09952A}"/>
                  </a:ext>
                </a:extLst>
              </p:cNvPr>
              <p:cNvSpPr/>
              <p:nvPr/>
            </p:nvSpPr>
            <p:spPr>
              <a:xfrm>
                <a:off x="1093456" y="3738187"/>
                <a:ext cx="472052" cy="39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AEB2CA5C-C2EF-409D-971E-C3D52F0995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456" y="3738187"/>
                <a:ext cx="472052" cy="391902"/>
              </a:xfrm>
              <a:prstGeom prst="rect">
                <a:avLst/>
              </a:prstGeom>
              <a:blipFill>
                <a:blip r:embed="rId4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4234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04F6B8-70E6-4E70-84E1-355493D1C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50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Methods: learning-based</a:t>
            </a:r>
            <a:endParaRPr lang="zh-CN" altLang="en-US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F1135B-F53B-4513-921F-BBEC98001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9411"/>
            <a:ext cx="10515600" cy="4877552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Multiple binary classifiers as regressor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set N thresholds                                             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for each     , divide the training data into positive and negative samples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for each     , train an binary classifier on the dataset described above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the final predicted score is the average of the N predicted scores:</a:t>
            </a:r>
          </a:p>
          <a:p>
            <a:pPr marL="457200" lvl="1" indent="0">
              <a:lnSpc>
                <a:spcPct val="125000"/>
              </a:lnSpc>
              <a:buNone/>
            </a:pPr>
            <a:r>
              <a:rPr lang="en-US" altLang="zh-CN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8DF69B4C-3628-4453-8E4F-AD542ED2592E}"/>
                  </a:ext>
                </a:extLst>
              </p:cNvPr>
              <p:cNvSpPr/>
              <p:nvPr/>
            </p:nvSpPr>
            <p:spPr>
              <a:xfrm>
                <a:off x="3746898" y="1924323"/>
                <a:ext cx="30081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zh-CN" altLang="en-US" i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zh-CN" altLang="en-US" i="0">
                          <a:latin typeface="Cambria Math" panose="02040503050406030204" pitchFamily="18" charset="0"/>
                        </a:rPr>
                        <m:t>&lt;⋯&lt;</m:t>
                      </m:r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8DF69B4C-3628-4453-8E4F-AD542ED259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898" y="1924323"/>
                <a:ext cx="300819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78E72A96-53E8-4199-912B-589922564D17}"/>
                  </a:ext>
                </a:extLst>
              </p:cNvPr>
              <p:cNvSpPr/>
              <p:nvPr/>
            </p:nvSpPr>
            <p:spPr>
              <a:xfrm>
                <a:off x="2777821" y="2426620"/>
                <a:ext cx="472052" cy="378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78E72A96-53E8-4199-912B-589922564D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821" y="2426620"/>
                <a:ext cx="472052" cy="3782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C578715F-BBEE-4BB0-9062-14ED2C28008F}"/>
                  </a:ext>
                </a:extLst>
              </p:cNvPr>
              <p:cNvSpPr/>
              <p:nvPr/>
            </p:nvSpPr>
            <p:spPr>
              <a:xfrm>
                <a:off x="2777821" y="2948441"/>
                <a:ext cx="472052" cy="378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C578715F-BBEE-4BB0-9062-14ED2C2800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821" y="2948441"/>
                <a:ext cx="472052" cy="3782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5E227C05-D221-43FE-A260-7A949E60C9CF}"/>
                  </a:ext>
                </a:extLst>
              </p:cNvPr>
              <p:cNvSpPr/>
              <p:nvPr/>
            </p:nvSpPr>
            <p:spPr>
              <a:xfrm>
                <a:off x="4954918" y="3938485"/>
                <a:ext cx="2282163" cy="8712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zh-CN" altLang="en-US" i="1">
                              <a:latin typeface="Cambria Math" panose="02040503050406030204" pitchFamily="18" charset="0"/>
                            </a:rPr>
                            <m:t>MBC</m:t>
                          </m:r>
                        </m:sub>
                      </m:sSub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5E227C05-D221-43FE-A260-7A949E60C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918" y="3938485"/>
                <a:ext cx="2282163" cy="8712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2897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04F6B8-70E6-4E70-84E1-355493D1C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50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Methods: data-based</a:t>
            </a:r>
            <a:endParaRPr lang="zh-CN" altLang="en-US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F1135B-F53B-4513-921F-BBEC98001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9411"/>
            <a:ext cx="10515600" cy="4877552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US" altLang="zh-CN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Gaussian Mixture Model (GMM)</a:t>
            </a:r>
          </a:p>
          <a:p>
            <a:pPr>
              <a:lnSpc>
                <a:spcPct val="125000"/>
              </a:lnSpc>
            </a:pPr>
            <a:endParaRPr lang="en-US" altLang="zh-CN" sz="2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>
              <a:lnSpc>
                <a:spcPct val="125000"/>
              </a:lnSpc>
            </a:pPr>
            <a:endParaRPr lang="en-US" altLang="zh-CN" sz="1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>
              <a:lnSpc>
                <a:spcPct val="125000"/>
              </a:lnSpc>
            </a:pPr>
            <a:r>
              <a:rPr lang="en-US" altLang="zh-CN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estimate the parameters by EM algorithm</a:t>
            </a:r>
          </a:p>
          <a:p>
            <a:pPr marL="457200" lvl="1" indent="0">
              <a:lnSpc>
                <a:spcPct val="125000"/>
              </a:lnSpc>
              <a:buNone/>
            </a:pPr>
            <a:endParaRPr lang="en-US" altLang="zh-CN" sz="1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25000"/>
              </a:lnSpc>
            </a:pPr>
            <a:r>
              <a:rPr lang="en-US" altLang="zh-CN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K Nearest </a:t>
            </a:r>
            <a:r>
              <a:rPr lang="en-US" altLang="zh-CN" sz="240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Neighbour</a:t>
            </a:r>
            <a:r>
              <a:rPr lang="en-US" altLang="zh-CN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(KNN)</a:t>
            </a:r>
          </a:p>
          <a:p>
            <a:pPr lvl="1">
              <a:lnSpc>
                <a:spcPct val="125000"/>
              </a:lnSpc>
            </a:pPr>
            <a:endParaRPr lang="en-US" altLang="zh-CN" sz="2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>
              <a:lnSpc>
                <a:spcPct val="125000"/>
              </a:lnSpc>
            </a:pPr>
            <a:endParaRPr lang="en-US" altLang="zh-CN" sz="2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>
              <a:lnSpc>
                <a:spcPct val="125000"/>
              </a:lnSpc>
            </a:pPr>
            <a:r>
              <a:rPr lang="en-US" altLang="zh-CN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x: feature of the image</a:t>
            </a:r>
          </a:p>
          <a:p>
            <a:pPr lvl="1">
              <a:lnSpc>
                <a:spcPct val="125000"/>
              </a:lnSpc>
            </a:pPr>
            <a:r>
              <a:rPr lang="en-US" altLang="zh-CN" sz="200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x^k</a:t>
            </a:r>
            <a:r>
              <a:rPr lang="en-US" altLang="zh-CN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 kth nearest neighbor of x</a:t>
            </a:r>
          </a:p>
          <a:p>
            <a:pPr marL="457200" lvl="1" indent="0">
              <a:lnSpc>
                <a:spcPct val="125000"/>
              </a:lnSpc>
              <a:buNone/>
            </a:pPr>
            <a:endParaRPr lang="en-US" altLang="zh-CN" sz="2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61AC14AD-F75C-4CA3-BB75-55B6DBA8E3C3}"/>
                  </a:ext>
                </a:extLst>
              </p:cNvPr>
              <p:cNvSpPr/>
              <p:nvPr/>
            </p:nvSpPr>
            <p:spPr>
              <a:xfrm>
                <a:off x="1410484" y="1888876"/>
                <a:ext cx="2874890" cy="8712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𝛴</m:t>
                                  </m:r>
                                </m:e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61AC14AD-F75C-4CA3-BB75-55B6DBA8E3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484" y="1888876"/>
                <a:ext cx="2874890" cy="8712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313978F7-1C64-4C75-9E00-33F1A105CA34}"/>
                  </a:ext>
                </a:extLst>
              </p:cNvPr>
              <p:cNvSpPr/>
              <p:nvPr/>
            </p:nvSpPr>
            <p:spPr>
              <a:xfrm>
                <a:off x="1410484" y="4097861"/>
                <a:ext cx="2738122" cy="10966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f>
                            <m:f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‖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‖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313978F7-1C64-4C75-9E00-33F1A105CA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484" y="4097861"/>
                <a:ext cx="2738122" cy="10966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9814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04F6B8-70E6-4E70-84E1-355493D1C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50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Generative model evaluation</a:t>
            </a:r>
            <a:endParaRPr lang="zh-CN" altLang="en-US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F1135B-F53B-4513-921F-BBEC98001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9411"/>
            <a:ext cx="10515600" cy="4877552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altLang="zh-CN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Quality</a:t>
            </a:r>
          </a:p>
          <a:p>
            <a:pPr>
              <a:lnSpc>
                <a:spcPct val="125000"/>
              </a:lnSpc>
            </a:pPr>
            <a:endParaRPr lang="en-US" altLang="zh-CN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25000"/>
              </a:lnSpc>
            </a:pPr>
            <a:endParaRPr lang="en-US" altLang="zh-CN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25000"/>
              </a:lnSpc>
            </a:pPr>
            <a:r>
              <a:rPr lang="en-US" altLang="zh-CN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Diversity</a:t>
            </a:r>
          </a:p>
          <a:p>
            <a:pPr>
              <a:lnSpc>
                <a:spcPct val="125000"/>
              </a:lnSpc>
            </a:pPr>
            <a:endParaRPr lang="en-US" altLang="zh-CN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457200" lvl="1" indent="0">
              <a:lnSpc>
                <a:spcPct val="125000"/>
              </a:lnSpc>
              <a:buNone/>
            </a:pPr>
            <a:endParaRPr lang="en-US" altLang="zh-CN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457200" lvl="1" indent="0">
              <a:lnSpc>
                <a:spcPct val="125000"/>
              </a:lnSpc>
              <a:buNone/>
            </a:pPr>
            <a:r>
              <a:rPr lang="en-US" altLang="zh-CN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S`: GIQA trained on generated data and evaluated on real data</a:t>
            </a:r>
          </a:p>
          <a:p>
            <a:pPr lvl="1">
              <a:lnSpc>
                <a:spcPct val="125000"/>
              </a:lnSpc>
            </a:pPr>
            <a:endParaRPr lang="en-US" altLang="zh-CN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lnSpc>
                <a:spcPct val="125000"/>
              </a:lnSpc>
              <a:buNone/>
            </a:pPr>
            <a:endParaRPr lang="en-US" altLang="zh-CN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93F938BA-658A-4631-98CC-246EEDCC2C32}"/>
                  </a:ext>
                </a:extLst>
              </p:cNvPr>
              <p:cNvSpPr/>
              <p:nvPr/>
            </p:nvSpPr>
            <p:spPr>
              <a:xfrm>
                <a:off x="4923659" y="2121322"/>
                <a:ext cx="2344681" cy="893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𝑄𝑆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sup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93F938BA-658A-4631-98CC-246EEDCC2C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659" y="2121322"/>
                <a:ext cx="2344681" cy="8939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3D445B38-0DFB-480D-BA90-86EA179BE1D8}"/>
                  </a:ext>
                </a:extLst>
              </p:cNvPr>
              <p:cNvSpPr/>
              <p:nvPr/>
            </p:nvSpPr>
            <p:spPr>
              <a:xfrm>
                <a:off x="4902370" y="3988866"/>
                <a:ext cx="2387257" cy="8712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𝐷𝑆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sup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3D445B38-0DFB-480D-BA90-86EA179BE1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370" y="3988866"/>
                <a:ext cx="2387257" cy="8712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1890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04F6B8-70E6-4E70-84E1-355493D1C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50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Experiments</a:t>
            </a:r>
            <a:endParaRPr lang="zh-CN" altLang="en-US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EC979BFD-866D-498A-86A3-DA406444F7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89" y="1094875"/>
            <a:ext cx="7331622" cy="2825819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FB487A3-D77A-4578-8E90-50930ACCE6ED}"/>
              </a:ext>
            </a:extLst>
          </p:cNvPr>
          <p:cNvSpPr txBox="1"/>
          <p:nvPr/>
        </p:nvSpPr>
        <p:spPr>
          <a:xfrm>
            <a:off x="716281" y="4254987"/>
            <a:ext cx="10064931" cy="1593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LGIQA: Labeled Generated Image Quality Assessment dataset</a:t>
            </a:r>
          </a:p>
          <a:p>
            <a:pPr>
              <a:lnSpc>
                <a:spcPct val="125000"/>
              </a:lnSpc>
            </a:pPr>
            <a:r>
              <a:rPr lang="en-US" altLang="zh-CN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BC-GIQA: use only one binary classifier</a:t>
            </a:r>
          </a:p>
          <a:p>
            <a:pPr>
              <a:lnSpc>
                <a:spcPct val="125000"/>
              </a:lnSpc>
            </a:pPr>
            <a:r>
              <a:rPr lang="en-US" altLang="zh-CN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IR-GIQA: directly regress on the score</a:t>
            </a:r>
          </a:p>
          <a:p>
            <a:pPr>
              <a:lnSpc>
                <a:spcPct val="125000"/>
              </a:lnSpc>
            </a:pPr>
            <a:r>
              <a:rPr lang="en-US" altLang="zh-CN" sz="2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SGM-GIQA: single gaussian model</a:t>
            </a:r>
            <a:endParaRPr lang="zh-CN" altLang="en-US" sz="2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7039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04F6B8-70E6-4E70-84E1-355493D1C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50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Generative model assessment</a:t>
            </a:r>
            <a:endParaRPr lang="zh-CN" altLang="en-US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4660009-519F-46F0-AFE4-7E50FD83A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736" y="1094875"/>
            <a:ext cx="7196527" cy="523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18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341</Words>
  <Application>Microsoft Office PowerPoint</Application>
  <PresentationFormat>宽屏</PresentationFormat>
  <Paragraphs>61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Microsoft JhengHei</vt:lpstr>
      <vt:lpstr>等线</vt:lpstr>
      <vt:lpstr>等线 Light</vt:lpstr>
      <vt:lpstr>Arial</vt:lpstr>
      <vt:lpstr>Cambria Math</vt:lpstr>
      <vt:lpstr>Office 主题​​</vt:lpstr>
      <vt:lpstr>GIQA: Generated Image Quality Assessment</vt:lpstr>
      <vt:lpstr>Motivation</vt:lpstr>
      <vt:lpstr>PowerPoint 演示文稿</vt:lpstr>
      <vt:lpstr>Methods: learning-based</vt:lpstr>
      <vt:lpstr>Methods: learning-based</vt:lpstr>
      <vt:lpstr>Methods: data-based</vt:lpstr>
      <vt:lpstr>Generative model evaluation</vt:lpstr>
      <vt:lpstr>Experiments</vt:lpstr>
      <vt:lpstr>Generative model assessment</vt:lpstr>
      <vt:lpstr>Conclusion</vt:lpstr>
      <vt:lpstr>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GIQA: Generated Image Quality Assessment</dc:title>
  <dc:creator>宋 英剑</dc:creator>
  <cp:lastModifiedBy>宋 英剑</cp:lastModifiedBy>
  <cp:revision>26</cp:revision>
  <dcterms:created xsi:type="dcterms:W3CDTF">2020-03-23T14:49:07Z</dcterms:created>
  <dcterms:modified xsi:type="dcterms:W3CDTF">2020-03-26T12:31:55Z</dcterms:modified>
</cp:coreProperties>
</file>