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1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E39F9-92B2-4CD0-AC6D-AEBF43C4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D7214E-D1C6-4929-80FC-A6131D1A9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09194-719A-4822-8AD0-EC3903A5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57B33F-FF44-4DF4-852A-AAA56B60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931F1-7D59-491A-A6F1-2EDFAC41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3B28F-8FD1-4D3C-BD83-092DFCC1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34E729-912E-4289-94EC-6C3AE034F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96996B-3231-45DA-9AD9-A290F528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1157B-842D-451A-BE1C-DF594F5A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868F0C-DE7D-4011-A815-322CA6CF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9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203C1E-D32A-4201-8AF0-75D439DEA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D5E0DD-3E28-4449-9CF4-C45920D98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9A25BB-EBAE-44AA-A83E-1B327179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7ED65-186B-4420-B875-9F9CBA83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101269-B429-4E6D-A56B-514AB305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96068-FAD8-4195-80E4-65E68896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E26A7-6110-4ABF-AF6D-840E2F67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7FB621-DCB6-4A3A-A834-8EB1E41B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A8977-A06C-435F-9D27-68887EB9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3D440A-A7E5-4D41-B204-0364AF53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69EBA-742C-4AF6-8428-9444B2A2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7C338E-ABE4-4572-BDAD-C22B2413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E0AD48-4C23-4278-BDBC-28B4254A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01384-CE02-4DC2-A51D-916BE886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313DF-412A-4B22-9F11-9F74AD2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6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192CF-8179-479C-8D3D-519D2138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33C2C5-7A31-42D7-B9D4-0734BC704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AD66C5-0F30-4658-89AD-CD3C45998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3931B2-5BA4-4669-9BD4-80ABD5BF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23AD54-AB45-4ECF-9FAC-03CD91EA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42306C-2D33-49E7-A092-86DDA599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8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D41B13-E56C-44A3-9289-B37AA123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520DF-4E11-43AC-BD85-EF135D49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64485D-ED57-4F47-8207-2AD6A5FA5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D2DBC5-12FB-4C56-9C80-3C6A3C644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AC24B2-B6AE-4CF2-A1DF-2C1FD97A4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0B3648-6700-4318-AECC-660699A8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B9212E-7CFE-4B07-A54A-332E362D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F1449D-353E-4123-8FFB-DF400719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ABCA8-9CB7-47EF-9AF1-364920B6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7F0B68-1398-44F3-8650-2A4BC990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FDE1B5-D861-4D8D-BC87-81C6429E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DE9078-62CD-4F07-8123-94BAA846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4F627C-0CAC-424B-9562-412C8A0F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06C3E1-F770-48D3-A2B0-766876C4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E5EA35-FCBA-4C36-A3C9-7382E183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50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BDC1C-9292-4E8B-986D-6DAEAD3A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6F5235-2AE1-41BB-9DED-B996EC8E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18FE0-A954-4BB2-8B0B-144DF0106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C254A-7B74-4658-8690-3627EB9C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442E43-4A66-461A-A853-BBDE77C2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7C16B5-6072-40F2-98C5-78D5FA75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9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AA50A-0472-4491-99BD-B02C32DB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841066-3B2A-43B3-8F8C-8D0117304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5874E8-34F5-40DA-9E50-F11AE9127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FB2AF0-C5C2-4E87-B551-E7BA53D0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64F323-FA0F-459E-8222-337DE480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F0E557-6484-4AA7-8054-313CBEC8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46277E-1495-4594-A1B1-EC8E5FE3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2D328A-AB1C-4B7A-A173-9E93FEE7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17014D-79F9-465C-921D-4FB218EA7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DC94-D3C0-4FD0-8A6C-6BB917CCDAD0}" type="datetimeFigureOut">
              <a:rPr lang="zh-CN" altLang="en-US" smtClean="0"/>
              <a:t>2022/8/26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A35822-33FD-4D25-B507-F8F95DCC5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F1027C-85CE-4D3F-A74F-234DA28C6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087F-0AFF-4049-8888-F06D70FF8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8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mp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5.png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F47AE-BDCB-4271-BBE9-7D23976B5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75" y="957432"/>
            <a:ext cx="11295530" cy="1818948"/>
          </a:xfrm>
        </p:spPr>
        <p:txBody>
          <a:bodyPr>
            <a:no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Incorporating Semi-Supervised and Positive-Unlabeled Learning for Boosting Full Reference Image Quality Assessment</a:t>
            </a:r>
            <a:endParaRPr lang="zh-CN" altLang="en-US" sz="3600" dirty="0"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D1884B-66FD-404F-94A8-241E4AB09685}"/>
              </a:ext>
            </a:extLst>
          </p:cNvPr>
          <p:cNvSpPr txBox="1"/>
          <p:nvPr/>
        </p:nvSpPr>
        <p:spPr>
          <a:xfrm>
            <a:off x="5011758" y="4888855"/>
            <a:ext cx="216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CVPR 2022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B07737-FCF0-4C23-9DD2-34E064DB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9" y="3195376"/>
            <a:ext cx="10664042" cy="12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Ablation study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6FC2AF-8A82-444C-964E-F139CD29F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3" y="2064903"/>
            <a:ext cx="5357772" cy="27281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FF361B-D359-4FE3-A64F-5F5315E9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50" y="2122879"/>
            <a:ext cx="5719431" cy="26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Performance comparison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9D201E-34C2-4B03-9C08-B283FA905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" y="1621512"/>
            <a:ext cx="5466384" cy="3614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89B644-6331-4C51-A6A8-7B47D68CB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07" y="1104405"/>
            <a:ext cx="4667356" cy="55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Generalization ability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03445-DFF2-4D07-B2EC-E81311F1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84" y="1855333"/>
            <a:ext cx="6134632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0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Comments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Pros</a:t>
            </a:r>
            <a:endParaRPr lang="en-US" altLang="zh-CN" sz="12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writing is good</a:t>
            </a:r>
          </a:p>
          <a:p>
            <a:pPr lvl="1"/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motivation and experiments are convincing</a:t>
            </a:r>
            <a:endParaRPr lang="en-US" altLang="zh-CN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zh-CN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Cons</a:t>
            </a:r>
          </a:p>
          <a:p>
            <a:pPr lvl="1"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 experimental results for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41362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Motivation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Semi-supervised learning (SSL)</a:t>
            </a:r>
          </a:p>
          <a:p>
            <a:pPr marL="457200" lvl="1" indent="0"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 It can use less expensive and easily accessible unlabeled data</a:t>
            </a:r>
          </a:p>
          <a:p>
            <a:endParaRPr lang="en-US" altLang="zh-CN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Positive-unlabeled (PU) learning</a:t>
            </a:r>
          </a:p>
          <a:p>
            <a:pPr lvl="1">
              <a:buFontTx/>
              <a:buChar char="-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unlabeled data often has a different distribution from labeled data</a:t>
            </a:r>
          </a:p>
          <a:p>
            <a:pPr lvl="1">
              <a:buFontTx/>
              <a:buChar char="-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PU learning can find and exclude negative samples for SSL</a:t>
            </a:r>
          </a:p>
        </p:txBody>
      </p:sp>
    </p:spTree>
    <p:extLst>
      <p:ext uri="{BB962C8B-B14F-4D97-AF65-F5344CB8AC3E}">
        <p14:creationId xmlns:p14="http://schemas.microsoft.com/office/powerpoint/2010/main" val="3457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061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Framework and Notations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7" y="1359726"/>
            <a:ext cx="4561114" cy="4817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        : input two-tuple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: ground truth MOS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: learned quality mapping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     :  positive labeled data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 : unlabeled data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:  binary classifier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A6B817-ADEB-40A4-911C-01320DEB3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4" y="1627278"/>
            <a:ext cx="5471634" cy="41380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841D757-915F-4579-9FBB-72102FCFB7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1458673"/>
            <a:ext cx="1827047" cy="2544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B1F908-F262-45D5-B6D7-DBDC68F571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1981883"/>
            <a:ext cx="118857" cy="1630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89D392-F9CF-4471-996C-546C38A182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2403345"/>
            <a:ext cx="953905" cy="2544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619DD1C-0120-4DB1-B464-D5D0459FA5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2809338"/>
            <a:ext cx="1624381" cy="329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74D50-2E6D-42EC-BFD9-A194D24C66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3283659"/>
            <a:ext cx="1377524" cy="3687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598CBC-FE84-4555-8F3F-3F14756EC56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5" y="3779346"/>
            <a:ext cx="618667" cy="2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PU learning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a positive sample, we simply adopt the cross-entropy (CE) loss</a:t>
            </a:r>
          </a:p>
          <a:p>
            <a:pPr>
              <a:lnSpc>
                <a:spcPct val="110000"/>
              </a:lnSpc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Each unlabeled sample should be either positive or negative sample</a:t>
            </a:r>
          </a:p>
          <a:p>
            <a:pPr>
              <a:lnSpc>
                <a:spcPct val="110000"/>
              </a:lnSpc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prevent the classifier from producing 1 for all samples, we introduce a negative-enforcing (NE) loss for constraining that there is at least one negative sample in each mini-batch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Total PU learning loss: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2D377E-3CBD-4CCA-9F8A-E5AE643038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47" y="1613724"/>
            <a:ext cx="2713905" cy="254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4FF5DE-C53C-4636-B6F6-1E7D50A13A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34" y="2550999"/>
            <a:ext cx="6376526" cy="254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CE4E38-3674-44FA-82FA-ADE739EECE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7" y="4052526"/>
            <a:ext cx="3975619" cy="60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9FE766-443F-46B6-B080-45A423FB6C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53" y="5287464"/>
            <a:ext cx="600228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Semi-supervised learning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labeled data, we adopt the MSE loss</a:t>
            </a:r>
          </a:p>
          <a:p>
            <a:pPr>
              <a:lnSpc>
                <a:spcPct val="110000"/>
              </a:lnSpc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unlabeled data, we only consider the positive unlabeled samples</a:t>
            </a:r>
          </a:p>
          <a:p>
            <a:pPr>
              <a:lnSpc>
                <a:spcPct val="110000"/>
              </a:lnSpc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where     denotes the pseudo MOS for </a:t>
            </a: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obtain     by the moving average strategy</a:t>
            </a:r>
          </a:p>
          <a:p>
            <a:pPr>
              <a:lnSpc>
                <a:spcPct val="110000"/>
              </a:lnSpc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Total SSL loss:</a:t>
            </a:r>
          </a:p>
          <a:p>
            <a:pPr marL="0" indent="0">
              <a:buNone/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A51178-836B-41F0-984A-B9D239EA3D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16" y="1586218"/>
            <a:ext cx="3184762" cy="3078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F6793-5586-473D-9789-4FCDD59B9D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16" y="2435074"/>
            <a:ext cx="3347810" cy="3428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6D8BCDA-A189-47EC-B01D-61EEAD887E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59" y="3023970"/>
            <a:ext cx="224000" cy="2910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BAC0DBF-1CD9-47C6-A357-1F32D779D2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33" y="3126066"/>
            <a:ext cx="234667" cy="1889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F794957-2C42-408F-BE27-B43E6F70FF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66" y="3495161"/>
            <a:ext cx="224000" cy="2910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A3F47EC-D049-4A28-A6D7-3C3AB04DC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5" y="3922354"/>
            <a:ext cx="4201143" cy="3154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4F280C7-2D24-4EA0-B07B-BA0E4DB6CEA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05" y="4918479"/>
            <a:ext cx="5688381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JSPL Model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 jointly optimize both the SSL and PU learning module: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Training steps:</a:t>
            </a:r>
            <a:endParaRPr lang="en-US" altLang="zh-CN" sz="1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update the binary classifier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pseudo MOS is updated for each unlabeled sample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positive unlabeled samples are incorporated with the mini-batch of labeled samples to update the FR-IQA network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EEA87F-96E9-43B2-90F7-7E9E0E7D98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62" y="1595912"/>
            <a:ext cx="1886476" cy="2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8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Network structure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841D17A-3C09-4613-89D8-FAE8F0C31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7" y="1769167"/>
            <a:ext cx="10604665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Local sliced Wasserstein (LocalSW) distance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045319-A6B6-4626-A6BE-907BCA04F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4" y="1443818"/>
            <a:ext cx="6210838" cy="3970364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51DFFD9-3039-4081-80D8-8BC31A83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249" y="1541308"/>
            <a:ext cx="4987636" cy="4817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Divide feature maps into          patches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Pass into a projection operator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Sort and calculate difference for each channel to form the LocalSW distance map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4CB80B-4FF7-4FFF-82DE-0F02045D85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08" y="1686020"/>
            <a:ext cx="569905" cy="173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2C0D72-FCD2-4EF8-851F-7F4E719124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34" y="3193143"/>
            <a:ext cx="2041905" cy="3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79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Experiment settings</a:t>
            </a:r>
            <a:endParaRPr lang="zh-CN" altLang="en-US" sz="3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406"/>
            <a:ext cx="10515600" cy="5072558"/>
          </a:xfrm>
        </p:spPr>
        <p:txBody>
          <a:bodyPr>
            <a:normAutofit/>
          </a:bodyPr>
          <a:lstStyle/>
          <a:p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Labeled Data</a:t>
            </a:r>
            <a:endParaRPr lang="en-US" altLang="zh-CN" sz="12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/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LIVE, CSIQ, TID2013, KADID-10k and PIPAL</a:t>
            </a:r>
          </a:p>
          <a:p>
            <a:pPr marL="457200" lvl="1" indent="0">
              <a:buNone/>
            </a:pPr>
            <a:endParaRPr lang="en-US" altLang="zh-CN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Unlabeled Data</a:t>
            </a:r>
          </a:p>
          <a:p>
            <a:pPr lvl="1"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1000 patches from DIV2K and Flickr2K as reference images</a:t>
            </a:r>
          </a:p>
          <a:p>
            <a:pPr lvl="1"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ESRGAN Synthesis, 50 distorted images for each reference image</a:t>
            </a:r>
          </a:p>
          <a:p>
            <a:pPr lvl="1"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DnCNN Synthesis, 50 for each reference image</a:t>
            </a:r>
          </a:p>
          <a:p>
            <a:pPr lvl="1">
              <a:lnSpc>
                <a:spcPct val="110000"/>
              </a:lnSpc>
            </a:pP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KADID-10k Synthesis, 100 for each reference image</a:t>
            </a:r>
          </a:p>
        </p:txBody>
      </p:sp>
    </p:spTree>
    <p:extLst>
      <p:ext uri="{BB962C8B-B14F-4D97-AF65-F5344CB8AC3E}">
        <p14:creationId xmlns:p14="http://schemas.microsoft.com/office/powerpoint/2010/main" val="83607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99.1376"/>
  <p:tag name="LATEXADDIN" val="\documentclass{article}&#10;\usepackage{amsmath}&#10;\pagestyle{empty}&#10;\begin{document}&#10;\[&#10;\boldsymbol{x}=\left(\boldsymbol{I}_{\text {Ref }}, \boldsymbol{I}_{\text {Dis }}\right)&#10;\]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2953.881"/>
  <p:tag name="LATEXADDIN" val="\documentclass{article}&#10;\usepackage{amsmath}&#10;\pagestyle{empty}&#10;\begin{document}&#10;\[&#10;\mathcal{L}_{P U}=\sum_{i} C E\left(h\left(\boldsymbol{x}_{i}\right)\right)+\sum_{j} \mathcal{H}\left(h\left(\boldsymbol{x}_{j}\right)\right)+\sum_{\mathcal{B}_{u}} N E\left(\mathcal{B}_{u}\right)&#10;\]&#10;\end{document}"/>
  <p:tag name="IGUANATEXSIZE" val="20"/>
  <p:tag name="IGUANATEXCURSOR" val="279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567.304"/>
  <p:tag name="LATEXADDIN" val="\documentclass{article}&#10;\usepackage{amsmath}&#10;\pagestyle{empty}&#10;\begin{document}&#10;\[&#10;\ell\left(f\left(\boldsymbol{x}_{i}\right), y_{i}\right)=\left\|f\left(\boldsymbol{x}_{i}\right)-y_{i}\right\|^{2}&#10;\]&#10;\end{document}"/>
  <p:tag name="IGUANATEXSIZE" val="20"/>
  <p:tag name="IGUANATEXCURSOR" val="197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647.544"/>
  <p:tag name="LATEXADDIN" val="\documentclass{article}&#10;\usepackage{amsmath}&#10;\pagestyle{empty}&#10;\begin{document}&#10;\[&#10;\ell\left(f\left(\boldsymbol{x}_{j}\right), y_{j}^\star\right)=\left\|f\left(\boldsymbol{x}_{j}\right)-y_{i}^\star\right\|^{2}&#10;\]&#10;\end{document}"/>
  <p:tag name="IGUANATEXSIZE" val="20"/>
  <p:tag name="IGUANATEXCURSOR" val="197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10.2362"/>
  <p:tag name="LATEXADDIN" val="\documentclass{article}&#10;\usepackage{amsmath}&#10;\pagestyle{empty}&#10;\begin{document}&#10;\[&#10;y_j^\star&#10;\]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15.4856"/>
  <p:tag name="LATEXADDIN" val="\documentclass{article}&#10;\usepackage{amsmath}&#10;\pagestyle{empty}&#10;\begin{document}&#10;\[&#10;\boldsymbol{x}_j&#10;\]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10.2362"/>
  <p:tag name="LATEXADDIN" val="\documentclass{article}&#10;\usepackage{amsmath}&#10;\pagestyle{empty}&#10;\begin{document}&#10;\[&#10;y_j^\star&#10;\]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067.492"/>
  <p:tag name="LATEXADDIN" val="\documentclass{article}&#10;\usepackage{amsmath}&#10;\pagestyle{empty}&#10;\begin{document}&#10;\[&#10;y_{j}^{*}(t)=\alpha \cdot y_{j}^{*}(t-1)+(1-\alpha) \cdot f^{t}\left(\boldsymbol{x}_{j}\right)&#10;\]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2799.4"/>
  <p:tag name="LATEXADDIN" val="\documentclass{article}&#10;\usepackage{amsmath}&#10;\usepackage{amsfonts}&#10;\pagestyle{empty}&#10;\begin{document}&#10;\[&#10;\mathcal{L}_{S S L}=\sum_{i} \ell\left(f\left(\boldsymbol{x}_{i}\right), y_{i}\right)+\sum_{j} \mathbb{I}_{h\left(\boldsymbol{x}_{j}\right) \geq \tau} \ell\left(f\left(\boldsymbol{x}_{j}\right), y_{j}^{*}\right)&#10;\]&#10;\end{document}"/>
  <p:tag name="IGUANATEXSIZE" val="20"/>
  <p:tag name="IGUANATEXCURSOR" val="65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928.3839"/>
  <p:tag name="LATEXADDIN" val="\documentclass{article}&#10;\usepackage{amsmath}&#10;\pagestyle{empty}&#10;\begin{document}&#10;\[&#10;\mathcal{L} = \mathcal{L}_{SSL} + \mathcal{L}_{PU}&#10;\]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80.465"/>
  <p:tag name="LATEXADDIN" val="\documentclass{article}&#10;\usepackage{amsmath}&#10;\pagestyle{empty}&#10;\begin{document}&#10;\[&#10;p\times p&#10;\]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}&#10;\pagestyle{empty}&#10;\begin{document}&#10;\[&#10;y&#10;\]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004.874"/>
  <p:tag name="LATEXADDIN" val="\documentclass{article}&#10;\usepackage{amsmath}&#10;\usepackage{amsfonts}&#10;\pagestyle{empty}&#10;\begin{document}&#10;\[&#10;\boldsymbol{f}_{\text {Dist }}^{s} \in \mathbb{R}^{\frac{H}{p} \times \frac{W}{p} \times m}&#10;\]&#10;\end{document}"/>
  <p:tag name="IGUANATEXSIZE" val="20"/>
  <p:tag name="IGUANATEXCURSOR" val="65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9.4413"/>
  <p:tag name="LATEXADDIN" val="\documentclass{article}&#10;\usepackage{amsmath}&#10;\pagestyle{empty}&#10;\begin{document}&#10;\[&#10;\hat{y}=f(\boldsymbol{x})&#10;\]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99.4001"/>
  <p:tag name="LATEXADDIN" val="\documentclass{article}&#10;\usepackage{amsmath}&#10;\usepackage{amsfonts}&#10;\pagestyle{empty}&#10;\begin{document}&#10;\[&#10;\mathbb{P}=\left\{\boldsymbol{x}_{i}, y_{i}\right\}_{i=1}^{N_{p}}&#10;\]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677.9153"/>
  <p:tag name="LATEXADDIN" val="\documentclass{article}&#10;\usepackage{amsmath}&#10;\usepackage{amsfonts}&#10;\pagestyle{empty}&#10;\begin{document}&#10;\[&#10;\mathbb{U}=\left\{\boldsymbol{x}_{j}\right\}_{j=1}^{N_{u}}&#10;\]&#10;\end{document}"/>
  <p:tag name="IGUANATEXSIZE" val="20"/>
  <p:tag name="IGUANATEXCURSOR" val="65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04.462"/>
  <p:tag name="LATEXADDIN" val="\documentclass{article}&#10;\usepackage{amsmath}&#10;\pagestyle{empty}&#10;\begin{document}&#10;\[&#10;h\left(\boldsymbol{x}_{j}\right)&#10;\]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35.583"/>
  <p:tag name="LATEXADDIN" val="\documentclass{article}&#10;\usepackage{amsmath}&#10;\pagestyle{empty}&#10;\begin{document}&#10;\[&#10;CE(h(\boldsymbol{x_i}))=-\log h(\boldsymbol{x_i})&#10;\]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269.591"/>
  <p:tag name="LATEXADDIN" val="\documentclass{article}&#10;\usepackage{amsmath}&#10;\pagestyle{empty}&#10;\begin{document}&#10;\[&#10;\mathcal{H}\left(h\left(\boldsymbol{x}_{j}\right)\right)=-h\left(\boldsymbol{x}_{j}\right) \log h\left(\boldsymbol{x}_{j}\right)-\left(1-h\left(\boldsymbol{x}_{j}\right)\right) \log \left(1-h\left(\boldsymbol{x}_{j}\right)\right)&#10;\]&#10;\end{document}"/>
  <p:tag name="IGUANATEXSIZE" val="28"/>
  <p:tag name="IGUANATEXCURSOR" val="312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956.505"/>
  <p:tag name="LATEXADDIN" val="\documentclass{article}&#10;\usepackage{amsmath}&#10;\pagestyle{empty}&#10;\begin{document}&#10;\[&#10;N E\left(\mathcal{B}_{u}\right)=-\log \left(1-\min _{\boldsymbol{x}_{j} \in \mathcal{B}_{u}} h\left(\boldsymbol{x}_{j}\right)\right)&#10;\]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09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345</Words>
  <Application>Microsoft Office PowerPoint</Application>
  <PresentationFormat>宽屏</PresentationFormat>
  <Paragraphs>64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Microsoft YaHei UI</vt:lpstr>
      <vt:lpstr>等线</vt:lpstr>
      <vt:lpstr>等线 Light</vt:lpstr>
      <vt:lpstr>黑体</vt:lpstr>
      <vt:lpstr>Arial</vt:lpstr>
      <vt:lpstr>Office 主题​​</vt:lpstr>
      <vt:lpstr>Incorporating Semi-Supervised and Positive-Unlabeled Learning for Boosting Full Reference Image Quality Assessment</vt:lpstr>
      <vt:lpstr>Motivation</vt:lpstr>
      <vt:lpstr>Framework and Notations</vt:lpstr>
      <vt:lpstr>PU learning</vt:lpstr>
      <vt:lpstr>Semi-supervised learning</vt:lpstr>
      <vt:lpstr>JSPL Model</vt:lpstr>
      <vt:lpstr>Network structure</vt:lpstr>
      <vt:lpstr>Local sliced Wasserstein (LocalSW) distance</vt:lpstr>
      <vt:lpstr>Experiment settings</vt:lpstr>
      <vt:lpstr>Ablation study</vt:lpstr>
      <vt:lpstr>Performance comparison</vt:lpstr>
      <vt:lpstr>Generalization ability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Semi-Supervised and Positive-Unlabeled Learning for Boosting</dc:title>
  <dc:creator>宋 英剑</dc:creator>
  <cp:lastModifiedBy>宋 英剑</cp:lastModifiedBy>
  <cp:revision>20</cp:revision>
  <dcterms:created xsi:type="dcterms:W3CDTF">2022-08-21T07:20:00Z</dcterms:created>
  <dcterms:modified xsi:type="dcterms:W3CDTF">2022-08-26T09:59:06Z</dcterms:modified>
</cp:coreProperties>
</file>