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74" autoAdjust="0"/>
  </p:normalViewPr>
  <p:slideViewPr>
    <p:cSldViewPr snapToGrid="0">
      <p:cViewPr>
        <p:scale>
          <a:sx n="50" d="100"/>
          <a:sy n="50" d="100"/>
        </p:scale>
        <p:origin x="-4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13356-C46D-42D3-B710-373BEB318438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D3A0-3F86-4C52-950E-3989FF991B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7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普渡大学西拉法叶分校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D3A0-3F86-4C52-950E-3989FF991B9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29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ZSL: object detection</a:t>
            </a:r>
          </a:p>
          <a:p>
            <a:r>
              <a:rPr lang="en-US" altLang="zh-CN" dirty="0"/>
              <a:t>ZSGL: unexplored</a:t>
            </a:r>
          </a:p>
          <a:p>
            <a:r>
              <a:rPr lang="zh-CN" altLang="en-US" dirty="0"/>
              <a:t>一些特定的问题（比如苹果</a:t>
            </a:r>
            <a:r>
              <a:rPr lang="en-US" altLang="zh-CN" dirty="0"/>
              <a:t>apple</a:t>
            </a:r>
            <a:r>
              <a:rPr lang="zh-CN" altLang="en-US" dirty="0"/>
              <a:t>肯定学不出梨</a:t>
            </a:r>
            <a:r>
              <a:rPr lang="en-US" altLang="zh-CN" dirty="0"/>
              <a:t>pear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How? Having a high-level</a:t>
            </a:r>
          </a:p>
          <a:p>
            <a:r>
              <a:rPr lang="en-US" altLang="zh-CN" dirty="0"/>
              <a:t>Usage? Uncountable or Online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D3A0-3F86-4C52-950E-3989FF991B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6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D3A0-3F86-4C52-950E-3989FF991B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6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一些主流的</a:t>
            </a:r>
            <a:r>
              <a:rPr lang="en-US" altLang="zh-CN" dirty="0"/>
              <a:t>ZSL</a:t>
            </a:r>
            <a:r>
              <a:rPr lang="zh-CN" altLang="en-US" dirty="0"/>
              <a:t>方法进行了比较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D3A0-3F86-4C52-950E-3989FF991B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96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solidFill>
                  <a:srgbClr val="010202"/>
                </a:solidFill>
                <a:latin typeface="NimbusRomNo9L-Regu"/>
              </a:rPr>
              <a:t>quite possible that there might be some attributes that are present in only one class making it very difficult for the learning algorithm to predict that attribute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D3A0-3F86-4C52-950E-3989FF991B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64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395B17-7822-4099-AE17-BE43A4F4B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A4769A-F97F-4CC6-8CD8-479C104D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51EF18-39FB-4105-A093-B5052FAB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F6F067-7BDF-4EAF-9420-CC67F1AA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4E0645-03F5-4F20-9706-E12D09FD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4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B0E05-FB1A-4791-9635-C413C6EF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DB3D2D-EF11-4EF2-847D-108EF61DE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F21883-65B5-4F77-8A74-126A395F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BDA119-F5F4-4C24-B888-B346CAEE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12B4F2-A5CF-4AB5-88B9-BEC657A2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27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0B7DAC-FE8E-4B43-8CB9-02FFFDF45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113FC4-F6E7-4A07-B620-52671482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E6F862-E8A6-407F-A5E5-ED8D831F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FF020E-D5E9-4763-9A90-296CB661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1BC93-8047-4B25-B7EE-FE775482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23D01-1E43-49DC-B51A-26566C29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EABEE5-C184-4E74-8012-25B18AD59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ACC8D9-4A86-42E0-84B9-1542DCBF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3DABA3-975C-4BF8-B777-4749D0BE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2F7FB-951C-4D75-99A0-BF769336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2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2F1B7-C328-406C-93C9-626A5125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60339E-0BA0-4F1C-8983-6CCC1678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A97F1-C051-4F36-A9EF-E5F98DEF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F90207-B616-4D14-BFDE-8C8D4CF9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25EE98-BB07-460B-8D62-F2955931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50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68727-6899-4A9F-8E54-A7D9FF9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8A0F3D-3746-48A7-B762-3A0D36FA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EB9049-87BD-47D1-96E4-0FB580935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D57583-2508-4519-8584-53450F69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FF814B-C747-4CE9-A14B-4DC74DD4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636FB-B1DB-4459-AFFD-A76EABBD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1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6451E-4AA5-43E5-88DF-0C352B41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D47C30-7A92-484E-8BAF-E8132C7A6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C31F32-CFDE-4B09-A92B-D47A84DB7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A7E1E7-D710-4F88-83B8-C85017117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28E2A7-DC88-4539-83AA-B4D106FA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B162A5-EB2D-4E96-A4BC-DFCAB379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07169A-863D-44BB-83AB-FA24C1E2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AAF9A0-607E-4F79-AE2F-A27BF7C6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3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AA3B2-AD2D-4A5C-B55D-58DDAC30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BBD6CD-388E-4200-A3FB-B965C7B9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D6D6EC-6278-4778-9227-FE55C620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787476-F052-4F96-BA69-0577EDD4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63ED67-A7EE-42E1-B39B-F09278BA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253751-9AD9-47A5-8098-25479FA0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9F3D12-A331-431E-9FC9-9C252363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8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A84EA-A530-4096-8400-F3BF80B0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7384A3-2E85-4572-8E7E-7D495047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23BDB0-4BA0-41C7-B2EB-DD5A317C4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EAFCD6-252B-42E8-B9C1-1CDC73B2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CC1FEE-3906-443B-AC48-AF7761DF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B6A4AC-E7B1-41B1-8E9E-FBFB7F85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7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52945-D138-4CCE-9B6F-1857EF27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259218-5A4F-4176-A1FB-2C9DE59AD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C1F41A-13E4-4157-8E1A-59C98019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8BB7BD-CCC4-4249-BDB9-10157D13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B2E016-1826-4E83-8672-02177BFD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9C9597-A1FF-4DF1-BD98-C2B4E393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76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9AF71C-0039-4E96-B9CD-F1D79A7E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CDB5B-0BB1-4EC0-B287-609B28E1B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ACD9D8-04B0-4970-B92D-C3B45E3E8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4D22-BC94-4F09-A951-98C2E2FA0E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1C26B1-6811-41FF-BF95-632DB499B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F9DABA-AFDD-4A77-9826-7DE9756FE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5246-82F4-480E-B7E8-BAD9C6DBA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7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E7295-CAED-4792-A4CE-4A5297DDF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526" y="768686"/>
            <a:ext cx="10266947" cy="2387600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Feature Selection </a:t>
            </a:r>
            <a:br>
              <a:rPr lang="en-US" altLang="zh-CN" sz="4400" dirty="0"/>
            </a:br>
            <a:r>
              <a:rPr lang="en-US" altLang="zh-CN" sz="4400" dirty="0"/>
              <a:t>for Zero-Shot Gesture Recognition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5841A7-6C42-4F28-A1B2-3C26EE94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423613"/>
            <a:ext cx="10668000" cy="1487905"/>
          </a:xfrm>
        </p:spPr>
        <p:txBody>
          <a:bodyPr/>
          <a:lstStyle/>
          <a:p>
            <a:r>
              <a:rPr lang="en-US" altLang="zh-CN" dirty="0"/>
              <a:t>FG 2020</a:t>
            </a: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IEEE International Conference on Automatic Face and Gesture Recognition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9A7244-06F4-4C5D-926D-E80A57EFF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98" y="3285878"/>
            <a:ext cx="6474202" cy="8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9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9C11B-ED16-4419-A118-4F3E9A0F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Imbalance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EDAD627-5F26-46CD-BE61-7338E7A14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Data augmentation</a:t>
                </a:r>
              </a:p>
              <a:p>
                <a:r>
                  <a:rPr lang="en-US" altLang="zh-CN" dirty="0"/>
                  <a:t>Re-struct the mis-classification costs of DAP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 the probability of encountering an example from the minority class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 punish weight for error corresponding to minority classes</a:t>
                </a:r>
              </a:p>
              <a:p>
                <a:r>
                  <a:rPr lang="en-US" altLang="zh-CN" dirty="0"/>
                  <a:t>Large attribute-based datasets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EDAD627-5F26-46CD-BE61-7338E7A14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BE09E2C-09B6-4FE1-8DD9-E5EFBAB09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74010"/>
            <a:ext cx="5618905" cy="15208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C8ECB44-10BF-4C65-A558-684859E33442}"/>
              </a:ext>
            </a:extLst>
          </p:cNvPr>
          <p:cNvSpPr txBox="1"/>
          <p:nvPr/>
        </p:nvSpPr>
        <p:spPr>
          <a:xfrm>
            <a:off x="6577264" y="4001294"/>
            <a:ext cx="52126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solidFill>
                  <a:srgbClr val="010202"/>
                </a:solidFill>
                <a:latin typeface="NimbusRomNo9L-Regu"/>
              </a:rPr>
              <a:t>standard deviation of the accuracies is considerably high</a:t>
            </a:r>
          </a:p>
          <a:p>
            <a:pPr algn="ctr"/>
            <a:endParaRPr lang="en-US" altLang="zh-CN" sz="2400" b="0" i="0" u="none" strike="noStrike" baseline="0" dirty="0">
              <a:solidFill>
                <a:srgbClr val="010202"/>
              </a:solidFill>
              <a:latin typeface="NimbusRomNo9L-Regu"/>
            </a:endParaRPr>
          </a:p>
          <a:p>
            <a:pPr algn="ctr"/>
            <a:r>
              <a:rPr lang="en-US" altLang="zh-CN" sz="2400" b="0" i="0" u="none" strike="noStrike" baseline="0" dirty="0">
                <a:solidFill>
                  <a:srgbClr val="010202"/>
                </a:solidFill>
                <a:latin typeface="NimbusRomNo9L-Regu"/>
              </a:rPr>
              <a:t>unseen class accuracies majorly depend on the seen-unseen class splits</a:t>
            </a:r>
            <a:endParaRPr lang="zh-CN" altLang="en-US" sz="24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CDED0C7-6F21-4EA0-A7BF-9DC5AFBE0FAA}"/>
              </a:ext>
            </a:extLst>
          </p:cNvPr>
          <p:cNvCxnSpPr>
            <a:cxnSpLocks/>
          </p:cNvCxnSpPr>
          <p:nvPr/>
        </p:nvCxnSpPr>
        <p:spPr>
          <a:xfrm>
            <a:off x="9170773" y="4808370"/>
            <a:ext cx="0" cy="3017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7E04CD7-0EFB-49F9-9C8E-B46032CADB83}"/>
              </a:ext>
            </a:extLst>
          </p:cNvPr>
          <p:cNvSpPr txBox="1"/>
          <p:nvPr/>
        </p:nvSpPr>
        <p:spPr>
          <a:xfrm>
            <a:off x="883358" y="5794848"/>
            <a:ext cx="5212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10202"/>
                </a:solidFill>
                <a:latin typeface="NimbusRomNo9L-Regu"/>
              </a:rPr>
              <a:t>Deep Learning not Effective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48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B4D52-14D8-45CB-8305-BE08C64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2038B5-6221-4CEE-B11D-02192DA30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Simple but instructive</a:t>
                </a:r>
              </a:p>
              <a:p>
                <a:r>
                  <a:rPr lang="en-US" altLang="zh-CN" dirty="0"/>
                  <a:t>Use different features (raw, traditional method and deep learning) and make reasonable explanations</a:t>
                </a:r>
              </a:p>
              <a:p>
                <a:r>
                  <a:rPr lang="en-US" altLang="zh-CN" dirty="0"/>
                  <a:t>Possible improvement: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Raise a problem: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collect data to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benefit ZSL 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2038B5-6221-4CEE-B11D-02192DA30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 r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7A5C8522-59F7-45D6-845A-1ED8430F7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37" y="2892606"/>
            <a:ext cx="3538378" cy="26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FA0F0-0DCB-4CB4-8F24-471783F8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48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F129F-65EA-4405-8692-FCF7801B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248245-A370-43A8-8173-CC8657C8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Assign a pre-determined categorical label and cannot recognize new categories that might appear after the training stage</a:t>
            </a:r>
          </a:p>
          <a:p>
            <a:r>
              <a:rPr lang="en-US" altLang="zh-CN" dirty="0"/>
              <a:t>Zero-shot Learning (ZSL)</a:t>
            </a:r>
          </a:p>
          <a:p>
            <a:r>
              <a:rPr lang="en-US" altLang="zh-CN" dirty="0"/>
              <a:t>Zero-shot Gesture Learning (ZSGL)</a:t>
            </a:r>
          </a:p>
          <a:p>
            <a:r>
              <a:rPr lang="en-US" altLang="zh-CN" dirty="0"/>
              <a:t>Having a high-level description</a:t>
            </a:r>
          </a:p>
          <a:p>
            <a:r>
              <a:rPr lang="en-US" altLang="zh-CN" dirty="0"/>
              <a:t>Uncountable number of classes</a:t>
            </a:r>
          </a:p>
          <a:p>
            <a:r>
              <a:rPr lang="en-US" altLang="zh-CN" dirty="0"/>
              <a:t>Online 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8621C7-C4FD-445E-B972-F891DB47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978" y="2931694"/>
            <a:ext cx="4813411" cy="32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1C2ED-4FF0-4D47-BAA6-177DFE2A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4704"/>
            <a:ext cx="10515600" cy="1325563"/>
          </a:xfrm>
        </p:spPr>
        <p:txBody>
          <a:bodyPr/>
          <a:lstStyle/>
          <a:p>
            <a:r>
              <a:rPr lang="en-US" altLang="zh-CN" dirty="0"/>
              <a:t>Key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06765C-018B-429B-BE4A-2E17006D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8" y="1369845"/>
            <a:ext cx="11225463" cy="48021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Domain-shift problems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Disparate seen and unseen data distributions</a:t>
            </a:r>
          </a:p>
          <a:p>
            <a:pPr algn="l">
              <a:lnSpc>
                <a:spcPct val="150000"/>
              </a:lnSpc>
            </a:pPr>
            <a:r>
              <a:rPr lang="en-US" altLang="zh-CN" dirty="0"/>
              <a:t>A sequence of high-level properties / attributes / semantic descriptors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recognize the presence / absence, recognize the class label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ZSL to ZSGL – temporal problems ill-defined</a:t>
            </a:r>
          </a:p>
          <a:p>
            <a:pPr algn="l">
              <a:lnSpc>
                <a:spcPct val="150000"/>
              </a:lnSpc>
            </a:pPr>
            <a:r>
              <a:rPr lang="en-US" altLang="zh-CN" dirty="0"/>
              <a:t>Lack of large-scale attribute-based datasets coupled with the intrinsic complexities associated with the temporal data</a:t>
            </a:r>
          </a:p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468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63D6D-7482-4060-B6E2-8178BA9B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2D31506-D0A3-4434-965C-BEAC6DD6F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796"/>
            <a:ext cx="4496894" cy="337267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F095FCD3-E697-4541-9BBC-5FEE30E7A9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0779" y="967004"/>
                <a:ext cx="6561221" cy="5921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- a set of training (seen) classes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- a set of unseen classes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 - number of seen classes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/>
                  <a:t> - number of unseen classes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– number of attributes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 - number of instances in seen data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/>
                  <a:t> - input feature matrix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/>
                  <a:t> - ground truth labels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[0,1]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dirty="0"/>
                  <a:t> - per instance description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[0,1]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/>
                  <a:t> - per class description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dirty="0"/>
                  <a:t> - weight matrix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F095FCD3-E697-4541-9BBC-5FEE30E7A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79" y="967004"/>
                <a:ext cx="6561221" cy="5921912"/>
              </a:xfrm>
              <a:prstGeom prst="rect">
                <a:avLst/>
              </a:prstGeom>
              <a:blipFill>
                <a:blip r:embed="rId3"/>
                <a:stretch>
                  <a:fillRect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42F60FBF-BAD2-4C90-B22C-8AF43CFF9C72}"/>
              </a:ext>
            </a:extLst>
          </p:cNvPr>
          <p:cNvSpPr/>
          <p:nvPr/>
        </p:nvSpPr>
        <p:spPr>
          <a:xfrm>
            <a:off x="5630780" y="967005"/>
            <a:ext cx="5422231" cy="9817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208E92-C1AF-42EF-A503-C178D43818F8}"/>
              </a:ext>
            </a:extLst>
          </p:cNvPr>
          <p:cNvSpPr txBox="1"/>
          <p:nvPr/>
        </p:nvSpPr>
        <p:spPr>
          <a:xfrm>
            <a:off x="6745705" y="365125"/>
            <a:ext cx="3192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Share attribute space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0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0F4DD-19D0-4D4C-B55B-72245715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87"/>
            <a:ext cx="10515600" cy="1325563"/>
          </a:xfrm>
        </p:spPr>
        <p:txBody>
          <a:bodyPr/>
          <a:lstStyle/>
          <a:p>
            <a:r>
              <a:rPr lang="en-US" altLang="zh-CN" dirty="0"/>
              <a:t>Loss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2B5CB8-FFA2-49CB-88E2-C07B3342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3733779"/>
            <a:ext cx="10647946" cy="1291017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Reconstruction Loss</a:t>
            </a:r>
          </a:p>
          <a:p>
            <a:r>
              <a:rPr lang="en-US" altLang="zh-CN" sz="2400" dirty="0"/>
              <a:t>learnt</a:t>
            </a:r>
            <a:r>
              <a:rPr lang="zh-CN" altLang="en-US" sz="2400" dirty="0"/>
              <a:t> </a:t>
            </a:r>
            <a:r>
              <a:rPr lang="en-US" altLang="zh-CN" sz="2400" dirty="0"/>
              <a:t>latent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representations</a:t>
            </a:r>
            <a:r>
              <a:rPr lang="zh-CN" altLang="en-US" sz="2400" dirty="0"/>
              <a:t> </a:t>
            </a:r>
            <a:r>
              <a:rPr lang="en-US" altLang="zh-CN" sz="2400" dirty="0"/>
              <a:t>contain</a:t>
            </a:r>
            <a:r>
              <a:rPr lang="zh-CN" altLang="en-US" sz="2400" dirty="0"/>
              <a:t> </a:t>
            </a:r>
            <a:r>
              <a:rPr lang="en-US" altLang="zh-CN" sz="2400" dirty="0"/>
              <a:t>enough information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E553C4-6367-416B-B0D0-F2EFC9D2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33" y="2383096"/>
            <a:ext cx="5012655" cy="94190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869C0D5-FA7B-4672-8A38-5F1FB53B50DB}"/>
              </a:ext>
            </a:extLst>
          </p:cNvPr>
          <p:cNvSpPr txBox="1">
            <a:spLocks/>
          </p:cNvSpPr>
          <p:nvPr/>
        </p:nvSpPr>
        <p:spPr>
          <a:xfrm>
            <a:off x="838200" y="1252369"/>
            <a:ext cx="11032958" cy="98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dirty="0"/>
              <a:t>Semantic-Classification Loss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latent representations should have semantic meaning</a:t>
            </a:r>
          </a:p>
          <a:p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227087-4EF0-48E9-B591-8259A29E2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13" y="5024796"/>
            <a:ext cx="5012655" cy="919661"/>
          </a:xfrm>
          <a:prstGeom prst="rect">
            <a:avLst/>
          </a:prstGeom>
        </p:spPr>
      </p:pic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9392DC40-9D1F-47F0-8256-9EB27B9E5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037" y="1013909"/>
            <a:ext cx="3220121" cy="24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0F4DD-19D0-4D4C-B55B-72245715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87"/>
            <a:ext cx="10515600" cy="1325563"/>
          </a:xfrm>
        </p:spPr>
        <p:txBody>
          <a:bodyPr/>
          <a:lstStyle/>
          <a:p>
            <a:r>
              <a:rPr lang="en-US" altLang="zh-CN" dirty="0"/>
              <a:t>SAE with Classification Loss (SAE-CL)</a:t>
            </a:r>
            <a:endParaRPr lang="zh-CN" altLang="en-US" dirty="0"/>
          </a:p>
        </p:txBody>
      </p:sp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9392DC40-9D1F-47F0-8256-9EB27B9E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012" y="3062285"/>
            <a:ext cx="3220121" cy="24150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3911D7-BC1E-41B9-87AF-BDB2D8A0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4" y="2602455"/>
            <a:ext cx="6376955" cy="95966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272A512-8F9E-4F92-AF30-64FF4C6CE6E7}"/>
              </a:ext>
            </a:extLst>
          </p:cNvPr>
          <p:cNvSpPr txBox="1">
            <a:spLocks/>
          </p:cNvSpPr>
          <p:nvPr/>
        </p:nvSpPr>
        <p:spPr>
          <a:xfrm>
            <a:off x="633444" y="1415659"/>
            <a:ext cx="9809965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dirty="0"/>
              <a:t>Overall Loss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weighted sum of reconstruction loss and  semantic classification loss</a:t>
            </a:r>
          </a:p>
          <a:p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DDA087-AF4B-4EBA-92E5-FD72A8C1C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64" y="3876280"/>
            <a:ext cx="2016078" cy="4414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AAA74F-0181-4E6D-938A-BF4DA5686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40234" b="-14361"/>
          <a:stretch/>
        </p:blipFill>
        <p:spPr>
          <a:xfrm>
            <a:off x="633445" y="4317709"/>
            <a:ext cx="4192820" cy="5659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55AB8B-6244-4CB9-9A3A-502024B761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65" r="39795"/>
          <a:stretch/>
        </p:blipFill>
        <p:spPr>
          <a:xfrm>
            <a:off x="3517767" y="4883634"/>
            <a:ext cx="1948699" cy="5009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E6B560-9511-4348-AC17-204225D564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61" t="-1228" b="-1"/>
          <a:stretch/>
        </p:blipFill>
        <p:spPr>
          <a:xfrm>
            <a:off x="659328" y="4883634"/>
            <a:ext cx="2843950" cy="5009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A105B15-5A42-4FD7-BB65-1515139058C5}"/>
                  </a:ext>
                </a:extLst>
              </p:cNvPr>
              <p:cNvSpPr txBox="1"/>
              <p:nvPr/>
            </p:nvSpPr>
            <p:spPr>
              <a:xfrm>
                <a:off x="1056784" y="5584248"/>
                <a:ext cx="49219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𝐴𝑉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𝑉𝐵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zh-CN" sz="2400" b="1" dirty="0">
                    <a:solidFill>
                      <a:schemeClr val="accent1"/>
                    </a:solidFill>
                  </a:rPr>
                  <a:t>Sylvester Equation</a:t>
                </a:r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A105B15-5A42-4FD7-BB65-151513905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84" y="5584248"/>
                <a:ext cx="4921965" cy="369332"/>
              </a:xfrm>
              <a:prstGeom prst="rect">
                <a:avLst/>
              </a:prstGeom>
              <a:blipFill>
                <a:blip r:embed="rId6"/>
                <a:stretch>
                  <a:fillRect l="-2104" t="-22951" b="-50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5EE94D-DC6B-474D-AB57-9A27343A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5" y="3802810"/>
            <a:ext cx="6689559" cy="12529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7C12523-EE58-4604-9E0D-785073BF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Feature Extraction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C32427-634A-4D47-96DC-B52934F0D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1966"/>
                <a:ext cx="10515600" cy="569603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altLang="zh-CN" dirty="0"/>
                  <a:t>Raw features: coordinates of both the left and right hand of the gesture performer with respect to the shoulder</a:t>
                </a:r>
              </a:p>
              <a:p>
                <a:pPr algn="l"/>
                <a:r>
                  <a:rPr lang="en-US" altLang="zh-CN" b="1" dirty="0"/>
                  <a:t>Sampled Raw Features</a:t>
                </a:r>
                <a:r>
                  <a:rPr lang="en-US" altLang="zh-CN" dirty="0"/>
                  <a:t>: trivial concatenation</a:t>
                </a:r>
              </a:p>
              <a:p>
                <a:pPr lvl="1"/>
                <a:r>
                  <a:rPr lang="en-US" altLang="zh-CN" dirty="0"/>
                  <a:t>Re-sampled to a fixed number of frames using interpolation techniques</a:t>
                </a:r>
              </a:p>
              <a:p>
                <a:pPr lvl="1"/>
                <a:r>
                  <a:rPr lang="en-US" altLang="zh-CN" dirty="0"/>
                  <a:t>Concatenate features corresponding to each frame</a:t>
                </a:r>
              </a:p>
              <a:p>
                <a:r>
                  <a:rPr lang="en-US" altLang="zh-CN" b="1" dirty="0"/>
                  <a:t>Engineered Features</a:t>
                </a:r>
                <a:r>
                  <a:rPr lang="en-US" altLang="zh-CN" dirty="0"/>
                  <a:t>: designed based on prior knowledge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/>
                  <a:t> - sum of positive values along x-axis for both hands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dirty="0"/>
                  <a:t> - sum of negative values along x-axis for both hands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</m:sSubSup>
                  </m:oMath>
                </a14:m>
                <a:r>
                  <a:rPr lang="en-US" altLang="zh-CN" dirty="0"/>
                  <a:t> - range of motion along x-axis for both hands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</m:sSubSup>
                  </m:oMath>
                </a14:m>
                <a:r>
                  <a:rPr lang="en-US" altLang="zh-CN" dirty="0"/>
                  <a:t> - mean of all values along x-axis for both hands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C32427-634A-4D47-96DC-B52934F0D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1966"/>
                <a:ext cx="10515600" cy="5696034"/>
              </a:xfrm>
              <a:blipFill>
                <a:blip r:embed="rId4"/>
                <a:stretch>
                  <a:fillRect l="-1043" t="-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7E4F1-8A2F-4683-AD6E-69AD1A85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r>
              <a:rPr lang="en-US" altLang="zh-CN" b="1" dirty="0"/>
              <a:t>Deep Features</a:t>
            </a:r>
            <a:r>
              <a:rPr lang="en-US" altLang="zh-CN" dirty="0"/>
              <a:t>: BLSTM</a:t>
            </a:r>
          </a:p>
          <a:p>
            <a:pPr lvl="1"/>
            <a:r>
              <a:rPr lang="en-US" altLang="zh-CN" dirty="0"/>
              <a:t>Last layer of a trained BLSTM is used as a feature vector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5-fold</a:t>
            </a:r>
            <a:r>
              <a:rPr lang="zh-CN" altLang="en-US" dirty="0"/>
              <a:t> </a:t>
            </a:r>
            <a:r>
              <a:rPr lang="en-US" altLang="zh-CN" dirty="0"/>
              <a:t>cross</a:t>
            </a:r>
            <a:r>
              <a:rPr lang="zh-CN" altLang="en-US" dirty="0"/>
              <a:t> </a:t>
            </a:r>
            <a:r>
              <a:rPr lang="en-US" altLang="zh-CN" dirty="0"/>
              <a:t>validation</a:t>
            </a:r>
          </a:p>
          <a:p>
            <a:pPr lvl="1"/>
            <a:r>
              <a:rPr lang="en-US" altLang="zh-CN" dirty="0"/>
              <a:t>2 LSTM cells</a:t>
            </a:r>
          </a:p>
          <a:p>
            <a:pPr lvl="1"/>
            <a:r>
              <a:rPr lang="en-US" altLang="zh-CN" dirty="0"/>
              <a:t>32 hidden size</a:t>
            </a:r>
          </a:p>
          <a:p>
            <a:pPr lvl="1"/>
            <a:r>
              <a:rPr lang="en-US" altLang="zh-CN" dirty="0"/>
              <a:t>0.5 dropout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A387220-318D-4265-A25D-CBD71AE7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Feature Extraction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A8C670-C755-4042-9E06-D358776A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273" y="3003054"/>
            <a:ext cx="5575453" cy="19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4242F-1A21-4108-9F03-EC2F4FE5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E0B471-122B-4CA9-B8B7-2C5B1BA8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221"/>
            <a:ext cx="4744453" cy="4351338"/>
          </a:xfrm>
        </p:spPr>
        <p:txBody>
          <a:bodyPr/>
          <a:lstStyle/>
          <a:p>
            <a:r>
              <a:rPr lang="en-US" altLang="zh-CN" dirty="0"/>
              <a:t>Dataset: 26 classes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36DDC-F38A-44DE-85D7-634A752A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21278"/>
            <a:ext cx="5787189" cy="41313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4E2CB7-31A0-4929-A168-4747026D4434}"/>
              </a:ext>
            </a:extLst>
          </p:cNvPr>
          <p:cNvSpPr txBox="1"/>
          <p:nvPr/>
        </p:nvSpPr>
        <p:spPr>
          <a:xfrm>
            <a:off x="-197570" y="2321278"/>
            <a:ext cx="239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Command</a:t>
            </a:r>
          </a:p>
          <a:p>
            <a:pPr algn="ctr"/>
            <a:r>
              <a:rPr lang="en-US" altLang="zh-CN" sz="2000" b="1" dirty="0"/>
              <a:t>Names</a:t>
            </a:r>
            <a:endParaRPr lang="zh-CN" altLang="en-US" sz="2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FF9BDC-B996-4D2E-9FA4-141B65CD0F56}"/>
              </a:ext>
            </a:extLst>
          </p:cNvPr>
          <p:cNvSpPr txBox="1"/>
          <p:nvPr/>
        </p:nvSpPr>
        <p:spPr>
          <a:xfrm>
            <a:off x="1002081" y="5833658"/>
            <a:ext cx="239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Gesture</a:t>
            </a:r>
          </a:p>
          <a:p>
            <a:pPr algn="ctr"/>
            <a:r>
              <a:rPr lang="en-US" altLang="zh-CN" sz="2000" b="1" dirty="0"/>
              <a:t>Attributes</a:t>
            </a:r>
            <a:endParaRPr lang="zh-CN" altLang="en-US" sz="2000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A924591-763C-4AA0-B67D-0246EA609A81}"/>
              </a:ext>
            </a:extLst>
          </p:cNvPr>
          <p:cNvSpPr txBox="1">
            <a:spLocks/>
          </p:cNvSpPr>
          <p:nvPr/>
        </p:nvSpPr>
        <p:spPr>
          <a:xfrm>
            <a:off x="6773228" y="1571221"/>
            <a:ext cx="4744453" cy="75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Comparisons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AB93E92-B6C1-4B9C-B393-905E95CF2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228" y="2104677"/>
            <a:ext cx="4905202" cy="1327664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7C05C1B-91C0-460A-8EC6-551737350014}"/>
              </a:ext>
            </a:extLst>
          </p:cNvPr>
          <p:cNvSpPr txBox="1">
            <a:spLocks/>
          </p:cNvSpPr>
          <p:nvPr/>
        </p:nvSpPr>
        <p:spPr>
          <a:xfrm>
            <a:off x="6773227" y="3562652"/>
            <a:ext cx="4744453" cy="2661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Data Imbalance</a:t>
            </a:r>
          </a:p>
          <a:p>
            <a:pPr marL="457200" lvl="1" indent="0">
              <a:buNone/>
            </a:pPr>
            <a:r>
              <a:rPr lang="en-US" altLang="zh-CN" dirty="0"/>
              <a:t>Want - </a:t>
            </a:r>
          </a:p>
          <a:p>
            <a:pPr marL="457200" lvl="1" indent="0">
              <a:buNone/>
            </a:pPr>
            <a:r>
              <a:rPr lang="en-US" altLang="zh-CN" dirty="0"/>
              <a:t>Each attribute to be present in half of the seen and absent in the other half</a:t>
            </a:r>
          </a:p>
          <a:p>
            <a:pPr marL="457200" lvl="1" indent="0">
              <a:buNone/>
            </a:pPr>
            <a:r>
              <a:rPr lang="en-US" altLang="zh-CN" dirty="0"/>
              <a:t>But - </a:t>
            </a:r>
          </a:p>
          <a:p>
            <a:pPr marL="457200" lvl="1" indent="0">
              <a:buNone/>
            </a:pPr>
            <a:r>
              <a:rPr lang="en-US" altLang="zh-CN" dirty="0"/>
              <a:t>Some either present or absent for most classes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83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577</Words>
  <Application>Microsoft Office PowerPoint</Application>
  <PresentationFormat>宽屏</PresentationFormat>
  <Paragraphs>108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NimbusRomNo9L-Regu</vt:lpstr>
      <vt:lpstr>等线</vt:lpstr>
      <vt:lpstr>等线 Light</vt:lpstr>
      <vt:lpstr>Arial</vt:lpstr>
      <vt:lpstr>Cambria Math</vt:lpstr>
      <vt:lpstr>Office 主题​​</vt:lpstr>
      <vt:lpstr>Feature Selection  for Zero-Shot Gesture Recognition</vt:lpstr>
      <vt:lpstr>Background</vt:lpstr>
      <vt:lpstr>Key Problems</vt:lpstr>
      <vt:lpstr>Methodology</vt:lpstr>
      <vt:lpstr>Loss</vt:lpstr>
      <vt:lpstr>SAE with Classification Loss (SAE-CL)</vt:lpstr>
      <vt:lpstr>Feature Extraction</vt:lpstr>
      <vt:lpstr>Feature Extraction</vt:lpstr>
      <vt:lpstr>Experiments</vt:lpstr>
      <vt:lpstr>Data Imbalance</vt:lpstr>
      <vt:lpstr>Comments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Selection  for Zero-Shot Gesture Recognition</dc:title>
  <dc:creator>琦玥 李</dc:creator>
  <cp:lastModifiedBy>琦玥 李</cp:lastModifiedBy>
  <cp:revision>17</cp:revision>
  <dcterms:created xsi:type="dcterms:W3CDTF">2021-05-10T12:24:22Z</dcterms:created>
  <dcterms:modified xsi:type="dcterms:W3CDTF">2021-05-11T03:45:45Z</dcterms:modified>
</cp:coreProperties>
</file>