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D1BE15-3AD4-4DEF-AAF9-053E6DC1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D5C7E0-B80C-493B-9395-CFD347F27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E7C8FD-FC96-4F64-BC7E-5C728F47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4F34A5-1C23-4F2E-8151-837AB521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71A054-3C9B-484C-AC4F-0A07D974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44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B930B-3C5D-49E4-A2D6-C16DF8A8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785200-F317-49B7-9873-128D31451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91A562-B855-4003-9093-C88F4C6D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EBC5D0-D5D5-464E-B706-5C589623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FD4E0B-B72A-4D3A-BEC1-BE5B5406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18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417D43-35D2-49C0-82BA-0D28D0C9B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DE5B29-02AA-48D2-B371-4655665E4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85C55A-ED9D-43D7-B56F-F871CE86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00694A-EF9B-45A6-978E-FA98DD74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8BF04-EBFC-4636-8988-D950762A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99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ED6D87-A780-4783-B1E0-6AC5E549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F9710F-0F38-4B02-935B-7D77B8D18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386F70-4D47-4EC4-962F-69358AE0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1ECEE9-C75A-4B00-AE0D-D1B54A73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BFD29C-A92E-4C5E-9093-2AD5F75C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1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C9F44-888A-4C29-90E3-F0A320B7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244BA4-24C7-48BB-A355-C9D8A35A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FAD8A6-9249-4C18-BE75-9CA7CA58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FE430A-176D-4414-B9F4-3DCBC8D2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3BBF8B-166F-45CA-9886-C5CFEE38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15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C770D-B74A-4B68-9A59-B6589B3F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F3AA33-EE95-4F5C-924E-8A2863313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65EA6B-9969-43B5-868B-D1DA8BEA8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B0AEE4-E179-42E0-AEEF-9F620F51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E37213-D67A-49E6-825D-08A03D9D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05080C-7FA3-460C-8224-28C5E67C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14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E81F5-245E-48F8-ABC7-C2EAE2B9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BC1B98-9029-4238-975F-A78D17D02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C0CA11-7543-451F-A1F4-2ECC45E0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594743-266B-4437-B2BF-DBEF10E57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01B016-4482-4879-8F91-293934ADF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4C17F7-3C89-4A85-AFE7-73346A5C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5916EA3-49C4-442D-95EE-584CA46B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8E1DDBB-03E8-42F6-80ED-FA3E1D71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47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458CCC-3F1D-4000-A6D5-26EB9E9E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4A19630-6DD2-4E48-989F-8DB8A2ED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2C04F7-D8C0-4B0B-A7C8-6AA2FA0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03D30B-A346-4CAB-918A-89A6C1A8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05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36630C-1046-4179-AB38-D9F15104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542B9C-1508-493C-945E-97205F6C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EA27F7-B623-493B-88D9-93D02460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7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E18BE-9118-4A88-931D-14BCA67A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F30D4B-CE41-4719-BE36-24933FF1F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C2CE64-5026-4EF2-8A60-6C3515FBF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0C1014-7D4C-4766-BCFA-869C5C73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B00634-20AE-4CB9-8E17-6C1FD812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1F61C9-836E-4FFB-AD1C-688BB548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19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B4AEB6-DA93-45A2-BB9C-F6B4BC59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6287933-64A2-4444-9E87-F976433E9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851796-44EC-40B8-8A71-2BD105E92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5E11C4-21D4-4C40-A1C9-CA954E48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86AF6F-BAF9-4361-9894-A115D212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52C1AF-5301-4AE3-A496-DA661AA8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8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005C72-1421-457E-9359-DECB0296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B6E226-8AC0-446D-9232-CE05610B8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01E8D2-DCFD-49CF-BEEB-784E76ECA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1FF6-4BC1-47A8-8DC2-8B49B71A71C0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3F4051-2A97-4353-A40D-BB43DFFB8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1774DE-6816-4B68-90BE-5AA952537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2925-D03A-4DFE-8678-1E733BA8B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51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F47AE-BDCB-4271-BBE9-7D23976B5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978" y="1488538"/>
            <a:ext cx="10664042" cy="1205765"/>
          </a:xfrm>
        </p:spPr>
        <p:txBody>
          <a:bodyPr>
            <a:noAutofit/>
          </a:bodyPr>
          <a:lstStyle/>
          <a:p>
            <a:r>
              <a:rPr lang="en-US" altLang="zh-CN" sz="3600"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Learning Conditional Knowledge Distillation for Degraded-Reference Image Quality Assessment</a:t>
            </a:r>
            <a:endParaRPr lang="zh-CN" altLang="en-US" sz="3600" dirty="0"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D1884B-66FD-404F-94A8-241E4AB09685}"/>
              </a:ext>
            </a:extLst>
          </p:cNvPr>
          <p:cNvSpPr txBox="1"/>
          <p:nvPr/>
        </p:nvSpPr>
        <p:spPr>
          <a:xfrm>
            <a:off x="1628346" y="4791612"/>
            <a:ext cx="893530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ICCV 2021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991784-4F6D-4E0B-B058-0A3CA3DD2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27" y="3040792"/>
            <a:ext cx="8233746" cy="142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6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>
            <a:normAutofit/>
          </a:bodyPr>
          <a:lstStyle/>
          <a:p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Further Results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6D0797-895A-42A9-AB47-6E67F9F99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77" y="1200150"/>
            <a:ext cx="5742045" cy="52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9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6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Comments</a:t>
            </a:r>
            <a:endParaRPr lang="zh-CN" altLang="en-US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DE0B8-3DC4-4EBB-80D0-59D6ACD07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852"/>
            <a:ext cx="10515600" cy="473411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Pros: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idea is novel and practical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CKD training strategy is effective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Code available</a:t>
            </a:r>
          </a:p>
          <a:p>
            <a:pPr>
              <a:lnSpc>
                <a:spcPct val="110000"/>
              </a:lnSpc>
            </a:pPr>
            <a:endParaRPr lang="en-US" altLang="zh-CN"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Cons:</a:t>
            </a: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There is some redundancy in the writing</a:t>
            </a:r>
          </a:p>
        </p:txBody>
      </p:sp>
    </p:spTree>
    <p:extLst>
      <p:ext uri="{BB962C8B-B14F-4D97-AF65-F5344CB8AC3E}">
        <p14:creationId xmlns:p14="http://schemas.microsoft.com/office/powerpoint/2010/main" val="12655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>
            <a:normAutofit/>
          </a:bodyPr>
          <a:lstStyle/>
          <a:p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Degraded-reference IQA (DR-IQA)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5E4824-1E1E-443D-AF6C-7357A410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57" y="1507623"/>
            <a:ext cx="5949043" cy="39348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7CCE3E-3CFB-4AD2-ACAC-471241B2ED79}"/>
              </a:ext>
            </a:extLst>
          </p:cNvPr>
          <p:cNvSpPr txBox="1"/>
          <p:nvPr/>
        </p:nvSpPr>
        <p:spPr>
          <a:xfrm>
            <a:off x="838200" y="1564773"/>
            <a:ext cx="4427764" cy="309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Pristine-quality images provide strong information for IQA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DR-IQA extracts reference information from degraded images in image restoration (IR) tasks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2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>
            <a:normAutofit fontScale="90000"/>
          </a:bodyPr>
          <a:lstStyle/>
          <a:p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Conditional Knowledge Distillation Network (CKDN)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09BD10-CB78-49BF-A09D-8298DED0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2" y="1142882"/>
            <a:ext cx="11005116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>
            <a:normAutofit/>
          </a:bodyPr>
          <a:lstStyle/>
          <a:p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Comparison of FR-IQA and DR-IQA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515808-1927-41CD-8CE3-5464FEBF4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97" y="1200150"/>
            <a:ext cx="6539405" cy="278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E01F1D3-88DC-4142-AF33-B02B2662B17F}"/>
              </a:ext>
            </a:extLst>
          </p:cNvPr>
          <p:cNvSpPr txBox="1"/>
          <p:nvPr/>
        </p:nvSpPr>
        <p:spPr>
          <a:xfrm>
            <a:off x="838200" y="4294414"/>
            <a:ext cx="10420350" cy="174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H, D, R: the pristine image, the degraded image and the restored image</a:t>
            </a:r>
          </a:p>
          <a:p>
            <a:pPr>
              <a:lnSpc>
                <a:spcPct val="114000"/>
              </a:lnSpc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   : degradation-tolerant embedding module (DTE)</a:t>
            </a:r>
          </a:p>
          <a:p>
            <a:pPr>
              <a:lnSpc>
                <a:spcPct val="114000"/>
              </a:lnSpc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   : quality-sensitive embedding module (QSE)</a:t>
            </a:r>
          </a:p>
          <a:p>
            <a:pPr>
              <a:lnSpc>
                <a:spcPct val="114000"/>
              </a:lnSpc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   : convolutional score predictor (CSP)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 descr="\documentclass{article}&#10;\usepackage{amsmath}&#10;\pagestyle{empty}&#10;\begin{document}&#10;&#10;$\mathcal{E}_1$&#10;&#10;&#10;\end{document}" title="IguanaTex Bitmap Display">
            <a:extLst>
              <a:ext uri="{FF2B5EF4-FFF2-40B4-BE49-F238E27FC236}">
                <a16:creationId xmlns:a16="http://schemas.microsoft.com/office/drawing/2014/main" id="{8A992A76-DD75-4BDF-815A-AAB7987319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4" y="4874863"/>
            <a:ext cx="254172" cy="259658"/>
          </a:xfrm>
          <a:prstGeom prst="rect">
            <a:avLst/>
          </a:prstGeom>
        </p:spPr>
      </p:pic>
      <p:pic>
        <p:nvPicPr>
          <p:cNvPr id="20" name="图片 19" descr="\documentclass{article}&#10;\usepackage{amsmath}&#10;\pagestyle{empty}&#10;\begin{document}&#10;&#10;$\mathcal{E}_2$&#10;&#10;&#10;\end{document}" title="IguanaTex Bitmap Display">
            <a:extLst>
              <a:ext uri="{FF2B5EF4-FFF2-40B4-BE49-F238E27FC236}">
                <a16:creationId xmlns:a16="http://schemas.microsoft.com/office/drawing/2014/main" id="{5AAFF513-6B53-433C-8829-4F51AEF0F75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4" y="5263120"/>
            <a:ext cx="261486" cy="259658"/>
          </a:xfrm>
          <a:prstGeom prst="rect">
            <a:avLst/>
          </a:prstGeom>
        </p:spPr>
      </p:pic>
      <p:pic>
        <p:nvPicPr>
          <p:cNvPr id="14" name="图片 13" descr="\documentclass{article}&#10;\usepackage{amsmath}&#10;\pagestyle{empty}&#10;\begin{document}&#10;&#10;$\mathcal{S}$&#10;&#10;&#10;\end{document}" title="IguanaTex Bitmap Display">
            <a:extLst>
              <a:ext uri="{FF2B5EF4-FFF2-40B4-BE49-F238E27FC236}">
                <a16:creationId xmlns:a16="http://schemas.microsoft.com/office/drawing/2014/main" id="{E778921C-58B9-4530-8F13-76545B76A2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0" y="5700305"/>
            <a:ext cx="192000" cy="2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5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>
            <a:normAutofit/>
          </a:bodyPr>
          <a:lstStyle/>
          <a:p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Loss functions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AF6E37-F457-494D-A516-D26CE2060A00}"/>
              </a:ext>
            </a:extLst>
          </p:cNvPr>
          <p:cNvSpPr txBox="1"/>
          <p:nvPr/>
        </p:nvSpPr>
        <p:spPr>
          <a:xfrm>
            <a:off x="838200" y="1229533"/>
            <a:ext cx="9938657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Score regression:</a:t>
            </a:r>
          </a:p>
          <a:p>
            <a:pPr>
              <a:lnSpc>
                <a:spcPct val="120000"/>
              </a:lnSpc>
            </a:pP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learning deep image priors from pristine-quality images:</a:t>
            </a:r>
          </a:p>
          <a:p>
            <a:pPr>
              <a:lnSpc>
                <a:spcPct val="120000"/>
              </a:lnSpc>
            </a:pP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full loss:</a:t>
            </a:r>
          </a:p>
          <a:p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97A626-C37B-413E-9405-5057A4B61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78" y="1649346"/>
            <a:ext cx="4664243" cy="8848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06F3BE-F443-493F-87D1-DEF37AAAA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77" y="3089257"/>
            <a:ext cx="4965245" cy="7493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BE1F8E-F081-4332-AECA-1BD1605F8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31" y="4287792"/>
            <a:ext cx="4579394" cy="9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8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>
            <a:normAutofit/>
          </a:bodyPr>
          <a:lstStyle/>
          <a:p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Pretraining QSE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E605B8-D294-4309-86F3-2497EF038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52" y="4166018"/>
            <a:ext cx="5920494" cy="900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2EA0D7-8A9D-4112-AD39-1E413880C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76" y="1502172"/>
            <a:ext cx="5534647" cy="257180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48DCDC6-88CB-45C9-9F7D-EE8838596884}"/>
              </a:ext>
            </a:extLst>
          </p:cNvPr>
          <p:cNvSpPr txBox="1"/>
          <p:nvPr/>
        </p:nvSpPr>
        <p:spPr>
          <a:xfrm>
            <a:off x="838200" y="5412921"/>
            <a:ext cx="591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61B30BA-9E99-4EF8-82D7-672099409C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/>
          <a:stretch/>
        </p:blipFill>
        <p:spPr>
          <a:xfrm>
            <a:off x="1917162" y="5504960"/>
            <a:ext cx="4178838" cy="3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>
            <a:normAutofit/>
          </a:bodyPr>
          <a:lstStyle/>
          <a:p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Experiment setup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7CCE3E-3CFB-4AD2-ACAC-471241B2ED79}"/>
              </a:ext>
            </a:extLst>
          </p:cNvPr>
          <p:cNvSpPr txBox="1"/>
          <p:nvPr/>
        </p:nvSpPr>
        <p:spPr>
          <a:xfrm>
            <a:off x="838200" y="1564773"/>
            <a:ext cx="4427764" cy="315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Datasets: a subset of PIPAL</a:t>
            </a:r>
          </a:p>
          <a:p>
            <a:pPr>
              <a:lnSpc>
                <a:spcPct val="120000"/>
              </a:lnSpc>
            </a:pP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Training split: 175 reference images for training and 25 images for validation. 50 IR algorithms for training and 39 algorithms for validation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DCE01D-5092-470E-85FF-9C41CF126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2" y="1564773"/>
            <a:ext cx="5416828" cy="40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8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>
            <a:normAutofit/>
          </a:bodyPr>
          <a:lstStyle/>
          <a:p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Performance comparison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75AD8D-5867-45B2-BFEF-D6A30CA00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81" y="1446844"/>
            <a:ext cx="5668038" cy="39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8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F5316-0668-47C2-9FC2-5B4AA6BE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024"/>
          </a:xfrm>
        </p:spPr>
        <p:txBody>
          <a:bodyPr>
            <a:normAutofit/>
          </a:bodyPr>
          <a:lstStyle/>
          <a:p>
            <a:r>
              <a:rPr lang="en-US" altLang="zh-CN" sz="4000">
                <a:latin typeface="Arial" panose="020B0604020202020204" pitchFamily="34" charset="0"/>
                <a:cs typeface="Arial" panose="020B0604020202020204" pitchFamily="34" charset="0"/>
              </a:rPr>
              <a:t>Ablation Studies</a:t>
            </a:r>
            <a:endParaRPr lang="zh-C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1D618F-4051-4FB7-A955-E0C5329B2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7" y="1586040"/>
            <a:ext cx="5225978" cy="39656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DA3FB2-2DDF-4523-9F0B-9730F633C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87" y="2603626"/>
            <a:ext cx="4851649" cy="1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4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04.237"/>
  <p:tag name="LATEXADDIN" val="\documentclass{article}&#10;\usepackage{amsmath}&#10;\pagestyle{empty}&#10;\begin{document}&#10;&#10;$\mathcal{E}_1$&#10;&#10;&#10;\end{document}"/>
  <p:tag name="IGUANATEXSIZE" val="24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07.2366"/>
  <p:tag name="LATEXADDIN" val="\documentclass{article}&#10;\usepackage{amsmath}&#10;\pagestyle{empty}&#10;\begin{document}&#10;&#10;$\mathcal{E}_2$&#10;&#10;&#10;\end{document}"/>
  <p:tag name="IGUANATEXSIZE" val="24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8.74016"/>
  <p:tag name="LATEXADDIN" val="\documentclass{article}&#10;\usepackage{amsmath}&#10;\pagestyle{empty}&#10;\begin{document}&#10;&#10;$\mathcal{S}$&#10;&#10;&#10;\end{document}"/>
  <p:tag name="IGUANATEXSIZE" val="24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173</Words>
  <Application>Microsoft Office PowerPoint</Application>
  <PresentationFormat>宽屏</PresentationFormat>
  <Paragraphs>38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Microsoft YaHei UI</vt:lpstr>
      <vt:lpstr>等线</vt:lpstr>
      <vt:lpstr>等线 Light</vt:lpstr>
      <vt:lpstr>黑体</vt:lpstr>
      <vt:lpstr>Arial</vt:lpstr>
      <vt:lpstr>Office 主题​​</vt:lpstr>
      <vt:lpstr>Learning Conditional Knowledge Distillation for Degraded-Reference Image Quality Assessment</vt:lpstr>
      <vt:lpstr>Degraded-reference IQA (DR-IQA)</vt:lpstr>
      <vt:lpstr>Conditional Knowledge Distillation Network (CKDN)</vt:lpstr>
      <vt:lpstr>Comparison of FR-IQA and DR-IQA</vt:lpstr>
      <vt:lpstr>Loss functions</vt:lpstr>
      <vt:lpstr>Pretraining QSE</vt:lpstr>
      <vt:lpstr>Experiment setup</vt:lpstr>
      <vt:lpstr>Performance comparison</vt:lpstr>
      <vt:lpstr>Ablation Studies</vt:lpstr>
      <vt:lpstr>Further Results</vt:lpstr>
      <vt:lpstr>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Conditional Knowledge Distillation for Degraded-Reference Image Quality Assessment</dc:title>
  <dc:creator>宋英剑</dc:creator>
  <cp:lastModifiedBy>宋英剑</cp:lastModifiedBy>
  <cp:revision>11</cp:revision>
  <dcterms:created xsi:type="dcterms:W3CDTF">2022-02-25T01:36:18Z</dcterms:created>
  <dcterms:modified xsi:type="dcterms:W3CDTF">2022-02-25T04:33:22Z</dcterms:modified>
</cp:coreProperties>
</file>