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8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3519A-93F9-4671-8742-89668D054F5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7046-2938-4A95-A9BD-F1EEBE770F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1D15B-E0A0-4AB1-9A29-A74042B3CD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1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7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48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3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702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843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98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80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19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70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99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07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05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2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9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8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7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4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6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4D174-791A-4B2C-B729-583A63307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2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6A5C6A-56D1-4330-85B6-899060587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D5ED45-43E1-4122-AC42-F59780EDB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A23091-336E-4040-9F91-D7513010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43EBE0-41C6-438F-965D-F7437A1A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1983A5-3AE1-43EE-A6F1-76655548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6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A1975-47FC-45C0-BC2A-B502D28F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B65C3D-766E-469C-96AD-6D1CC676D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5512AA-1D01-4579-9840-2AD46F38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4B536F-6497-4964-96A1-804C20CD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9AC922-BD57-46E6-8370-4E2805D9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2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14FD69-89ED-4F28-9893-8F35F55FE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6C266E-13CB-45D6-A732-F9F652D5A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8D86D-AC9E-4F3F-A2D7-47354C1F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AF7C47-B416-47F4-BB5A-0FBB89FE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10559A-BD8E-4379-9F3A-70B57A82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11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E9411-A5C7-4AC2-9EC2-37A102ED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B95F41-FB92-489B-B1A9-AC22A8F7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AD6B17-1C8D-4129-96A5-733D09CA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0AD1B-2610-444D-995C-4BC04B9F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5C2217-FCB5-408E-A7E9-90C68152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8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64106E-2145-4A8E-A61D-6CF2CD2F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2147D0-0CDD-4FD7-AEF9-2F682FB1E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2A369E-6D6D-4AEA-AA54-7CE38D39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2D777C-27B3-48ED-A6BA-5A77D032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CB1D77-2280-468A-9831-B9AFA7CE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2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A1A44-07FF-407C-B530-5F145ED5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0F58B5-EF5A-4399-B00C-05499CCD7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20B460-E06A-4F4F-BED8-CBF07C9EF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71B292-9053-4780-B4F2-FD5B4CEE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3F1E61-D434-4F4E-81F8-B83AF2E5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B0114A-B91F-42DF-91F0-7DE842F1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41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AEE0DF-A16E-43B1-B2E6-157B77F4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2B0EB5-1E43-4231-BF23-1409924BE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0F4B20-4728-4312-88EF-D1B270215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97D665-431D-4CE7-9DF9-7C21E88AC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3F2B6D-7A8E-4CB7-9C4F-22FD79EC0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2D69DB-BD68-4A4A-A81C-1C99475A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9B1885-07B1-4338-8A82-A2886046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27A324-951B-4652-9C98-DCA0DF33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6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8CE474-5BC2-41EF-9FE8-EE318A36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24FBE1-5240-4A7A-92AF-B1B1894D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4D08F1-9E23-4A2D-BA71-541DE366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6E4E3A-03AB-481F-A38A-8756A03F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1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7E1A95-6882-4B5C-A899-A042977F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8510D9-000A-46CD-B17E-88E52577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2414FF-20D4-46FF-B379-B8EAD77A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55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8E2E5-CE83-49B8-8978-C614B36E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DB79DD-ABB8-466C-B354-04167E3B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9A2E47-1910-48E9-BC03-C26C35704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0BFA2-EAB8-4809-8E7C-5553EAF4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0DECF0-6551-4CBB-8A56-DC7FD22B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8F1503-2F2F-403F-9375-2DB11BC7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89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90CA8-69BE-4AAD-AEC8-CD55B91D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7CD9869-237C-4C40-BA14-8EE9C7938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6C2248-93F0-4FD3-A5DA-53602E9F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1D48B4-53E9-4DD1-97C5-E3FF8A8E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EE66B6-7630-450F-B68B-A3573CB7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0533D4-073F-44FD-A5BD-7D83710D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18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716966-1E40-4EEC-A385-F77CAAF0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5C38C-0118-4453-91E5-F4B9B91C3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5684D-C0AE-4EAA-B2A7-6543461C9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48A1-11E6-4E00-98EA-89F2A7F3659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1B755-026E-49EE-9A93-F4A47C64B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B7C01-2244-4495-A1E1-4063DD3B2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EE71-8C45-45DC-A44B-7B6384D9E3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3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C57C52C-9816-4E81-B2B1-9506AB50A8C3}"/>
              </a:ext>
            </a:extLst>
          </p:cNvPr>
          <p:cNvSpPr txBox="1"/>
          <p:nvPr/>
        </p:nvSpPr>
        <p:spPr>
          <a:xfrm>
            <a:off x="10093911" y="133165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Nirmala UI Semilight" panose="020B0402040204020203" pitchFamily="34" charset="0"/>
                <a:ea typeface="等线" panose="02010600030101010101" pitchFamily="2" charset="-122"/>
              </a:rPr>
              <a:t>ICCV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rmala UI Semilight" panose="020B0402040204020203" pitchFamily="34" charset="0"/>
                <a:ea typeface="等线" panose="02010600030101010101" pitchFamily="2" charset="-122"/>
                <a:cs typeface="+mn-cs"/>
              </a:rPr>
              <a:t>2021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rmala UI Semilight" panose="020B0402040204020203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F84793-7BED-4160-BC8A-7A82AD5C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8F7-17BE-4508-B788-76CF52FE1C61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025249-0CB9-4C11-A0A5-6BF51DEF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4" y="1964039"/>
            <a:ext cx="11214731" cy="25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21988"/>
            <a:ext cx="11448929" cy="392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Lucida Sans" panose="020B0602030504020204" pitchFamily="34" charset="0"/>
                <a:ea typeface="等线" panose="02010600030101010101" pitchFamily="2" charset="-122"/>
              </a:rPr>
              <a:t>OSAD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OSAD = SSAD + weakly-labeled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RomNo9L-Regu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NimbusRomNo9L-Regu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RomNo9L-Regu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NimbusRomNo9L-Regu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RomNo9L-Regu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OSAD Baseline: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F09863-5EC9-4FB2-A71E-C23841CB0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37" y="1672731"/>
            <a:ext cx="2828925" cy="3714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7A1D45-6E28-48D7-BBD1-9822984F6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214" y="2311717"/>
            <a:ext cx="3429000" cy="771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553B5EC-D2B4-4C45-957E-F37B15AA1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135" y="4380094"/>
            <a:ext cx="6181725" cy="6953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F23432B-4C65-4381-B871-7854D8CA9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8" y="3249216"/>
            <a:ext cx="30480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21988"/>
            <a:ext cx="11448929" cy="345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Lucida Sans" panose="020B0602030504020204" pitchFamily="34" charset="0"/>
                <a:ea typeface="等线" panose="02010600030101010101" pitchFamily="2" charset="-122"/>
              </a:rPr>
              <a:t>OSAD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Problem: The model </a:t>
            </a:r>
            <a:r>
              <a:rPr lang="fr-FR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classifies nonaction frames as action frames (action-context confusion).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Reason: 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 The recognition model is expected to classify the weakly-labeled videos based on action information, while actually the model tends to take a “shortcut” instead and learns to classify action based on the scene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Solution: filter out the scene information and only keep the action information.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  <a:sym typeface="Wingdings" panose="05000000000000000000" pitchFamily="2" charset="2"/>
              </a:rPr>
              <a:t> Information Bottleneck (IB)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RomNo9L-Regu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5E5E41-67DA-4DEF-8524-6262E8B81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7"/>
          <a:stretch/>
        </p:blipFill>
        <p:spPr>
          <a:xfrm>
            <a:off x="3936365" y="3429000"/>
            <a:ext cx="6772275" cy="31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9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21988"/>
            <a:ext cx="11448929" cy="115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IB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  <a:sym typeface="Wingdings" panose="05000000000000000000" pitchFamily="2" charset="2"/>
              </a:rPr>
              <a:t>Information Bottleneck (IB)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filter out the scene information and only keep the action information.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6E9F00-F0C9-4D3B-94CC-3795D69D3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1665287"/>
            <a:ext cx="5153025" cy="8858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DD406D-1CDF-438E-8E39-36DA10141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4" y="2804777"/>
            <a:ext cx="2343150" cy="3714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DC542C-4AE6-4DA3-B064-B9A15F581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449" y="3887789"/>
            <a:ext cx="6515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207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THUMOS14: 20 action classes, 200 videos for training,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213 annotated videos for testing.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ActivityNet:  The version 1.2 consists of 4,819 training, 2,383 validation, and 2,480 test videos with 100 categories.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7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187799-83A3-4197-9870-EB29AA2F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1847850"/>
            <a:ext cx="66960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926A2D-1D72-4A33-8AB5-3B75CCCE4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076325"/>
            <a:ext cx="67818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5564AA-F2C5-455D-A227-555809A5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7" y="1462087"/>
            <a:ext cx="67913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3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D98FF3-1A4A-43CE-A83E-A98147FA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1966912"/>
            <a:ext cx="6619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3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B38428-4C92-4790-B2BB-FE77E0AC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762000"/>
            <a:ext cx="69056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B38428-4C92-4790-B2BB-FE77E0AC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762000"/>
            <a:ext cx="69056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253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Motivation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Problem: Training temporal action detection in videos requires large amounts of labeled data, yet such annotation is expensive to collect.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Solution: Incorporating labeled data,</a:t>
            </a:r>
            <a:r>
              <a:rPr lang="zh-CN" altLang="en-US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weakly-labeled data and unlabeled data to train action detection model could help reduce annotation cost.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RomNo9L-Regu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723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BCBFC3-9A6B-4710-BF90-2F687137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1138237"/>
            <a:ext cx="66960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014102-4A18-428A-B599-876115428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1614487"/>
            <a:ext cx="5314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4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BC274-CF8B-40EF-84C8-7B6F88C9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2209800"/>
            <a:ext cx="67246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8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161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Motivation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Semisupervised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 Action Detection (SSAD): labeled data + unlabeled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Omnisupervised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 Action Detection (OSAD): labeled data + weakly-labeled data + unlabeled data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65C8DBC-366D-4A5D-B8B4-781ADF3E9010}"/>
                  </a:ext>
                </a:extLst>
              </p:cNvPr>
              <p:cNvSpPr txBox="1"/>
              <p:nvPr/>
            </p:nvSpPr>
            <p:spPr>
              <a:xfrm>
                <a:off x="417250" y="362628"/>
                <a:ext cx="11448929" cy="438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" panose="020B0602030504020204" pitchFamily="34" charset="0"/>
                    <a:ea typeface="等线" panose="02010600030101010101" pitchFamily="2" charset="-122"/>
                    <a:cs typeface="+mn-cs"/>
                  </a:rPr>
                  <a:t>Method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mbusRomNo9L-Regu"/>
                    <a:ea typeface="等线" panose="02010600030101010101" pitchFamily="2" charset="-122"/>
                    <a:cs typeface="+mn-cs"/>
                  </a:rPr>
                  <a:t>Vid</a:t>
                </a:r>
                <a:r>
                  <a:rPr lang="en-US" altLang="zh-CN" sz="2000" dirty="0" err="1">
                    <a:solidFill>
                      <a:srgbClr val="000000"/>
                    </a:solidFill>
                    <a:latin typeface="NimbusRomNo9L-Regu"/>
                    <a:ea typeface="等线" panose="02010600030101010101" pitchFamily="2" charset="-122"/>
                  </a:rPr>
                  <a:t>eo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NimbusRomNo9L-Regu"/>
                    <a:ea typeface="等线" panose="02010600030101010101" pitchFamily="2" charset="-122"/>
                  </a:rPr>
                  <a:t>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mbusRomNo9L-Regu"/>
                    <a:ea typeface="等线" panose="02010600030101010101" pitchFamily="2" charset="-122"/>
                    <a:cs typeface="+mn-cs"/>
                  </a:rPr>
                  <a:t>Features: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NimbusRomNo9L-Regu"/>
                    <a:ea typeface="等线" panose="02010600030101010101" pitchFamily="2" charset="-122"/>
                  </a:rPr>
                  <a:t>Proposals: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mbusRomNo9L-Regu"/>
                    <a:ea typeface="等线" panose="02010600030101010101" pitchFamily="2" charset="-122"/>
                    <a:cs typeface="+mn-cs"/>
                  </a:rPr>
                  <a:t>Proposal Features: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NimbusRomNo9L-Regu"/>
                  <a:ea typeface="等线" panose="02010600030101010101" pitchFamily="2" charset="-12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zh-CN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𝒮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mbusRomNo9L-Regu"/>
                    <a:ea typeface="等线" panose="02010600030101010101" pitchFamily="2" charset="-122"/>
                    <a:cs typeface="+mn-cs"/>
                  </a:rPr>
                  <a:t>: labeled data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zh-CN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𝒲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mbusRomNo9L-Regu"/>
                    <a:ea typeface="等线" panose="02010600030101010101" pitchFamily="2" charset="-122"/>
                  </a:rPr>
                  <a:t>: weakly-labeled data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zh-CN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𝒰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imbusRomNo9L-Regu"/>
                    <a:ea typeface="等线" panose="02010600030101010101" pitchFamily="2" charset="-122"/>
                    <a:cs typeface="+mn-cs"/>
                  </a:rPr>
                  <a:t>: unlabeled data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65C8DBC-366D-4A5D-B8B4-781ADF3E9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362628"/>
                <a:ext cx="11448929" cy="4384277"/>
              </a:xfrm>
              <a:prstGeom prst="rect">
                <a:avLst/>
              </a:prstGeom>
              <a:blipFill>
                <a:blip r:embed="rId3"/>
                <a:stretch>
                  <a:fillRect l="-798" t="-972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9EA4D2-D91A-4F2D-B347-89F422F83C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57"/>
          <a:stretch/>
        </p:blipFill>
        <p:spPr>
          <a:xfrm>
            <a:off x="5348922" y="1103771"/>
            <a:ext cx="1514475" cy="3708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19CC7D-715C-4243-A7B3-8D937DF41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072" y="1602901"/>
            <a:ext cx="1400175" cy="333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9D11BF-D374-410F-86CD-600938610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609" y="2012803"/>
            <a:ext cx="1181100" cy="4000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52F3C3B-286A-4317-8343-9BFF3F586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650" y="2676726"/>
            <a:ext cx="25527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9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115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Steps:</a:t>
            </a:r>
            <a:r>
              <a:rPr lang="zh-CN" altLang="en-US" sz="200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RomNo9L-Regu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71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161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Lucida Sans" panose="020B0602030504020204" pitchFamily="34" charset="0"/>
                <a:ea typeface="等线" panose="02010600030101010101" pitchFamily="2" charset="-122"/>
              </a:rPr>
              <a:t>SSAD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Baseline = Semi-Supervised Learning (SSL) algorithms + Fully-Supervised Action Detection (FSAD)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SSN = Classification module + 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C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ompleteness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 module + Regression module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259EC6-4100-42A1-8BA7-408C947B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2128998"/>
            <a:ext cx="5200650" cy="4476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4B5251-539D-4F28-A994-CC21159D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626" y="2858731"/>
            <a:ext cx="3686175" cy="8286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D6FB2B-B852-48BE-96F4-2E19608B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87" y="3688081"/>
            <a:ext cx="4467225" cy="781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B7F0DAA-13BD-4B32-8280-900A5CE4F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124" y="4499611"/>
            <a:ext cx="4095750" cy="8001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353EA4D-894E-4F0D-B8A5-99DB93590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288" y="5556568"/>
            <a:ext cx="52768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0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57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Lucida Sans" panose="020B0602030504020204" pitchFamily="34" charset="0"/>
                <a:ea typeface="等线" panose="02010600030101010101" pitchFamily="2" charset="-122"/>
              </a:rPr>
              <a:t>SSL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Mean Teacher: optimizes the output consistency between two different augmentations of the same instance.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NimbusRomNo9L-Regu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MixMatch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: enforces a linear output between input points.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NimbusRomNo9L-Regu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NimbusRomNo9L-Regu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FixMatch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: combines consistency-based and pseudo-label methods.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NimbusRomNo9L-Regu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NimbusRomNo9L-Regu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SSAD: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RomNo9L-Regu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063A1D-58D7-4866-B09E-92F482C4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4" y="1634016"/>
            <a:ext cx="4286250" cy="8191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544812-232F-4285-940A-F1F34A034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1" y="2897208"/>
            <a:ext cx="5895975" cy="9239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AB5F75-A4B9-4597-83CF-5D1553D9D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439" y="4380052"/>
            <a:ext cx="5924550" cy="7810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5059B6F-85F7-4C8A-A321-E0B62153C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848" y="5529750"/>
            <a:ext cx="46863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7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253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Lucida Sans" panose="020B0602030504020204" pitchFamily="34" charset="0"/>
                <a:ea typeface="等线" panose="02010600030101010101" pitchFamily="2" charset="-122"/>
              </a:rPr>
              <a:t>SSAD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Problem: Compared to the supervised-only model, the main type of error in SSAD baseline is Miss.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Solution: Since actions are basically defined by the movement of foreground objects, the model can better recognize complete action clips by paying more attention to the foreground.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  <a:sym typeface="Wingdings" panose="05000000000000000000" pitchFamily="2" charset="2"/>
              </a:rPr>
              <a:t> Unsupervised foreground attention (UFA) module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RomNo9L-Regu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028B7D-6AFF-4561-9181-AB4D5693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64" y="3022342"/>
            <a:ext cx="65913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5C8DBC-366D-4A5D-B8B4-781ADF3E9010}"/>
              </a:ext>
            </a:extLst>
          </p:cNvPr>
          <p:cNvSpPr txBox="1"/>
          <p:nvPr/>
        </p:nvSpPr>
        <p:spPr>
          <a:xfrm>
            <a:off x="417250" y="362628"/>
            <a:ext cx="11448929" cy="392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等线" panose="02010600030101010101" pitchFamily="2" charset="-122"/>
                <a:cs typeface="+mn-cs"/>
              </a:rPr>
              <a:t>UFA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The module needs to estimate the motion of foreground from background, while there is a correlation between the foreground movement and the background movement before the movement.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等线" panose="02010600030101010101" pitchFamily="2" charset="-122"/>
                <a:cs typeface="+mn-cs"/>
              </a:rPr>
              <a:t>The mod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ule needs to find out the conditional independence between the foreground movement and the background movement.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Conditional independence: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NimbusRomNo9L-Regu"/>
              <a:ea typeface="等线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等线" panose="02010600030101010101" pitchFamily="2" charset="-122"/>
              </a:rPr>
              <a:t>Loss function: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B71C69-27BE-4D4E-B75C-140BCC1C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C4D0-E37E-4AA3-ABB3-54B4C023E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D95B06-17C7-4443-BB86-4EA22F95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60" y="2735340"/>
            <a:ext cx="4399280" cy="32400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C46CC2-ED6B-4EA9-802A-65A51F54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18" y="2970751"/>
            <a:ext cx="1704975" cy="381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C9C1B4-7741-43B5-B539-DC4A9123C4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806"/>
          <a:stretch/>
        </p:blipFill>
        <p:spPr>
          <a:xfrm>
            <a:off x="3806818" y="3429000"/>
            <a:ext cx="2076450" cy="3865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5E23A2-99DF-49A3-87B7-156FFC117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710" y="3923324"/>
            <a:ext cx="4438650" cy="10001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8F4C1D-928C-4E4D-8DFC-53844828A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778" y="4934715"/>
            <a:ext cx="1924050" cy="381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DA5E72A-CD65-4836-B9E4-E9573FF28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6625" y="5473224"/>
            <a:ext cx="2619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467</Words>
  <Application>Microsoft Office PowerPoint</Application>
  <PresentationFormat>宽屏</PresentationFormat>
  <Paragraphs>124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NimbusRomNo9L-Regu</vt:lpstr>
      <vt:lpstr>等线</vt:lpstr>
      <vt:lpstr>等线 Light</vt:lpstr>
      <vt:lpstr>Arial</vt:lpstr>
      <vt:lpstr>Cambria Math</vt:lpstr>
      <vt:lpstr>Lucida Sans</vt:lpstr>
      <vt:lpstr>Nirmala UI Semilight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炎峰</dc:creator>
  <cp:lastModifiedBy>杨 炎峰</cp:lastModifiedBy>
  <cp:revision>94</cp:revision>
  <dcterms:created xsi:type="dcterms:W3CDTF">2022-04-07T01:59:20Z</dcterms:created>
  <dcterms:modified xsi:type="dcterms:W3CDTF">2022-09-13T05:50:20Z</dcterms:modified>
</cp:coreProperties>
</file>