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9" r:id="rId3"/>
    <p:sldId id="257" r:id="rId4"/>
    <p:sldId id="258" r:id="rId5"/>
    <p:sldId id="260" r:id="rId6"/>
    <p:sldId id="261" r:id="rId7"/>
    <p:sldId id="262" r:id="rId8"/>
    <p:sldId id="268" r:id="rId9"/>
    <p:sldId id="263" r:id="rId10"/>
    <p:sldId id="264" r:id="rId11"/>
    <p:sldId id="265" r:id="rId12"/>
    <p:sldId id="266" r:id="rId13"/>
    <p:sldId id="267"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69524" autoAdjust="0"/>
  </p:normalViewPr>
  <p:slideViewPr>
    <p:cSldViewPr snapToGrid="0">
      <p:cViewPr varScale="1">
        <p:scale>
          <a:sx n="87" d="100"/>
          <a:sy n="87" d="100"/>
        </p:scale>
        <p:origin x="21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0BAD99-26A3-4484-8BF7-2DED47636C1A}" type="datetimeFigureOut">
              <a:rPr lang="zh-CN" altLang="en-US" smtClean="0"/>
              <a:t>2021/3/19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747ACF-537E-494E-8F64-61D3F129AE09}" type="slidenum">
              <a:rPr lang="zh-CN" altLang="en-US" smtClean="0"/>
              <a:t>‹#›</a:t>
            </a:fld>
            <a:endParaRPr lang="zh-CN" altLang="en-US"/>
          </a:p>
        </p:txBody>
      </p:sp>
    </p:spTree>
    <p:extLst>
      <p:ext uri="{BB962C8B-B14F-4D97-AF65-F5344CB8AC3E}">
        <p14:creationId xmlns:p14="http://schemas.microsoft.com/office/powerpoint/2010/main" val="599909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b="0" i="0" dirty="0">
                <a:solidFill>
                  <a:srgbClr val="4D4D4D"/>
                </a:solidFill>
                <a:effectLst/>
                <a:latin typeface="-apple-system"/>
              </a:rPr>
              <a:t>对于大样本集，通过人工标注得到图像主观分数需要花费很大的代价</a:t>
            </a:r>
            <a:endParaRPr lang="zh-CN" altLang="en-US" dirty="0"/>
          </a:p>
        </p:txBody>
      </p:sp>
      <p:sp>
        <p:nvSpPr>
          <p:cNvPr id="4" name="灯片编号占位符 3"/>
          <p:cNvSpPr>
            <a:spLocks noGrp="1"/>
          </p:cNvSpPr>
          <p:nvPr>
            <p:ph type="sldNum" sz="quarter" idx="5"/>
          </p:nvPr>
        </p:nvSpPr>
        <p:spPr/>
        <p:txBody>
          <a:bodyPr/>
          <a:lstStyle/>
          <a:p>
            <a:fld id="{24747ACF-537E-494E-8F64-61D3F129AE09}" type="slidenum">
              <a:rPr lang="zh-CN" altLang="en-US" smtClean="0"/>
              <a:t>2</a:t>
            </a:fld>
            <a:endParaRPr lang="zh-CN" altLang="en-US"/>
          </a:p>
        </p:txBody>
      </p:sp>
    </p:spTree>
    <p:extLst>
      <p:ext uri="{BB962C8B-B14F-4D97-AF65-F5344CB8AC3E}">
        <p14:creationId xmlns:p14="http://schemas.microsoft.com/office/powerpoint/2010/main" val="1012222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b="0" i="0" dirty="0">
                <a:solidFill>
                  <a:srgbClr val="4D4D4D"/>
                </a:solidFill>
                <a:effectLst/>
                <a:latin typeface="-apple-system"/>
              </a:rPr>
              <a:t>右图，传统方法是训练一个卷积神经网络，把人类的主观质量评分作为</a:t>
            </a:r>
            <a:r>
              <a:rPr lang="en-US" altLang="zh-CN" b="0" i="0" dirty="0">
                <a:solidFill>
                  <a:srgbClr val="4D4D4D"/>
                </a:solidFill>
                <a:effectLst/>
                <a:latin typeface="-apple-system"/>
              </a:rPr>
              <a:t>ground truth</a:t>
            </a:r>
            <a:r>
              <a:rPr lang="zh-CN" altLang="en-US" b="0" i="0" dirty="0">
                <a:solidFill>
                  <a:srgbClr val="4D4D4D"/>
                </a:solidFill>
                <a:effectLst/>
                <a:latin typeface="-apple-system"/>
              </a:rPr>
              <a:t>，再对质量分数进行预测。</a:t>
            </a:r>
            <a:endParaRPr lang="en-US" altLang="zh-CN" b="0" i="0" dirty="0">
              <a:solidFill>
                <a:srgbClr val="4D4D4D"/>
              </a:solidFill>
              <a:effectLst/>
              <a:latin typeface="-apple-system"/>
            </a:endParaRPr>
          </a:p>
          <a:p>
            <a:r>
              <a:rPr lang="zh-CN" altLang="en-US" b="0" i="0" dirty="0">
                <a:solidFill>
                  <a:srgbClr val="4D4D4D"/>
                </a:solidFill>
                <a:effectLst/>
                <a:latin typeface="-apple-system"/>
              </a:rPr>
              <a:t>而本文提出的方法是在图像质量排序的数据集上对网络进行训练，可以通过加上不同强度不同类型的失真的失真从而比较容易地生成根据质量排序的图片，然后将网络的参数进行微调，转换到预测质量分数的网络中。</a:t>
            </a:r>
            <a:endParaRPr lang="en-US" altLang="zh-CN" b="0" i="0" dirty="0">
              <a:solidFill>
                <a:srgbClr val="4D4D4D"/>
              </a:solidFill>
              <a:effectLst/>
              <a:latin typeface="-apple-system"/>
            </a:endParaRPr>
          </a:p>
          <a:p>
            <a:endParaRPr lang="zh-CN" altLang="en-US" dirty="0"/>
          </a:p>
        </p:txBody>
      </p:sp>
      <p:sp>
        <p:nvSpPr>
          <p:cNvPr id="4" name="灯片编号占位符 3"/>
          <p:cNvSpPr>
            <a:spLocks noGrp="1"/>
          </p:cNvSpPr>
          <p:nvPr>
            <p:ph type="sldNum" sz="quarter" idx="5"/>
          </p:nvPr>
        </p:nvSpPr>
        <p:spPr/>
        <p:txBody>
          <a:bodyPr/>
          <a:lstStyle/>
          <a:p>
            <a:fld id="{24747ACF-537E-494E-8F64-61D3F129AE09}" type="slidenum">
              <a:rPr lang="zh-CN" altLang="en-US" smtClean="0"/>
              <a:t>3</a:t>
            </a:fld>
            <a:endParaRPr lang="zh-CN" altLang="en-US"/>
          </a:p>
        </p:txBody>
      </p:sp>
    </p:spTree>
    <p:extLst>
      <p:ext uri="{BB962C8B-B14F-4D97-AF65-F5344CB8AC3E}">
        <p14:creationId xmlns:p14="http://schemas.microsoft.com/office/powerpoint/2010/main" val="3736905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例如，给定参考图像，我们可以加上各种级别的高斯模糊。这样生成的图像集可以很容易进行排序，因为添加高斯模糊（或任何其他失真）总是会降低质量得分。</a:t>
            </a:r>
            <a:endParaRPr lang="en-US" altLang="zh-CN" dirty="0"/>
          </a:p>
          <a:p>
            <a:endParaRPr lang="en-US" altLang="zh-CN" dirty="0"/>
          </a:p>
          <a:p>
            <a:r>
              <a:rPr lang="zh-CN" altLang="en-US" dirty="0"/>
              <a:t>这时我们对在网络中学习到的表示感兴趣，而不是对排序本身感兴趣</a:t>
            </a:r>
          </a:p>
        </p:txBody>
      </p:sp>
      <p:sp>
        <p:nvSpPr>
          <p:cNvPr id="4" name="灯片编号占位符 3"/>
          <p:cNvSpPr>
            <a:spLocks noGrp="1"/>
          </p:cNvSpPr>
          <p:nvPr>
            <p:ph type="sldNum" sz="quarter" idx="5"/>
          </p:nvPr>
        </p:nvSpPr>
        <p:spPr/>
        <p:txBody>
          <a:bodyPr/>
          <a:lstStyle/>
          <a:p>
            <a:fld id="{24747ACF-537E-494E-8F64-61D3F129AE09}" type="slidenum">
              <a:rPr lang="zh-CN" altLang="en-US" smtClean="0"/>
              <a:t>4</a:t>
            </a:fld>
            <a:endParaRPr lang="zh-CN" altLang="en-US"/>
          </a:p>
        </p:txBody>
      </p:sp>
    </p:spTree>
    <p:extLst>
      <p:ext uri="{BB962C8B-B14F-4D97-AF65-F5344CB8AC3E}">
        <p14:creationId xmlns:p14="http://schemas.microsoft.com/office/powerpoint/2010/main" val="2415720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747ACF-537E-494E-8F64-61D3F129AE09}" type="slidenum">
              <a:rPr lang="zh-CN" altLang="en-US" smtClean="0"/>
              <a:t>5</a:t>
            </a:fld>
            <a:endParaRPr lang="zh-CN" altLang="en-US"/>
          </a:p>
        </p:txBody>
      </p:sp>
    </p:spTree>
    <p:extLst>
      <p:ext uri="{BB962C8B-B14F-4D97-AF65-F5344CB8AC3E}">
        <p14:creationId xmlns:p14="http://schemas.microsoft.com/office/powerpoint/2010/main" val="3381104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在此假设</a:t>
            </a:r>
            <a:r>
              <a:rPr lang="en-US" altLang="zh-CN" dirty="0"/>
              <a:t>x1</a:t>
            </a:r>
            <a:r>
              <a:rPr lang="zh-CN" altLang="en-US" dirty="0"/>
              <a:t>的排序高于</a:t>
            </a:r>
            <a:r>
              <a:rPr lang="en-US" altLang="zh-CN" dirty="0"/>
              <a:t>x2</a:t>
            </a:r>
          </a:p>
          <a:p>
            <a:r>
              <a:rPr lang="zh-CN" altLang="en-US" dirty="0"/>
              <a:t>当网络的结果与排序一致时，梯度为零。</a:t>
            </a:r>
          </a:p>
          <a:p>
            <a:r>
              <a:rPr lang="zh-CN" altLang="en-US" dirty="0"/>
              <a:t>结果不一致时，降低较高分数的梯度，并添加较低分数的梯度。</a:t>
            </a:r>
            <a:endParaRPr lang="en-US" altLang="zh-CN" dirty="0"/>
          </a:p>
          <a:p>
            <a:endParaRPr lang="en-US" altLang="zh-CN" dirty="0"/>
          </a:p>
          <a:p>
            <a:r>
              <a:rPr lang="zh-CN" altLang="en-US" dirty="0"/>
              <a:t>针对</a:t>
            </a:r>
            <a:r>
              <a:rPr lang="en-US" altLang="zh-CN" dirty="0"/>
              <a:t>6</a:t>
            </a:r>
            <a:r>
              <a:rPr lang="zh-CN" altLang="en-US" dirty="0"/>
              <a:t>个级别的</a:t>
            </a:r>
            <a:r>
              <a:rPr lang="en-US" altLang="zh-CN" dirty="0"/>
              <a:t>JPEG</a:t>
            </a:r>
            <a:r>
              <a:rPr lang="zh-CN" altLang="en-US" dirty="0"/>
              <a:t>失真 </a:t>
            </a:r>
            <a:r>
              <a:rPr lang="en-US" altLang="zh-CN" dirty="0"/>
              <a:t>Siamese</a:t>
            </a:r>
            <a:r>
              <a:rPr lang="zh-CN" altLang="en-US" dirty="0"/>
              <a:t>网络输出。</a:t>
            </a:r>
          </a:p>
          <a:p>
            <a:r>
              <a:rPr lang="en-US" altLang="zh-CN" dirty="0"/>
              <a:t>Siamese</a:t>
            </a:r>
            <a:r>
              <a:rPr lang="zh-CN" altLang="en-US" dirty="0"/>
              <a:t>网络网络</a:t>
            </a:r>
            <a:r>
              <a:rPr lang="zh-CN" altLang="en-US"/>
              <a:t>成功地分离</a:t>
            </a:r>
            <a:r>
              <a:rPr lang="zh-CN" altLang="en-US" dirty="0"/>
              <a:t>出不同的失真级别。</a:t>
            </a:r>
          </a:p>
        </p:txBody>
      </p:sp>
      <p:sp>
        <p:nvSpPr>
          <p:cNvPr id="4" name="灯片编号占位符 3"/>
          <p:cNvSpPr>
            <a:spLocks noGrp="1"/>
          </p:cNvSpPr>
          <p:nvPr>
            <p:ph type="sldNum" sz="quarter" idx="5"/>
          </p:nvPr>
        </p:nvSpPr>
        <p:spPr/>
        <p:txBody>
          <a:bodyPr/>
          <a:lstStyle/>
          <a:p>
            <a:fld id="{24747ACF-537E-494E-8F64-61D3F129AE09}" type="slidenum">
              <a:rPr lang="zh-CN" altLang="en-US" smtClean="0"/>
              <a:t>6</a:t>
            </a:fld>
            <a:endParaRPr lang="zh-CN" altLang="en-US"/>
          </a:p>
        </p:txBody>
      </p:sp>
    </p:spTree>
    <p:extLst>
      <p:ext uri="{BB962C8B-B14F-4D97-AF65-F5344CB8AC3E}">
        <p14:creationId xmlns:p14="http://schemas.microsoft.com/office/powerpoint/2010/main" val="784308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平方欧几里得距离</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第</a:t>
            </a:r>
            <a:r>
              <a:rPr lang="en-US" altLang="zh-CN" dirty="0" err="1"/>
              <a:t>i</a:t>
            </a:r>
            <a:r>
              <a:rPr lang="zh-CN" altLang="en-US" dirty="0"/>
              <a:t>张图片的</a:t>
            </a:r>
            <a:r>
              <a:rPr lang="en-US" altLang="zh-CN" dirty="0"/>
              <a:t>ground truth</a:t>
            </a:r>
            <a:r>
              <a:rPr lang="zh-CN" altLang="en-US" dirty="0"/>
              <a:t>分数是</a:t>
            </a:r>
            <a:r>
              <a:rPr lang="en-US" altLang="zh-CN" dirty="0" err="1"/>
              <a:t>yi</a:t>
            </a:r>
            <a:r>
              <a:rPr lang="zh-CN" altLang="en-US" dirty="0"/>
              <a:t>，预测的分数为</a:t>
            </a:r>
            <a:r>
              <a:rPr lang="en-US" altLang="zh-CN" dirty="0" err="1"/>
              <a:t>yi</a:t>
            </a:r>
            <a:r>
              <a:rPr lang="en-US" altLang="zh-CN" dirty="0"/>
              <a:t>^</a:t>
            </a:r>
            <a:r>
              <a:rPr lang="zh-CN" altLang="en-US" dirty="0"/>
              <a:t>，</a:t>
            </a:r>
            <a:r>
              <a:rPr lang="en-US" altLang="zh-CN" dirty="0"/>
              <a:t>M</a:t>
            </a:r>
            <a:r>
              <a:rPr lang="zh-CN" altLang="en-US" dirty="0"/>
              <a:t>表示图片的张数</a:t>
            </a:r>
            <a:endParaRPr lang="en-US" altLang="zh-CN" dirty="0"/>
          </a:p>
          <a:p>
            <a:endParaRPr lang="zh-CN" altLang="en-US" dirty="0"/>
          </a:p>
        </p:txBody>
      </p:sp>
      <p:sp>
        <p:nvSpPr>
          <p:cNvPr id="4" name="灯片编号占位符 3"/>
          <p:cNvSpPr>
            <a:spLocks noGrp="1"/>
          </p:cNvSpPr>
          <p:nvPr>
            <p:ph type="sldNum" sz="quarter" idx="5"/>
          </p:nvPr>
        </p:nvSpPr>
        <p:spPr/>
        <p:txBody>
          <a:bodyPr/>
          <a:lstStyle/>
          <a:p>
            <a:fld id="{24747ACF-537E-494E-8F64-61D3F129AE09}" type="slidenum">
              <a:rPr lang="zh-CN" altLang="en-US" smtClean="0"/>
              <a:t>7</a:t>
            </a:fld>
            <a:endParaRPr lang="zh-CN" altLang="en-US"/>
          </a:p>
        </p:txBody>
      </p:sp>
    </p:spTree>
    <p:extLst>
      <p:ext uri="{BB962C8B-B14F-4D97-AF65-F5344CB8AC3E}">
        <p14:creationId xmlns:p14="http://schemas.microsoft.com/office/powerpoint/2010/main" val="3347954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747ACF-537E-494E-8F64-61D3F129AE09}" type="slidenum">
              <a:rPr lang="zh-CN" altLang="en-US" smtClean="0"/>
              <a:t>9</a:t>
            </a:fld>
            <a:endParaRPr lang="zh-CN" altLang="en-US"/>
          </a:p>
        </p:txBody>
      </p:sp>
    </p:spTree>
    <p:extLst>
      <p:ext uri="{BB962C8B-B14F-4D97-AF65-F5344CB8AC3E}">
        <p14:creationId xmlns:p14="http://schemas.microsoft.com/office/powerpoint/2010/main" val="2255812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747ACF-537E-494E-8F64-61D3F129AE09}" type="slidenum">
              <a:rPr lang="zh-CN" altLang="en-US" smtClean="0"/>
              <a:t>10</a:t>
            </a:fld>
            <a:endParaRPr lang="zh-CN" altLang="en-US"/>
          </a:p>
        </p:txBody>
      </p:sp>
    </p:spTree>
    <p:extLst>
      <p:ext uri="{BB962C8B-B14F-4D97-AF65-F5344CB8AC3E}">
        <p14:creationId xmlns:p14="http://schemas.microsoft.com/office/powerpoint/2010/main" val="2874892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DF1AE09-BD10-4BDF-9408-88B12BABC65D}"/>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F36A5413-3926-4BF9-ACCB-54153FF4AE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E21D0EAF-C8ED-4813-A6BA-9E0571FAAECD}"/>
              </a:ext>
            </a:extLst>
          </p:cNvPr>
          <p:cNvSpPr>
            <a:spLocks noGrp="1"/>
          </p:cNvSpPr>
          <p:nvPr>
            <p:ph type="dt" sz="half" idx="10"/>
          </p:nvPr>
        </p:nvSpPr>
        <p:spPr/>
        <p:txBody>
          <a:bodyPr/>
          <a:lstStyle/>
          <a:p>
            <a:fld id="{C459F8C3-E814-4EE8-AAB5-9470A34EC454}" type="datetimeFigureOut">
              <a:rPr lang="zh-CN" altLang="en-US" smtClean="0"/>
              <a:t>2021/3/19</a:t>
            </a:fld>
            <a:endParaRPr lang="zh-CN" altLang="en-US"/>
          </a:p>
        </p:txBody>
      </p:sp>
      <p:sp>
        <p:nvSpPr>
          <p:cNvPr id="5" name="页脚占位符 4">
            <a:extLst>
              <a:ext uri="{FF2B5EF4-FFF2-40B4-BE49-F238E27FC236}">
                <a16:creationId xmlns:a16="http://schemas.microsoft.com/office/drawing/2014/main" id="{EB450320-063D-4BD1-8EAD-B8A86CF1950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2ADF527-8A7F-4CA1-8E47-2F5C93C5E563}"/>
              </a:ext>
            </a:extLst>
          </p:cNvPr>
          <p:cNvSpPr>
            <a:spLocks noGrp="1"/>
          </p:cNvSpPr>
          <p:nvPr>
            <p:ph type="sldNum" sz="quarter" idx="12"/>
          </p:nvPr>
        </p:nvSpPr>
        <p:spPr/>
        <p:txBody>
          <a:bodyPr/>
          <a:lstStyle/>
          <a:p>
            <a:fld id="{BD222B57-8F99-4254-9DD7-4B077E6F26A8}" type="slidenum">
              <a:rPr lang="zh-CN" altLang="en-US" smtClean="0"/>
              <a:t>‹#›</a:t>
            </a:fld>
            <a:endParaRPr lang="zh-CN" altLang="en-US"/>
          </a:p>
        </p:txBody>
      </p:sp>
    </p:spTree>
    <p:extLst>
      <p:ext uri="{BB962C8B-B14F-4D97-AF65-F5344CB8AC3E}">
        <p14:creationId xmlns:p14="http://schemas.microsoft.com/office/powerpoint/2010/main" val="3980712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C24609-3929-46DA-88A6-EA9ACCF6FF2D}"/>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45678CD7-59CD-4748-9B90-6B7BE63F031B}"/>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ACB0FAC-AA72-4502-87E8-786FE47B9471}"/>
              </a:ext>
            </a:extLst>
          </p:cNvPr>
          <p:cNvSpPr>
            <a:spLocks noGrp="1"/>
          </p:cNvSpPr>
          <p:nvPr>
            <p:ph type="dt" sz="half" idx="10"/>
          </p:nvPr>
        </p:nvSpPr>
        <p:spPr/>
        <p:txBody>
          <a:bodyPr/>
          <a:lstStyle/>
          <a:p>
            <a:fld id="{C459F8C3-E814-4EE8-AAB5-9470A34EC454}" type="datetimeFigureOut">
              <a:rPr lang="zh-CN" altLang="en-US" smtClean="0"/>
              <a:t>2021/3/19</a:t>
            </a:fld>
            <a:endParaRPr lang="zh-CN" altLang="en-US"/>
          </a:p>
        </p:txBody>
      </p:sp>
      <p:sp>
        <p:nvSpPr>
          <p:cNvPr id="5" name="页脚占位符 4">
            <a:extLst>
              <a:ext uri="{FF2B5EF4-FFF2-40B4-BE49-F238E27FC236}">
                <a16:creationId xmlns:a16="http://schemas.microsoft.com/office/drawing/2014/main" id="{714F3EA1-3079-452E-84D0-B941C3DA88E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E0425AD-794F-43E5-A4D5-C5CF3B744158}"/>
              </a:ext>
            </a:extLst>
          </p:cNvPr>
          <p:cNvSpPr>
            <a:spLocks noGrp="1"/>
          </p:cNvSpPr>
          <p:nvPr>
            <p:ph type="sldNum" sz="quarter" idx="12"/>
          </p:nvPr>
        </p:nvSpPr>
        <p:spPr/>
        <p:txBody>
          <a:bodyPr/>
          <a:lstStyle/>
          <a:p>
            <a:fld id="{BD222B57-8F99-4254-9DD7-4B077E6F26A8}" type="slidenum">
              <a:rPr lang="zh-CN" altLang="en-US" smtClean="0"/>
              <a:t>‹#›</a:t>
            </a:fld>
            <a:endParaRPr lang="zh-CN" altLang="en-US"/>
          </a:p>
        </p:txBody>
      </p:sp>
    </p:spTree>
    <p:extLst>
      <p:ext uri="{BB962C8B-B14F-4D97-AF65-F5344CB8AC3E}">
        <p14:creationId xmlns:p14="http://schemas.microsoft.com/office/powerpoint/2010/main" val="1372821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76C796FD-A879-46A4-A114-F23B8FA4EB2E}"/>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4A41218C-36FD-4E75-9A54-A74187DD326E}"/>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35362DC-262F-46B8-B321-D3F34586AA8B}"/>
              </a:ext>
            </a:extLst>
          </p:cNvPr>
          <p:cNvSpPr>
            <a:spLocks noGrp="1"/>
          </p:cNvSpPr>
          <p:nvPr>
            <p:ph type="dt" sz="half" idx="10"/>
          </p:nvPr>
        </p:nvSpPr>
        <p:spPr/>
        <p:txBody>
          <a:bodyPr/>
          <a:lstStyle/>
          <a:p>
            <a:fld id="{C459F8C3-E814-4EE8-AAB5-9470A34EC454}" type="datetimeFigureOut">
              <a:rPr lang="zh-CN" altLang="en-US" smtClean="0"/>
              <a:t>2021/3/19</a:t>
            </a:fld>
            <a:endParaRPr lang="zh-CN" altLang="en-US"/>
          </a:p>
        </p:txBody>
      </p:sp>
      <p:sp>
        <p:nvSpPr>
          <p:cNvPr id="5" name="页脚占位符 4">
            <a:extLst>
              <a:ext uri="{FF2B5EF4-FFF2-40B4-BE49-F238E27FC236}">
                <a16:creationId xmlns:a16="http://schemas.microsoft.com/office/drawing/2014/main" id="{818D5A93-6D7E-45AD-809E-17A8078DAD0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6B77229-6AA4-452F-AECE-97065829652C}"/>
              </a:ext>
            </a:extLst>
          </p:cNvPr>
          <p:cNvSpPr>
            <a:spLocks noGrp="1"/>
          </p:cNvSpPr>
          <p:nvPr>
            <p:ph type="sldNum" sz="quarter" idx="12"/>
          </p:nvPr>
        </p:nvSpPr>
        <p:spPr/>
        <p:txBody>
          <a:bodyPr/>
          <a:lstStyle/>
          <a:p>
            <a:fld id="{BD222B57-8F99-4254-9DD7-4B077E6F26A8}" type="slidenum">
              <a:rPr lang="zh-CN" altLang="en-US" smtClean="0"/>
              <a:t>‹#›</a:t>
            </a:fld>
            <a:endParaRPr lang="zh-CN" altLang="en-US"/>
          </a:p>
        </p:txBody>
      </p:sp>
    </p:spTree>
    <p:extLst>
      <p:ext uri="{BB962C8B-B14F-4D97-AF65-F5344CB8AC3E}">
        <p14:creationId xmlns:p14="http://schemas.microsoft.com/office/powerpoint/2010/main" val="4195051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E08AE2-CDE4-4F99-8A08-BAFFFE27662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8753656-D252-4D5D-A6DA-ECD3939023C6}"/>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55E40BB-8FFE-4BBF-8149-798D2BE4C5EA}"/>
              </a:ext>
            </a:extLst>
          </p:cNvPr>
          <p:cNvSpPr>
            <a:spLocks noGrp="1"/>
          </p:cNvSpPr>
          <p:nvPr>
            <p:ph type="dt" sz="half" idx="10"/>
          </p:nvPr>
        </p:nvSpPr>
        <p:spPr/>
        <p:txBody>
          <a:bodyPr/>
          <a:lstStyle/>
          <a:p>
            <a:fld id="{C459F8C3-E814-4EE8-AAB5-9470A34EC454}" type="datetimeFigureOut">
              <a:rPr lang="zh-CN" altLang="en-US" smtClean="0"/>
              <a:t>2021/3/19</a:t>
            </a:fld>
            <a:endParaRPr lang="zh-CN" altLang="en-US"/>
          </a:p>
        </p:txBody>
      </p:sp>
      <p:sp>
        <p:nvSpPr>
          <p:cNvPr id="5" name="页脚占位符 4">
            <a:extLst>
              <a:ext uri="{FF2B5EF4-FFF2-40B4-BE49-F238E27FC236}">
                <a16:creationId xmlns:a16="http://schemas.microsoft.com/office/drawing/2014/main" id="{CD830EEA-5262-4E48-9C15-829F6F0CF79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92EA6AC-1C32-4AB2-AADF-6ED34EDA45D8}"/>
              </a:ext>
            </a:extLst>
          </p:cNvPr>
          <p:cNvSpPr>
            <a:spLocks noGrp="1"/>
          </p:cNvSpPr>
          <p:nvPr>
            <p:ph type="sldNum" sz="quarter" idx="12"/>
          </p:nvPr>
        </p:nvSpPr>
        <p:spPr/>
        <p:txBody>
          <a:bodyPr/>
          <a:lstStyle/>
          <a:p>
            <a:fld id="{BD222B57-8F99-4254-9DD7-4B077E6F26A8}" type="slidenum">
              <a:rPr lang="zh-CN" altLang="en-US" smtClean="0"/>
              <a:t>‹#›</a:t>
            </a:fld>
            <a:endParaRPr lang="zh-CN" altLang="en-US"/>
          </a:p>
        </p:txBody>
      </p:sp>
    </p:spTree>
    <p:extLst>
      <p:ext uri="{BB962C8B-B14F-4D97-AF65-F5344CB8AC3E}">
        <p14:creationId xmlns:p14="http://schemas.microsoft.com/office/powerpoint/2010/main" val="1222401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F226C4C-B389-4655-9A2F-F76A618EC58C}"/>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A23F89D9-CCE5-4A30-80A3-84AACB5C23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7E1404DA-7B0F-4B35-87AB-BA5DD4C4278B}"/>
              </a:ext>
            </a:extLst>
          </p:cNvPr>
          <p:cNvSpPr>
            <a:spLocks noGrp="1"/>
          </p:cNvSpPr>
          <p:nvPr>
            <p:ph type="dt" sz="half" idx="10"/>
          </p:nvPr>
        </p:nvSpPr>
        <p:spPr/>
        <p:txBody>
          <a:bodyPr/>
          <a:lstStyle/>
          <a:p>
            <a:fld id="{C459F8C3-E814-4EE8-AAB5-9470A34EC454}" type="datetimeFigureOut">
              <a:rPr lang="zh-CN" altLang="en-US" smtClean="0"/>
              <a:t>2021/3/19</a:t>
            </a:fld>
            <a:endParaRPr lang="zh-CN" altLang="en-US"/>
          </a:p>
        </p:txBody>
      </p:sp>
      <p:sp>
        <p:nvSpPr>
          <p:cNvPr id="5" name="页脚占位符 4">
            <a:extLst>
              <a:ext uri="{FF2B5EF4-FFF2-40B4-BE49-F238E27FC236}">
                <a16:creationId xmlns:a16="http://schemas.microsoft.com/office/drawing/2014/main" id="{723C3E28-A5FA-4AC9-8A29-71E77990861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673BD67-362A-4BE8-BA88-9F99AB4C06F8}"/>
              </a:ext>
            </a:extLst>
          </p:cNvPr>
          <p:cNvSpPr>
            <a:spLocks noGrp="1"/>
          </p:cNvSpPr>
          <p:nvPr>
            <p:ph type="sldNum" sz="quarter" idx="12"/>
          </p:nvPr>
        </p:nvSpPr>
        <p:spPr/>
        <p:txBody>
          <a:bodyPr/>
          <a:lstStyle/>
          <a:p>
            <a:fld id="{BD222B57-8F99-4254-9DD7-4B077E6F26A8}" type="slidenum">
              <a:rPr lang="zh-CN" altLang="en-US" smtClean="0"/>
              <a:t>‹#›</a:t>
            </a:fld>
            <a:endParaRPr lang="zh-CN" altLang="en-US"/>
          </a:p>
        </p:txBody>
      </p:sp>
    </p:spTree>
    <p:extLst>
      <p:ext uri="{BB962C8B-B14F-4D97-AF65-F5344CB8AC3E}">
        <p14:creationId xmlns:p14="http://schemas.microsoft.com/office/powerpoint/2010/main" val="2682540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A61D7D-94C2-46D0-B590-690554CD940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2B34EBE-3184-4B46-A7E6-EDCD783BBA12}"/>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5AC58612-0C8D-47A9-B37F-5C9714D365D7}"/>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639C6770-9FE8-4A0A-894A-011ADDE65CEF}"/>
              </a:ext>
            </a:extLst>
          </p:cNvPr>
          <p:cNvSpPr>
            <a:spLocks noGrp="1"/>
          </p:cNvSpPr>
          <p:nvPr>
            <p:ph type="dt" sz="half" idx="10"/>
          </p:nvPr>
        </p:nvSpPr>
        <p:spPr/>
        <p:txBody>
          <a:bodyPr/>
          <a:lstStyle/>
          <a:p>
            <a:fld id="{C459F8C3-E814-4EE8-AAB5-9470A34EC454}" type="datetimeFigureOut">
              <a:rPr lang="zh-CN" altLang="en-US" smtClean="0"/>
              <a:t>2021/3/19</a:t>
            </a:fld>
            <a:endParaRPr lang="zh-CN" altLang="en-US"/>
          </a:p>
        </p:txBody>
      </p:sp>
      <p:sp>
        <p:nvSpPr>
          <p:cNvPr id="6" name="页脚占位符 5">
            <a:extLst>
              <a:ext uri="{FF2B5EF4-FFF2-40B4-BE49-F238E27FC236}">
                <a16:creationId xmlns:a16="http://schemas.microsoft.com/office/drawing/2014/main" id="{B5AFD2D4-4950-4B2D-8147-F2ADFA6A6C7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C3B6C18-7053-482C-A830-EA62E3C093EC}"/>
              </a:ext>
            </a:extLst>
          </p:cNvPr>
          <p:cNvSpPr>
            <a:spLocks noGrp="1"/>
          </p:cNvSpPr>
          <p:nvPr>
            <p:ph type="sldNum" sz="quarter" idx="12"/>
          </p:nvPr>
        </p:nvSpPr>
        <p:spPr/>
        <p:txBody>
          <a:bodyPr/>
          <a:lstStyle/>
          <a:p>
            <a:fld id="{BD222B57-8F99-4254-9DD7-4B077E6F26A8}" type="slidenum">
              <a:rPr lang="zh-CN" altLang="en-US" smtClean="0"/>
              <a:t>‹#›</a:t>
            </a:fld>
            <a:endParaRPr lang="zh-CN" altLang="en-US"/>
          </a:p>
        </p:txBody>
      </p:sp>
    </p:spTree>
    <p:extLst>
      <p:ext uri="{BB962C8B-B14F-4D97-AF65-F5344CB8AC3E}">
        <p14:creationId xmlns:p14="http://schemas.microsoft.com/office/powerpoint/2010/main" val="2295367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226124-56A9-494A-8F92-8ACCD391E5C0}"/>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5E80313B-7D59-4DDC-BA99-87748A4CD7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FBCBAAFE-491C-4663-ABAC-EB3C7EB4C185}"/>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24751A83-709A-43A0-9F1D-ED1B672902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7948C7E8-89AA-41E2-9882-19B10F327486}"/>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502FF573-E03B-44DE-98FE-F31EAFA23E9F}"/>
              </a:ext>
            </a:extLst>
          </p:cNvPr>
          <p:cNvSpPr>
            <a:spLocks noGrp="1"/>
          </p:cNvSpPr>
          <p:nvPr>
            <p:ph type="dt" sz="half" idx="10"/>
          </p:nvPr>
        </p:nvSpPr>
        <p:spPr/>
        <p:txBody>
          <a:bodyPr/>
          <a:lstStyle/>
          <a:p>
            <a:fld id="{C459F8C3-E814-4EE8-AAB5-9470A34EC454}" type="datetimeFigureOut">
              <a:rPr lang="zh-CN" altLang="en-US" smtClean="0"/>
              <a:t>2021/3/19</a:t>
            </a:fld>
            <a:endParaRPr lang="zh-CN" altLang="en-US"/>
          </a:p>
        </p:txBody>
      </p:sp>
      <p:sp>
        <p:nvSpPr>
          <p:cNvPr id="8" name="页脚占位符 7">
            <a:extLst>
              <a:ext uri="{FF2B5EF4-FFF2-40B4-BE49-F238E27FC236}">
                <a16:creationId xmlns:a16="http://schemas.microsoft.com/office/drawing/2014/main" id="{13AE5B5F-197F-4F09-B4F8-B208A3A83A04}"/>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2ABC2D67-8B04-47CA-B3C1-2985EFDA938D}"/>
              </a:ext>
            </a:extLst>
          </p:cNvPr>
          <p:cNvSpPr>
            <a:spLocks noGrp="1"/>
          </p:cNvSpPr>
          <p:nvPr>
            <p:ph type="sldNum" sz="quarter" idx="12"/>
          </p:nvPr>
        </p:nvSpPr>
        <p:spPr/>
        <p:txBody>
          <a:bodyPr/>
          <a:lstStyle/>
          <a:p>
            <a:fld id="{BD222B57-8F99-4254-9DD7-4B077E6F26A8}" type="slidenum">
              <a:rPr lang="zh-CN" altLang="en-US" smtClean="0"/>
              <a:t>‹#›</a:t>
            </a:fld>
            <a:endParaRPr lang="zh-CN" altLang="en-US"/>
          </a:p>
        </p:txBody>
      </p:sp>
    </p:spTree>
    <p:extLst>
      <p:ext uri="{BB962C8B-B14F-4D97-AF65-F5344CB8AC3E}">
        <p14:creationId xmlns:p14="http://schemas.microsoft.com/office/powerpoint/2010/main" val="272565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EE954AD-DF33-4FAD-9E6E-47CE3E1B11EC}"/>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1389A3D3-11F3-4D27-96DB-4D960F783561}"/>
              </a:ext>
            </a:extLst>
          </p:cNvPr>
          <p:cNvSpPr>
            <a:spLocks noGrp="1"/>
          </p:cNvSpPr>
          <p:nvPr>
            <p:ph type="dt" sz="half" idx="10"/>
          </p:nvPr>
        </p:nvSpPr>
        <p:spPr/>
        <p:txBody>
          <a:bodyPr/>
          <a:lstStyle/>
          <a:p>
            <a:fld id="{C459F8C3-E814-4EE8-AAB5-9470A34EC454}" type="datetimeFigureOut">
              <a:rPr lang="zh-CN" altLang="en-US" smtClean="0"/>
              <a:t>2021/3/19</a:t>
            </a:fld>
            <a:endParaRPr lang="zh-CN" altLang="en-US"/>
          </a:p>
        </p:txBody>
      </p:sp>
      <p:sp>
        <p:nvSpPr>
          <p:cNvPr id="4" name="页脚占位符 3">
            <a:extLst>
              <a:ext uri="{FF2B5EF4-FFF2-40B4-BE49-F238E27FC236}">
                <a16:creationId xmlns:a16="http://schemas.microsoft.com/office/drawing/2014/main" id="{F9261EC1-9ADC-4E4B-86B6-FEA162519DCA}"/>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B340CF4C-BA72-40A7-A03C-253725B1B301}"/>
              </a:ext>
            </a:extLst>
          </p:cNvPr>
          <p:cNvSpPr>
            <a:spLocks noGrp="1"/>
          </p:cNvSpPr>
          <p:nvPr>
            <p:ph type="sldNum" sz="quarter" idx="12"/>
          </p:nvPr>
        </p:nvSpPr>
        <p:spPr/>
        <p:txBody>
          <a:bodyPr/>
          <a:lstStyle/>
          <a:p>
            <a:fld id="{BD222B57-8F99-4254-9DD7-4B077E6F26A8}" type="slidenum">
              <a:rPr lang="zh-CN" altLang="en-US" smtClean="0"/>
              <a:t>‹#›</a:t>
            </a:fld>
            <a:endParaRPr lang="zh-CN" altLang="en-US"/>
          </a:p>
        </p:txBody>
      </p:sp>
    </p:spTree>
    <p:extLst>
      <p:ext uri="{BB962C8B-B14F-4D97-AF65-F5344CB8AC3E}">
        <p14:creationId xmlns:p14="http://schemas.microsoft.com/office/powerpoint/2010/main" val="1582674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12E3501-3A7F-4EF6-90CE-FEB8BAAFE064}"/>
              </a:ext>
            </a:extLst>
          </p:cNvPr>
          <p:cNvSpPr>
            <a:spLocks noGrp="1"/>
          </p:cNvSpPr>
          <p:nvPr>
            <p:ph type="dt" sz="half" idx="10"/>
          </p:nvPr>
        </p:nvSpPr>
        <p:spPr/>
        <p:txBody>
          <a:bodyPr/>
          <a:lstStyle/>
          <a:p>
            <a:fld id="{C459F8C3-E814-4EE8-AAB5-9470A34EC454}" type="datetimeFigureOut">
              <a:rPr lang="zh-CN" altLang="en-US" smtClean="0"/>
              <a:t>2021/3/19</a:t>
            </a:fld>
            <a:endParaRPr lang="zh-CN" altLang="en-US"/>
          </a:p>
        </p:txBody>
      </p:sp>
      <p:sp>
        <p:nvSpPr>
          <p:cNvPr id="3" name="页脚占位符 2">
            <a:extLst>
              <a:ext uri="{FF2B5EF4-FFF2-40B4-BE49-F238E27FC236}">
                <a16:creationId xmlns:a16="http://schemas.microsoft.com/office/drawing/2014/main" id="{661881E1-BAD5-4562-834D-4AC0DC7274AA}"/>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19FA2750-8DE6-474E-88E3-7E4F1864B307}"/>
              </a:ext>
            </a:extLst>
          </p:cNvPr>
          <p:cNvSpPr>
            <a:spLocks noGrp="1"/>
          </p:cNvSpPr>
          <p:nvPr>
            <p:ph type="sldNum" sz="quarter" idx="12"/>
          </p:nvPr>
        </p:nvSpPr>
        <p:spPr/>
        <p:txBody>
          <a:bodyPr/>
          <a:lstStyle/>
          <a:p>
            <a:fld id="{BD222B57-8F99-4254-9DD7-4B077E6F26A8}" type="slidenum">
              <a:rPr lang="zh-CN" altLang="en-US" smtClean="0"/>
              <a:t>‹#›</a:t>
            </a:fld>
            <a:endParaRPr lang="zh-CN" altLang="en-US"/>
          </a:p>
        </p:txBody>
      </p:sp>
    </p:spTree>
    <p:extLst>
      <p:ext uri="{BB962C8B-B14F-4D97-AF65-F5344CB8AC3E}">
        <p14:creationId xmlns:p14="http://schemas.microsoft.com/office/powerpoint/2010/main" val="3325950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56294E-BA07-4271-9251-6F4AB6EB330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1E3DEE84-761F-4F27-905B-C7904E9C07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D544030D-BB96-45FD-A441-6C7C98D89C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4904CFE4-6A84-41E7-844F-6A70F53488D5}"/>
              </a:ext>
            </a:extLst>
          </p:cNvPr>
          <p:cNvSpPr>
            <a:spLocks noGrp="1"/>
          </p:cNvSpPr>
          <p:nvPr>
            <p:ph type="dt" sz="half" idx="10"/>
          </p:nvPr>
        </p:nvSpPr>
        <p:spPr/>
        <p:txBody>
          <a:bodyPr/>
          <a:lstStyle/>
          <a:p>
            <a:fld id="{C459F8C3-E814-4EE8-AAB5-9470A34EC454}" type="datetimeFigureOut">
              <a:rPr lang="zh-CN" altLang="en-US" smtClean="0"/>
              <a:t>2021/3/19</a:t>
            </a:fld>
            <a:endParaRPr lang="zh-CN" altLang="en-US"/>
          </a:p>
        </p:txBody>
      </p:sp>
      <p:sp>
        <p:nvSpPr>
          <p:cNvPr id="6" name="页脚占位符 5">
            <a:extLst>
              <a:ext uri="{FF2B5EF4-FFF2-40B4-BE49-F238E27FC236}">
                <a16:creationId xmlns:a16="http://schemas.microsoft.com/office/drawing/2014/main" id="{7AD6FB85-383E-4F6E-BDC7-0444EDC5C2D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7B84074-EC89-4292-B1E6-1DC37BDB9411}"/>
              </a:ext>
            </a:extLst>
          </p:cNvPr>
          <p:cNvSpPr>
            <a:spLocks noGrp="1"/>
          </p:cNvSpPr>
          <p:nvPr>
            <p:ph type="sldNum" sz="quarter" idx="12"/>
          </p:nvPr>
        </p:nvSpPr>
        <p:spPr/>
        <p:txBody>
          <a:bodyPr/>
          <a:lstStyle/>
          <a:p>
            <a:fld id="{BD222B57-8F99-4254-9DD7-4B077E6F26A8}" type="slidenum">
              <a:rPr lang="zh-CN" altLang="en-US" smtClean="0"/>
              <a:t>‹#›</a:t>
            </a:fld>
            <a:endParaRPr lang="zh-CN" altLang="en-US"/>
          </a:p>
        </p:txBody>
      </p:sp>
    </p:spTree>
    <p:extLst>
      <p:ext uri="{BB962C8B-B14F-4D97-AF65-F5344CB8AC3E}">
        <p14:creationId xmlns:p14="http://schemas.microsoft.com/office/powerpoint/2010/main" val="21183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81F2A1-2FED-48A7-B976-23DBF3B31082}"/>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83C225B8-F95F-49A6-B249-8078A79511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34A3DC85-A06E-4918-BCF6-C35AD83280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00F9AF57-856A-4AB1-A0FC-8CFD48A73553}"/>
              </a:ext>
            </a:extLst>
          </p:cNvPr>
          <p:cNvSpPr>
            <a:spLocks noGrp="1"/>
          </p:cNvSpPr>
          <p:nvPr>
            <p:ph type="dt" sz="half" idx="10"/>
          </p:nvPr>
        </p:nvSpPr>
        <p:spPr/>
        <p:txBody>
          <a:bodyPr/>
          <a:lstStyle/>
          <a:p>
            <a:fld id="{C459F8C3-E814-4EE8-AAB5-9470A34EC454}" type="datetimeFigureOut">
              <a:rPr lang="zh-CN" altLang="en-US" smtClean="0"/>
              <a:t>2021/3/19</a:t>
            </a:fld>
            <a:endParaRPr lang="zh-CN" altLang="en-US"/>
          </a:p>
        </p:txBody>
      </p:sp>
      <p:sp>
        <p:nvSpPr>
          <p:cNvPr id="6" name="页脚占位符 5">
            <a:extLst>
              <a:ext uri="{FF2B5EF4-FFF2-40B4-BE49-F238E27FC236}">
                <a16:creationId xmlns:a16="http://schemas.microsoft.com/office/drawing/2014/main" id="{5D0697D8-4A64-45C0-971A-E70306E50C5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ACA0030-1D63-48CA-875C-C3FE8C2E5E34}"/>
              </a:ext>
            </a:extLst>
          </p:cNvPr>
          <p:cNvSpPr>
            <a:spLocks noGrp="1"/>
          </p:cNvSpPr>
          <p:nvPr>
            <p:ph type="sldNum" sz="quarter" idx="12"/>
          </p:nvPr>
        </p:nvSpPr>
        <p:spPr/>
        <p:txBody>
          <a:bodyPr/>
          <a:lstStyle/>
          <a:p>
            <a:fld id="{BD222B57-8F99-4254-9DD7-4B077E6F26A8}" type="slidenum">
              <a:rPr lang="zh-CN" altLang="en-US" smtClean="0"/>
              <a:t>‹#›</a:t>
            </a:fld>
            <a:endParaRPr lang="zh-CN" altLang="en-US"/>
          </a:p>
        </p:txBody>
      </p:sp>
    </p:spTree>
    <p:extLst>
      <p:ext uri="{BB962C8B-B14F-4D97-AF65-F5344CB8AC3E}">
        <p14:creationId xmlns:p14="http://schemas.microsoft.com/office/powerpoint/2010/main" val="3360700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4198C04A-B474-4351-9784-4575131509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C3485645-7258-4FF6-93B1-C56E2B3116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C5B6029-1018-4EEE-B28F-15D2269EF9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9F8C3-E814-4EE8-AAB5-9470A34EC454}" type="datetimeFigureOut">
              <a:rPr lang="zh-CN" altLang="en-US" smtClean="0"/>
              <a:t>2021/3/19</a:t>
            </a:fld>
            <a:endParaRPr lang="zh-CN" altLang="en-US"/>
          </a:p>
        </p:txBody>
      </p:sp>
      <p:sp>
        <p:nvSpPr>
          <p:cNvPr id="5" name="页脚占位符 4">
            <a:extLst>
              <a:ext uri="{FF2B5EF4-FFF2-40B4-BE49-F238E27FC236}">
                <a16:creationId xmlns:a16="http://schemas.microsoft.com/office/drawing/2014/main" id="{DCB202B9-8E03-4224-809D-79A353FD57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9167F88A-2F1D-4C9F-B2DB-52FB93A7D6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222B57-8F99-4254-9DD7-4B077E6F26A8}" type="slidenum">
              <a:rPr lang="zh-CN" altLang="en-US" smtClean="0"/>
              <a:t>‹#›</a:t>
            </a:fld>
            <a:endParaRPr lang="zh-CN" altLang="en-US"/>
          </a:p>
        </p:txBody>
      </p:sp>
    </p:spTree>
    <p:extLst>
      <p:ext uri="{BB962C8B-B14F-4D97-AF65-F5344CB8AC3E}">
        <p14:creationId xmlns:p14="http://schemas.microsoft.com/office/powerpoint/2010/main" val="1725433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9C9DE17-F24C-471C-B0D4-68A325AA0023}"/>
              </a:ext>
            </a:extLst>
          </p:cNvPr>
          <p:cNvSpPr>
            <a:spLocks noGrp="1"/>
          </p:cNvSpPr>
          <p:nvPr>
            <p:ph type="ctrTitle"/>
          </p:nvPr>
        </p:nvSpPr>
        <p:spPr>
          <a:xfrm>
            <a:off x="1524000" y="1496291"/>
            <a:ext cx="9144000" cy="1405804"/>
          </a:xfrm>
        </p:spPr>
        <p:txBody>
          <a:bodyPr>
            <a:normAutofit/>
          </a:bodyPr>
          <a:lstStyle/>
          <a:p>
            <a:r>
              <a:rPr lang="en-US" altLang="zh-CN" sz="4000" b="1" dirty="0" err="1"/>
              <a:t>RankIQA</a:t>
            </a:r>
            <a:r>
              <a:rPr lang="en-US" altLang="zh-CN" sz="4000" b="1" dirty="0"/>
              <a:t>: Learning from Rankings for No-reference Image Quality Assessment</a:t>
            </a:r>
            <a:endParaRPr lang="zh-CN" altLang="en-US" sz="4000" b="1" dirty="0"/>
          </a:p>
        </p:txBody>
      </p:sp>
      <p:pic>
        <p:nvPicPr>
          <p:cNvPr id="7" name="图片 6">
            <a:extLst>
              <a:ext uri="{FF2B5EF4-FFF2-40B4-BE49-F238E27FC236}">
                <a16:creationId xmlns:a16="http://schemas.microsoft.com/office/drawing/2014/main" id="{9A42B351-C6BE-4916-A0F2-91B3BAAAAA5E}"/>
              </a:ext>
            </a:extLst>
          </p:cNvPr>
          <p:cNvPicPr>
            <a:picLocks noChangeAspect="1"/>
          </p:cNvPicPr>
          <p:nvPr/>
        </p:nvPicPr>
        <p:blipFill>
          <a:blip r:embed="rId2"/>
          <a:stretch>
            <a:fillRect/>
          </a:stretch>
        </p:blipFill>
        <p:spPr>
          <a:xfrm>
            <a:off x="1329006" y="4052470"/>
            <a:ext cx="9533983" cy="889515"/>
          </a:xfrm>
          <a:prstGeom prst="rect">
            <a:avLst/>
          </a:prstGeom>
        </p:spPr>
      </p:pic>
      <p:sp>
        <p:nvSpPr>
          <p:cNvPr id="3" name="文本框 2">
            <a:extLst>
              <a:ext uri="{FF2B5EF4-FFF2-40B4-BE49-F238E27FC236}">
                <a16:creationId xmlns:a16="http://schemas.microsoft.com/office/drawing/2014/main" id="{4CD347A1-20FF-4ECB-B25A-5D8FAFBCFCBD}"/>
              </a:ext>
            </a:extLst>
          </p:cNvPr>
          <p:cNvSpPr txBox="1"/>
          <p:nvPr/>
        </p:nvSpPr>
        <p:spPr>
          <a:xfrm>
            <a:off x="5005464" y="3163924"/>
            <a:ext cx="2181069" cy="523220"/>
          </a:xfrm>
          <a:prstGeom prst="rect">
            <a:avLst/>
          </a:prstGeom>
          <a:noFill/>
        </p:spPr>
        <p:txBody>
          <a:bodyPr wrap="square" rtlCol="0">
            <a:spAutoFit/>
          </a:bodyPr>
          <a:lstStyle/>
          <a:p>
            <a:pPr algn="ctr"/>
            <a:r>
              <a:rPr lang="en-US" altLang="zh-CN" sz="2800" dirty="0"/>
              <a:t>ICCV 2017</a:t>
            </a:r>
            <a:endParaRPr lang="zh-CN" altLang="en-US" sz="2800" dirty="0"/>
          </a:p>
        </p:txBody>
      </p:sp>
    </p:spTree>
    <p:extLst>
      <p:ext uri="{BB962C8B-B14F-4D97-AF65-F5344CB8AC3E}">
        <p14:creationId xmlns:p14="http://schemas.microsoft.com/office/powerpoint/2010/main" val="3707507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E20ED5F3-0515-4793-9F1D-1FCE50BD261B}"/>
              </a:ext>
            </a:extLst>
          </p:cNvPr>
          <p:cNvPicPr>
            <a:picLocks noChangeAspect="1"/>
          </p:cNvPicPr>
          <p:nvPr/>
        </p:nvPicPr>
        <p:blipFill>
          <a:blip r:embed="rId3"/>
          <a:stretch>
            <a:fillRect/>
          </a:stretch>
        </p:blipFill>
        <p:spPr>
          <a:xfrm>
            <a:off x="3011566" y="632696"/>
            <a:ext cx="6168868" cy="6110210"/>
          </a:xfrm>
          <a:prstGeom prst="rect">
            <a:avLst/>
          </a:prstGeom>
        </p:spPr>
      </p:pic>
      <p:sp>
        <p:nvSpPr>
          <p:cNvPr id="3" name="内容占位符 2">
            <a:extLst>
              <a:ext uri="{FF2B5EF4-FFF2-40B4-BE49-F238E27FC236}">
                <a16:creationId xmlns:a16="http://schemas.microsoft.com/office/drawing/2014/main" id="{0ED10485-1D47-44F2-8AC7-DB8CDA470FFD}"/>
              </a:ext>
            </a:extLst>
          </p:cNvPr>
          <p:cNvSpPr>
            <a:spLocks noGrp="1"/>
          </p:cNvSpPr>
          <p:nvPr>
            <p:ph idx="1"/>
          </p:nvPr>
        </p:nvSpPr>
        <p:spPr>
          <a:xfrm>
            <a:off x="838200" y="115094"/>
            <a:ext cx="10515600" cy="557811"/>
          </a:xfrm>
        </p:spPr>
        <p:txBody>
          <a:bodyPr>
            <a:normAutofit/>
          </a:bodyPr>
          <a:lstStyle/>
          <a:p>
            <a:pPr marL="0" indent="0" algn="ctr">
              <a:buNone/>
            </a:pPr>
            <a:r>
              <a:rPr lang="en-US" altLang="zh-CN" sz="2400" b="1" dirty="0"/>
              <a:t>LCC (above) and SROCC (below) evaluation on the LIVE dataset</a:t>
            </a:r>
            <a:endParaRPr lang="zh-CN" altLang="en-US" sz="2400" b="1" dirty="0"/>
          </a:p>
        </p:txBody>
      </p:sp>
    </p:spTree>
    <p:extLst>
      <p:ext uri="{BB962C8B-B14F-4D97-AF65-F5344CB8AC3E}">
        <p14:creationId xmlns:p14="http://schemas.microsoft.com/office/powerpoint/2010/main" val="1902514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E99B39-5B2D-4079-AD27-9488AA269F94}"/>
              </a:ext>
            </a:extLst>
          </p:cNvPr>
          <p:cNvSpPr>
            <a:spLocks noGrp="1"/>
          </p:cNvSpPr>
          <p:nvPr>
            <p:ph type="title"/>
          </p:nvPr>
        </p:nvSpPr>
        <p:spPr/>
        <p:txBody>
          <a:bodyPr/>
          <a:lstStyle/>
          <a:p>
            <a:r>
              <a:rPr lang="en-US" altLang="zh-CN" dirty="0"/>
              <a:t>Experimental results</a:t>
            </a:r>
            <a:endParaRPr lang="zh-CN" altLang="en-US" dirty="0"/>
          </a:p>
        </p:txBody>
      </p:sp>
      <p:pic>
        <p:nvPicPr>
          <p:cNvPr id="5" name="内容占位符 4">
            <a:extLst>
              <a:ext uri="{FF2B5EF4-FFF2-40B4-BE49-F238E27FC236}">
                <a16:creationId xmlns:a16="http://schemas.microsoft.com/office/drawing/2014/main" id="{669FE280-0834-4B6E-ABE9-5B080CF760C0}"/>
              </a:ext>
            </a:extLst>
          </p:cNvPr>
          <p:cNvPicPr>
            <a:picLocks noGrp="1" noChangeAspect="1"/>
          </p:cNvPicPr>
          <p:nvPr>
            <p:ph idx="1"/>
          </p:nvPr>
        </p:nvPicPr>
        <p:blipFill>
          <a:blip r:embed="rId2"/>
          <a:stretch>
            <a:fillRect/>
          </a:stretch>
        </p:blipFill>
        <p:spPr>
          <a:xfrm>
            <a:off x="2017307" y="2627724"/>
            <a:ext cx="8157386" cy="2334851"/>
          </a:xfrm>
        </p:spPr>
      </p:pic>
      <p:sp>
        <p:nvSpPr>
          <p:cNvPr id="6" name="文本框 5">
            <a:extLst>
              <a:ext uri="{FF2B5EF4-FFF2-40B4-BE49-F238E27FC236}">
                <a16:creationId xmlns:a16="http://schemas.microsoft.com/office/drawing/2014/main" id="{24C37318-8A7A-4F93-88B9-70B3E6AD28F6}"/>
              </a:ext>
            </a:extLst>
          </p:cNvPr>
          <p:cNvSpPr txBox="1"/>
          <p:nvPr/>
        </p:nvSpPr>
        <p:spPr>
          <a:xfrm>
            <a:off x="2485713" y="1796727"/>
            <a:ext cx="7220574" cy="830997"/>
          </a:xfrm>
          <a:prstGeom prst="rect">
            <a:avLst/>
          </a:prstGeom>
          <a:noFill/>
        </p:spPr>
        <p:txBody>
          <a:bodyPr wrap="square">
            <a:spAutoFit/>
          </a:bodyPr>
          <a:lstStyle/>
          <a:p>
            <a:pPr algn="ctr"/>
            <a:r>
              <a:rPr lang="en-US" altLang="zh-CN" sz="2400" b="1" dirty="0"/>
              <a:t>SROCC and LCC results of models trained on the Waterloo and Places2 datasets, testing on LIVE</a:t>
            </a:r>
            <a:endParaRPr lang="zh-CN" altLang="en-US" sz="2400" b="1" dirty="0"/>
          </a:p>
        </p:txBody>
      </p:sp>
    </p:spTree>
    <p:extLst>
      <p:ext uri="{BB962C8B-B14F-4D97-AF65-F5344CB8AC3E}">
        <p14:creationId xmlns:p14="http://schemas.microsoft.com/office/powerpoint/2010/main" val="1948890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E229B63-A715-47F7-9B05-572CF589C794}"/>
              </a:ext>
            </a:extLst>
          </p:cNvPr>
          <p:cNvSpPr>
            <a:spLocks noGrp="1"/>
          </p:cNvSpPr>
          <p:nvPr>
            <p:ph type="title"/>
          </p:nvPr>
        </p:nvSpPr>
        <p:spPr/>
        <p:txBody>
          <a:bodyPr/>
          <a:lstStyle/>
          <a:p>
            <a:r>
              <a:rPr lang="en-US" altLang="zh-CN" dirty="0"/>
              <a:t>Comment</a:t>
            </a:r>
            <a:endParaRPr lang="zh-CN" altLang="en-US" dirty="0"/>
          </a:p>
        </p:txBody>
      </p:sp>
      <p:sp>
        <p:nvSpPr>
          <p:cNvPr id="3" name="内容占位符 2">
            <a:extLst>
              <a:ext uri="{FF2B5EF4-FFF2-40B4-BE49-F238E27FC236}">
                <a16:creationId xmlns:a16="http://schemas.microsoft.com/office/drawing/2014/main" id="{D5ABDFB4-D11F-42FF-9941-E7A7DF32EB6F}"/>
              </a:ext>
            </a:extLst>
          </p:cNvPr>
          <p:cNvSpPr>
            <a:spLocks noGrp="1"/>
          </p:cNvSpPr>
          <p:nvPr>
            <p:ph idx="1"/>
          </p:nvPr>
        </p:nvSpPr>
        <p:spPr/>
        <p:txBody>
          <a:bodyPr/>
          <a:lstStyle/>
          <a:p>
            <a:r>
              <a:rPr lang="zh-CN" altLang="en-US" dirty="0"/>
              <a:t>通过学习排序的方法解决了</a:t>
            </a:r>
            <a:r>
              <a:rPr lang="en-US" altLang="zh-CN" dirty="0"/>
              <a:t>IQA</a:t>
            </a:r>
            <a:r>
              <a:rPr lang="zh-CN" altLang="en-US" dirty="0"/>
              <a:t>数据集的大小限制</a:t>
            </a:r>
            <a:endParaRPr lang="en-US" altLang="zh-CN" dirty="0"/>
          </a:p>
          <a:p>
            <a:r>
              <a:rPr lang="zh-CN" altLang="en-US" dirty="0"/>
              <a:t>提出的方法在</a:t>
            </a:r>
            <a:r>
              <a:rPr lang="en-US" altLang="zh-CN" dirty="0"/>
              <a:t>TID2013</a:t>
            </a:r>
            <a:r>
              <a:rPr lang="zh-CN" altLang="en-US" dirty="0"/>
              <a:t>和</a:t>
            </a:r>
            <a:r>
              <a:rPr lang="en-US" altLang="zh-CN" dirty="0"/>
              <a:t>LIVE</a:t>
            </a:r>
            <a:r>
              <a:rPr lang="zh-CN" altLang="en-US" dirty="0"/>
              <a:t>上都取得了比较理想的结果</a:t>
            </a:r>
            <a:endParaRPr lang="en-US" altLang="zh-CN" dirty="0"/>
          </a:p>
          <a:p>
            <a:endParaRPr lang="en-US" altLang="zh-CN" dirty="0"/>
          </a:p>
          <a:p>
            <a:endParaRPr lang="en-US" altLang="zh-CN" dirty="0"/>
          </a:p>
        </p:txBody>
      </p:sp>
    </p:spTree>
    <p:extLst>
      <p:ext uri="{BB962C8B-B14F-4D97-AF65-F5344CB8AC3E}">
        <p14:creationId xmlns:p14="http://schemas.microsoft.com/office/powerpoint/2010/main" val="3282766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B190DFBF-744A-4509-AD5D-E3C887325C23}"/>
              </a:ext>
            </a:extLst>
          </p:cNvPr>
          <p:cNvSpPr>
            <a:spLocks noGrp="1"/>
          </p:cNvSpPr>
          <p:nvPr>
            <p:ph idx="1"/>
          </p:nvPr>
        </p:nvSpPr>
        <p:spPr>
          <a:xfrm>
            <a:off x="838200" y="2500182"/>
            <a:ext cx="10515600" cy="850119"/>
          </a:xfrm>
        </p:spPr>
        <p:txBody>
          <a:bodyPr>
            <a:noAutofit/>
          </a:bodyPr>
          <a:lstStyle/>
          <a:p>
            <a:pPr marL="0" indent="0" algn="ctr">
              <a:buNone/>
            </a:pPr>
            <a:r>
              <a:rPr lang="en-US" altLang="zh-CN" sz="7200" dirty="0">
                <a:latin typeface="-apple-system"/>
              </a:rPr>
              <a:t>Thanks!</a:t>
            </a:r>
            <a:endParaRPr lang="zh-CN" altLang="en-US" sz="7200" dirty="0">
              <a:latin typeface="-apple-system"/>
            </a:endParaRPr>
          </a:p>
        </p:txBody>
      </p:sp>
    </p:spTree>
    <p:extLst>
      <p:ext uri="{BB962C8B-B14F-4D97-AF65-F5344CB8AC3E}">
        <p14:creationId xmlns:p14="http://schemas.microsoft.com/office/powerpoint/2010/main" val="1221017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FE74D0-2E79-40B4-9896-B024337CF36B}"/>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A49B76F-E95C-4554-BDA1-379E764F0705}"/>
              </a:ext>
            </a:extLst>
          </p:cNvPr>
          <p:cNvSpPr>
            <a:spLocks noGrp="1"/>
          </p:cNvSpPr>
          <p:nvPr>
            <p:ph idx="1"/>
          </p:nvPr>
        </p:nvSpPr>
        <p:spPr/>
        <p:txBody>
          <a:bodyPr>
            <a:normAutofit/>
          </a:bodyPr>
          <a:lstStyle/>
          <a:p>
            <a:r>
              <a:rPr lang="zh-CN" altLang="en-US" dirty="0"/>
              <a:t>人类对图片质量的主观分数是比较难获得的，需要花费很大的代价，但是对两张图片哪张更好的数据很容易获得。</a:t>
            </a:r>
            <a:endParaRPr lang="en-US" altLang="zh-CN" dirty="0"/>
          </a:p>
          <a:p>
            <a:endParaRPr lang="en-US" altLang="zh-CN" dirty="0"/>
          </a:p>
          <a:p>
            <a:r>
              <a:rPr lang="en-US" altLang="zh-CN" dirty="0"/>
              <a:t>IQA</a:t>
            </a:r>
            <a:r>
              <a:rPr lang="zh-CN" altLang="en-US" dirty="0"/>
              <a:t>数据集大小十分有限，因此训练一个深的</a:t>
            </a:r>
            <a:r>
              <a:rPr lang="en-US" altLang="zh-CN" dirty="0"/>
              <a:t>CNN</a:t>
            </a:r>
            <a:r>
              <a:rPr lang="zh-CN" altLang="en-US" dirty="0"/>
              <a:t>网络是十分困难的。</a:t>
            </a:r>
            <a:endParaRPr lang="en-US" altLang="zh-CN" dirty="0"/>
          </a:p>
          <a:p>
            <a:endParaRPr lang="en-US" altLang="zh-CN" dirty="0"/>
          </a:p>
          <a:p>
            <a:r>
              <a:rPr lang="zh-CN" altLang="en-US" dirty="0"/>
              <a:t>因此可以利用图片质量的排序信息来对图片的质量进行预测</a:t>
            </a:r>
            <a:endParaRPr lang="en-US" altLang="zh-CN" dirty="0"/>
          </a:p>
        </p:txBody>
      </p:sp>
    </p:spTree>
    <p:extLst>
      <p:ext uri="{BB962C8B-B14F-4D97-AF65-F5344CB8AC3E}">
        <p14:creationId xmlns:p14="http://schemas.microsoft.com/office/powerpoint/2010/main" val="3907963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FE74D0-2E79-40B4-9896-B024337CF36B}"/>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A49B76F-E95C-4554-BDA1-379E764F0705}"/>
              </a:ext>
            </a:extLst>
          </p:cNvPr>
          <p:cNvSpPr>
            <a:spLocks noGrp="1"/>
          </p:cNvSpPr>
          <p:nvPr>
            <p:ph idx="1"/>
          </p:nvPr>
        </p:nvSpPr>
        <p:spPr>
          <a:xfrm>
            <a:off x="838200" y="1825625"/>
            <a:ext cx="5025272" cy="4351338"/>
          </a:xfrm>
        </p:spPr>
        <p:txBody>
          <a:bodyPr>
            <a:normAutofit/>
          </a:bodyPr>
          <a:lstStyle/>
          <a:p>
            <a:r>
              <a:rPr lang="zh-CN" altLang="en-US" dirty="0"/>
              <a:t>提出了一个无参考图像质量评价方法</a:t>
            </a:r>
            <a:r>
              <a:rPr lang="en-US" altLang="zh-CN" dirty="0"/>
              <a:t>(</a:t>
            </a:r>
            <a:r>
              <a:rPr lang="en-US" altLang="zh-CN" dirty="0" err="1"/>
              <a:t>RankIQA</a:t>
            </a:r>
            <a:r>
              <a:rPr lang="en-US" altLang="zh-CN" dirty="0"/>
              <a:t>)</a:t>
            </a:r>
            <a:r>
              <a:rPr lang="zh-CN" altLang="en-US" dirty="0"/>
              <a:t>，可以从</a:t>
            </a:r>
            <a:r>
              <a:rPr lang="en-US" altLang="zh-CN" dirty="0"/>
              <a:t>ranking</a:t>
            </a:r>
            <a:r>
              <a:rPr lang="zh-CN" altLang="en-US" dirty="0"/>
              <a:t>信息中学习</a:t>
            </a:r>
            <a:endParaRPr lang="en-US" altLang="zh-CN" dirty="0"/>
          </a:p>
          <a:p>
            <a:endParaRPr lang="en-US" altLang="zh-CN" dirty="0"/>
          </a:p>
          <a:p>
            <a:r>
              <a:rPr lang="zh-CN" altLang="en-US" dirty="0"/>
              <a:t>让</a:t>
            </a:r>
            <a:r>
              <a:rPr lang="en-US" altLang="zh-CN" dirty="0"/>
              <a:t>Siamese Network</a:t>
            </a:r>
            <a:r>
              <a:rPr lang="zh-CN" altLang="en-US" dirty="0"/>
              <a:t>学习根据图像的质量对图片进行排序。然后把网络学习到的信息进行微调，传递到一个</a:t>
            </a:r>
            <a:r>
              <a:rPr lang="en-US" altLang="zh-CN" dirty="0"/>
              <a:t>CNN</a:t>
            </a:r>
            <a:r>
              <a:rPr lang="zh-CN" altLang="en-US" dirty="0"/>
              <a:t>中，用于预测图像的质量分数。</a:t>
            </a:r>
          </a:p>
        </p:txBody>
      </p:sp>
      <p:pic>
        <p:nvPicPr>
          <p:cNvPr id="5" name="图片 4">
            <a:extLst>
              <a:ext uri="{FF2B5EF4-FFF2-40B4-BE49-F238E27FC236}">
                <a16:creationId xmlns:a16="http://schemas.microsoft.com/office/drawing/2014/main" id="{BC459178-33D9-4B2A-8D36-0E3AAC22CDE6}"/>
              </a:ext>
            </a:extLst>
          </p:cNvPr>
          <p:cNvPicPr>
            <a:picLocks noChangeAspect="1"/>
          </p:cNvPicPr>
          <p:nvPr/>
        </p:nvPicPr>
        <p:blipFill rotWithShape="1">
          <a:blip r:embed="rId3"/>
          <a:srcRect l="1678"/>
          <a:stretch/>
        </p:blipFill>
        <p:spPr>
          <a:xfrm>
            <a:off x="5667866" y="1690688"/>
            <a:ext cx="6379590" cy="4495351"/>
          </a:xfrm>
          <a:prstGeom prst="rect">
            <a:avLst/>
          </a:prstGeom>
        </p:spPr>
      </p:pic>
    </p:spTree>
    <p:extLst>
      <p:ext uri="{BB962C8B-B14F-4D97-AF65-F5344CB8AC3E}">
        <p14:creationId xmlns:p14="http://schemas.microsoft.com/office/powerpoint/2010/main" val="3803765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249250E-83CF-4AA4-8CE9-B9C1ACD5F74D}"/>
              </a:ext>
            </a:extLst>
          </p:cNvPr>
          <p:cNvSpPr>
            <a:spLocks noGrp="1"/>
          </p:cNvSpPr>
          <p:nvPr>
            <p:ph type="title"/>
          </p:nvPr>
        </p:nvSpPr>
        <p:spPr/>
        <p:txBody>
          <a:bodyPr/>
          <a:lstStyle/>
          <a:p>
            <a:r>
              <a:rPr lang="en-US" altLang="zh-CN" dirty="0"/>
              <a:t>Learning</a:t>
            </a:r>
            <a:r>
              <a:rPr lang="zh-CN" altLang="en-US" dirty="0"/>
              <a:t> </a:t>
            </a:r>
            <a:r>
              <a:rPr lang="en-US" altLang="zh-CN" dirty="0"/>
              <a:t>from</a:t>
            </a:r>
            <a:r>
              <a:rPr lang="zh-CN" altLang="en-US" dirty="0"/>
              <a:t> </a:t>
            </a:r>
            <a:r>
              <a:rPr lang="en-US" altLang="zh-CN" dirty="0"/>
              <a:t>rankings</a:t>
            </a:r>
            <a:r>
              <a:rPr lang="zh-CN" altLang="en-US" dirty="0"/>
              <a:t> </a:t>
            </a:r>
            <a:r>
              <a:rPr lang="en-US" altLang="zh-CN" dirty="0"/>
              <a:t>for</a:t>
            </a:r>
            <a:r>
              <a:rPr lang="zh-CN" altLang="en-US" dirty="0"/>
              <a:t> </a:t>
            </a:r>
            <a:r>
              <a:rPr lang="en-US" altLang="zh-CN" dirty="0"/>
              <a:t>NR-IQA</a:t>
            </a:r>
            <a:endParaRPr lang="zh-CN" altLang="en-US" dirty="0"/>
          </a:p>
        </p:txBody>
      </p:sp>
      <p:sp>
        <p:nvSpPr>
          <p:cNvPr id="3" name="内容占位符 2">
            <a:extLst>
              <a:ext uri="{FF2B5EF4-FFF2-40B4-BE49-F238E27FC236}">
                <a16:creationId xmlns:a16="http://schemas.microsoft.com/office/drawing/2014/main" id="{841C055D-AD27-413A-900C-4FE1721C3194}"/>
              </a:ext>
            </a:extLst>
          </p:cNvPr>
          <p:cNvSpPr>
            <a:spLocks noGrp="1"/>
          </p:cNvSpPr>
          <p:nvPr>
            <p:ph idx="1"/>
          </p:nvPr>
        </p:nvSpPr>
        <p:spPr>
          <a:xfrm>
            <a:off x="838200" y="1825624"/>
            <a:ext cx="10515600" cy="4763711"/>
          </a:xfrm>
        </p:spPr>
        <p:txBody>
          <a:bodyPr>
            <a:normAutofit/>
          </a:bodyPr>
          <a:lstStyle/>
          <a:p>
            <a:r>
              <a:rPr lang="zh-CN" altLang="en-US" dirty="0"/>
              <a:t>合成排序的图片</a:t>
            </a:r>
            <a:endParaRPr lang="en-US" altLang="zh-CN" dirty="0"/>
          </a:p>
          <a:p>
            <a:pPr lvl="1"/>
            <a:r>
              <a:rPr lang="zh-CN" altLang="en-US" dirty="0"/>
              <a:t>使用任意一组图片，在一定范围的失真强度内生成失真后的图片</a:t>
            </a:r>
            <a:endParaRPr lang="en-US" altLang="zh-CN" dirty="0"/>
          </a:p>
          <a:p>
            <a:pPr lvl="1"/>
            <a:r>
              <a:rPr lang="zh-CN" altLang="en-US" dirty="0"/>
              <a:t>后续不会利用每个图像的绝对失真程度，有效信息是对于每种失真类型，每对图像中哪张图像的质量更高</a:t>
            </a:r>
            <a:endParaRPr lang="en-US" altLang="zh-CN" dirty="0"/>
          </a:p>
          <a:p>
            <a:pPr lvl="1"/>
            <a:endParaRPr lang="en-US" altLang="zh-CN" dirty="0"/>
          </a:p>
          <a:p>
            <a:r>
              <a:rPr lang="zh-CN" altLang="en-US" dirty="0"/>
              <a:t>训练用于排序的</a:t>
            </a:r>
            <a:r>
              <a:rPr lang="en-US" altLang="zh-CN" dirty="0"/>
              <a:t>Siamese</a:t>
            </a:r>
            <a:r>
              <a:rPr lang="zh-CN" altLang="en-US" dirty="0"/>
              <a:t>网络</a:t>
            </a:r>
            <a:endParaRPr lang="en-US" altLang="zh-CN" dirty="0"/>
          </a:p>
          <a:p>
            <a:pPr lvl="1"/>
            <a:r>
              <a:rPr lang="zh-CN" altLang="en-US" dirty="0"/>
              <a:t>让</a:t>
            </a:r>
            <a:r>
              <a:rPr lang="en-US" altLang="zh-CN" dirty="0"/>
              <a:t>Siamese</a:t>
            </a:r>
            <a:r>
              <a:rPr lang="zh-CN" altLang="en-US" dirty="0"/>
              <a:t>网络根据图像的质量进行排序</a:t>
            </a:r>
            <a:endParaRPr lang="en-US" altLang="zh-CN" dirty="0"/>
          </a:p>
          <a:p>
            <a:pPr lvl="1"/>
            <a:endParaRPr lang="en-US" altLang="zh-CN" dirty="0"/>
          </a:p>
          <a:p>
            <a:r>
              <a:rPr lang="zh-CN" altLang="en-US" dirty="0"/>
              <a:t>在</a:t>
            </a:r>
            <a:r>
              <a:rPr lang="en-US" altLang="zh-CN" dirty="0"/>
              <a:t>IQA</a:t>
            </a:r>
            <a:r>
              <a:rPr lang="zh-CN" altLang="en-US" dirty="0"/>
              <a:t>数据上进行微调</a:t>
            </a:r>
            <a:endParaRPr lang="en-US" altLang="zh-CN" dirty="0"/>
          </a:p>
          <a:p>
            <a:pPr lvl="1"/>
            <a:r>
              <a:rPr lang="zh-CN" altLang="en-US" dirty="0"/>
              <a:t>最后提取</a:t>
            </a:r>
            <a:r>
              <a:rPr lang="en-US" altLang="zh-CN" dirty="0"/>
              <a:t>Siamese</a:t>
            </a:r>
            <a:r>
              <a:rPr lang="zh-CN" altLang="en-US" dirty="0"/>
              <a:t>网络的一个分支，然后根据</a:t>
            </a:r>
            <a:r>
              <a:rPr lang="en-US" altLang="zh-CN" dirty="0"/>
              <a:t>IQA</a:t>
            </a:r>
            <a:r>
              <a:rPr lang="zh-CN" altLang="en-US" dirty="0"/>
              <a:t>数据微调</a:t>
            </a:r>
          </a:p>
          <a:p>
            <a:pPr lvl="1"/>
            <a:r>
              <a:rPr lang="zh-CN" altLang="en-US" dirty="0"/>
              <a:t>有效地校准网络以输出图像质量的预测值</a:t>
            </a:r>
          </a:p>
        </p:txBody>
      </p:sp>
    </p:spTree>
    <p:extLst>
      <p:ext uri="{BB962C8B-B14F-4D97-AF65-F5344CB8AC3E}">
        <p14:creationId xmlns:p14="http://schemas.microsoft.com/office/powerpoint/2010/main" val="1459795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3C59935-7E5C-4C27-96A5-3B79156DC21B}"/>
              </a:ext>
            </a:extLst>
          </p:cNvPr>
          <p:cNvSpPr>
            <a:spLocks noGrp="1"/>
          </p:cNvSpPr>
          <p:nvPr>
            <p:ph type="title"/>
          </p:nvPr>
        </p:nvSpPr>
        <p:spPr/>
        <p:txBody>
          <a:bodyPr/>
          <a:lstStyle/>
          <a:p>
            <a:r>
              <a:rPr lang="en-US" altLang="zh-CN" dirty="0"/>
              <a:t>Siamese networks for ranking</a:t>
            </a:r>
            <a:endParaRPr lang="zh-CN" altLang="en-US" dirty="0"/>
          </a:p>
        </p:txBody>
      </p:sp>
      <p:sp>
        <p:nvSpPr>
          <p:cNvPr id="4" name="AutoShape 2">
            <a:extLst>
              <a:ext uri="{FF2B5EF4-FFF2-40B4-BE49-F238E27FC236}">
                <a16:creationId xmlns:a16="http://schemas.microsoft.com/office/drawing/2014/main" id="{1590FBFB-E2AF-4FE7-91BF-3846285ADBF3}"/>
              </a:ext>
            </a:extLst>
          </p:cNvPr>
          <p:cNvSpPr>
            <a:spLocks noGrp="1" noChangeAspect="1" noChangeArrowheads="1"/>
          </p:cNvSpPr>
          <p:nvPr>
            <p:ph idx="1"/>
          </p:nvPr>
        </p:nvSpPr>
        <p:spPr bwMode="auto">
          <a:xfrm>
            <a:off x="838200" y="1825625"/>
            <a:ext cx="6128207" cy="435133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altLang="zh-CN" dirty="0"/>
              <a:t>Siamese</a:t>
            </a:r>
            <a:r>
              <a:rPr lang="zh-CN" altLang="en-US" dirty="0"/>
              <a:t> </a:t>
            </a:r>
            <a:r>
              <a:rPr lang="en-US" altLang="zh-CN" dirty="0"/>
              <a:t>network</a:t>
            </a:r>
            <a:r>
              <a:rPr lang="zh-CN" altLang="en-US" dirty="0"/>
              <a:t>是“连体的神经网络”。</a:t>
            </a:r>
            <a:endParaRPr lang="en-US" altLang="zh-CN" dirty="0"/>
          </a:p>
          <a:p>
            <a:r>
              <a:rPr lang="zh-CN" altLang="en-US" dirty="0"/>
              <a:t>由两个一模一样的网络分支构成，在训练时共享权重</a:t>
            </a:r>
            <a:endParaRPr lang="en-US" altLang="zh-CN" dirty="0"/>
          </a:p>
          <a:p>
            <a:r>
              <a:rPr lang="zh-CN" altLang="en-US" dirty="0"/>
              <a:t>用于衡量两个输入的相似程度</a:t>
            </a:r>
            <a:endParaRPr lang="en-US" altLang="zh-CN" dirty="0"/>
          </a:p>
          <a:p>
            <a:r>
              <a:rPr lang="zh-CN" altLang="en-US" dirty="0"/>
              <a:t>输入为图像对和它们的标签，两个网络的输入被传输到</a:t>
            </a:r>
            <a:r>
              <a:rPr lang="en-US" altLang="zh-CN" dirty="0"/>
              <a:t>loss</a:t>
            </a:r>
            <a:r>
              <a:rPr lang="zh-CN" altLang="en-US" dirty="0"/>
              <a:t>模块。</a:t>
            </a:r>
          </a:p>
        </p:txBody>
      </p:sp>
      <p:pic>
        <p:nvPicPr>
          <p:cNvPr id="12" name="图片 11">
            <a:extLst>
              <a:ext uri="{FF2B5EF4-FFF2-40B4-BE49-F238E27FC236}">
                <a16:creationId xmlns:a16="http://schemas.microsoft.com/office/drawing/2014/main" id="{C077BA44-0443-4C89-A994-D2765EAD9F41}"/>
              </a:ext>
            </a:extLst>
          </p:cNvPr>
          <p:cNvPicPr>
            <a:picLocks noChangeAspect="1"/>
          </p:cNvPicPr>
          <p:nvPr/>
        </p:nvPicPr>
        <p:blipFill rotWithShape="1">
          <a:blip r:embed="rId3">
            <a:extLst>
              <a:ext uri="{28A0092B-C50C-407E-A947-70E740481C1C}">
                <a14:useLocalDpi xmlns:a14="http://schemas.microsoft.com/office/drawing/2010/main" val="0"/>
              </a:ext>
            </a:extLst>
          </a:blip>
          <a:srcRect l="9417" t="10700" r="7063" b="9282"/>
          <a:stretch/>
        </p:blipFill>
        <p:spPr>
          <a:xfrm>
            <a:off x="6966407" y="1894787"/>
            <a:ext cx="4721373" cy="4282176"/>
          </a:xfrm>
          <a:prstGeom prst="rect">
            <a:avLst/>
          </a:prstGeom>
        </p:spPr>
      </p:pic>
    </p:spTree>
    <p:extLst>
      <p:ext uri="{BB962C8B-B14F-4D97-AF65-F5344CB8AC3E}">
        <p14:creationId xmlns:p14="http://schemas.microsoft.com/office/powerpoint/2010/main" val="3913587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249250E-83CF-4AA4-8CE9-B9C1ACD5F74D}"/>
              </a:ext>
            </a:extLst>
          </p:cNvPr>
          <p:cNvSpPr>
            <a:spLocks noGrp="1"/>
          </p:cNvSpPr>
          <p:nvPr>
            <p:ph type="title"/>
          </p:nvPr>
        </p:nvSpPr>
        <p:spPr/>
        <p:txBody>
          <a:bodyPr/>
          <a:lstStyle/>
          <a:p>
            <a:r>
              <a:rPr lang="en-US" altLang="zh-CN" dirty="0"/>
              <a:t>Siamese networks for ranking</a:t>
            </a:r>
            <a:endParaRPr lang="zh-CN" altLang="en-US" dirty="0"/>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841C055D-AD27-413A-900C-4FE1721C3194}"/>
                  </a:ext>
                </a:extLst>
              </p:cNvPr>
              <p:cNvSpPr>
                <a:spLocks noGrp="1"/>
              </p:cNvSpPr>
              <p:nvPr>
                <p:ph idx="1"/>
              </p:nvPr>
            </p:nvSpPr>
            <p:spPr>
              <a:xfrm>
                <a:off x="838200" y="1825624"/>
                <a:ext cx="10515600" cy="4763711"/>
              </a:xfrm>
            </p:spPr>
            <p:txBody>
              <a:bodyPr>
                <a:normAutofit/>
              </a:bodyPr>
              <a:lstStyle/>
              <a:p>
                <a:r>
                  <a:rPr lang="zh-CN" altLang="en-US" dirty="0"/>
                  <a:t>图像</a:t>
                </a:r>
                <a:r>
                  <a:rPr lang="en-US" altLang="zh-CN" dirty="0"/>
                  <a:t>x</a:t>
                </a:r>
                <a:r>
                  <a:rPr lang="zh-CN" altLang="en-US" dirty="0"/>
                  <a:t>作为网络的输入，</a:t>
                </a:r>
                <a14:m>
                  <m:oMath xmlns:m="http://schemas.openxmlformats.org/officeDocument/2006/math">
                    <m:r>
                      <a:rPr lang="en-US" altLang="zh-CN" i="1" dirty="0" smtClean="0">
                        <a:latin typeface="Cambria Math" panose="02040503050406030204" pitchFamily="18" charset="0"/>
                      </a:rPr>
                      <m:t>𝑓</m:t>
                    </m:r>
                    <m:d>
                      <m:dPr>
                        <m:ctrlPr>
                          <a:rPr lang="en-US" altLang="zh-CN" i="1" dirty="0" smtClean="0">
                            <a:solidFill>
                              <a:srgbClr val="836967"/>
                            </a:solidFill>
                            <a:latin typeface="Cambria Math" panose="02040503050406030204" pitchFamily="18" charset="0"/>
                          </a:rPr>
                        </m:ctrlPr>
                      </m:dPr>
                      <m:e>
                        <m:r>
                          <a:rPr lang="en-US" altLang="zh-CN" i="1" dirty="0" smtClean="0">
                            <a:latin typeface="Cambria Math" panose="02040503050406030204" pitchFamily="18" charset="0"/>
                          </a:rPr>
                          <m:t>𝑥</m:t>
                        </m:r>
                        <m:r>
                          <a:rPr lang="en-US" altLang="zh-CN" i="0" dirty="0" smtClean="0">
                            <a:latin typeface="Cambria Math" panose="02040503050406030204" pitchFamily="18" charset="0"/>
                          </a:rPr>
                          <m:t>,</m:t>
                        </m:r>
                        <m:r>
                          <a:rPr lang="en-US" altLang="zh-CN" i="1" dirty="0" smtClean="0">
                            <a:latin typeface="Cambria Math" panose="02040503050406030204" pitchFamily="18" charset="0"/>
                          </a:rPr>
                          <m:t>𝜃</m:t>
                        </m:r>
                      </m:e>
                    </m:d>
                    <m:r>
                      <a:rPr lang="zh-CN" altLang="en-US" i="1" dirty="0">
                        <a:latin typeface="Cambria Math" panose="02040503050406030204" pitchFamily="18" charset="0"/>
                      </a:rPr>
                      <m:t>表示</m:t>
                    </m:r>
                  </m:oMath>
                </a14:m>
                <a:r>
                  <a:rPr lang="en-US" altLang="zh-CN" dirty="0"/>
                  <a:t>x</a:t>
                </a:r>
                <a:r>
                  <a:rPr lang="zh-CN" altLang="en-US" dirty="0"/>
                  <a:t>对应的输出，</a:t>
                </a:r>
                <a:r>
                  <a:rPr lang="en-US" altLang="zh-CN" dirty="0"/>
                  <a:t>θ</a:t>
                </a:r>
                <a:r>
                  <a:rPr lang="zh-CN" altLang="en-US" dirty="0"/>
                  <a:t>是网络的参数</a:t>
                </a:r>
                <a:r>
                  <a:rPr lang="en-US" altLang="zh-CN" dirty="0"/>
                  <a:t>, ε</a:t>
                </a:r>
                <a:r>
                  <a:rPr lang="zh-CN" altLang="en-US" dirty="0"/>
                  <a:t>为</a:t>
                </a:r>
                <a:r>
                  <a:rPr lang="en-US" altLang="zh-CN" dirty="0"/>
                  <a:t>margin</a:t>
                </a:r>
              </a:p>
              <a:p>
                <a:r>
                  <a:rPr lang="en-US" altLang="zh-CN" dirty="0"/>
                  <a:t>Pairwise</a:t>
                </a:r>
                <a:r>
                  <a:rPr lang="zh-CN" altLang="en-US" dirty="0"/>
                  <a:t> </a:t>
                </a:r>
                <a:r>
                  <a:rPr lang="en-US" altLang="zh-CN" dirty="0"/>
                  <a:t>ranking</a:t>
                </a:r>
                <a:r>
                  <a:rPr lang="zh-CN" altLang="en-US" dirty="0"/>
                  <a:t> </a:t>
                </a:r>
                <a:r>
                  <a:rPr lang="en-US" altLang="zh-CN" dirty="0"/>
                  <a:t>hinge</a:t>
                </a:r>
                <a:r>
                  <a:rPr lang="zh-CN" altLang="en-US" dirty="0"/>
                  <a:t> </a:t>
                </a:r>
                <a:r>
                  <a:rPr lang="en-US" altLang="zh-CN" dirty="0"/>
                  <a:t>loss</a:t>
                </a:r>
                <a:r>
                  <a:rPr lang="zh-CN" altLang="en-US" dirty="0"/>
                  <a:t>：</a:t>
                </a:r>
                <a:endParaRPr lang="en-US" altLang="zh-CN" dirty="0"/>
              </a:p>
              <a:p>
                <a:pPr marL="0" indent="0">
                  <a:buNone/>
                </a:pPr>
                <a:endParaRPr lang="en-US" altLang="zh-CN" dirty="0"/>
              </a:p>
              <a:p>
                <a:pPr marL="0" indent="0">
                  <a:buNone/>
                </a:pPr>
                <a:endParaRPr lang="en-US" altLang="zh-CN" dirty="0"/>
              </a:p>
              <a:p>
                <a:r>
                  <a:rPr lang="zh-CN" altLang="en-US" dirty="0"/>
                  <a:t>损失函数的梯度</a:t>
                </a:r>
                <a:r>
                  <a:rPr lang="en-US" altLang="zh-CN" dirty="0"/>
                  <a:t>:</a:t>
                </a:r>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zh-CN" altLang="en-US" dirty="0"/>
              </a:p>
            </p:txBody>
          </p:sp>
        </mc:Choice>
        <mc:Fallback xmlns="">
          <p:sp>
            <p:nvSpPr>
              <p:cNvPr id="3" name="内容占位符 2">
                <a:extLst>
                  <a:ext uri="{FF2B5EF4-FFF2-40B4-BE49-F238E27FC236}">
                    <a16:creationId xmlns:a16="http://schemas.microsoft.com/office/drawing/2014/main" id="{841C055D-AD27-413A-900C-4FE1721C3194}"/>
                  </a:ext>
                </a:extLst>
              </p:cNvPr>
              <p:cNvSpPr>
                <a:spLocks noGrp="1" noRot="1" noChangeAspect="1" noMove="1" noResize="1" noEditPoints="1" noAdjustHandles="1" noChangeArrowheads="1" noChangeShapeType="1" noTextEdit="1"/>
              </p:cNvSpPr>
              <p:nvPr>
                <p:ph idx="1"/>
              </p:nvPr>
            </p:nvSpPr>
            <p:spPr>
              <a:xfrm>
                <a:off x="838200" y="1825624"/>
                <a:ext cx="10515600" cy="4763711"/>
              </a:xfrm>
              <a:blipFill>
                <a:blip r:embed="rId3"/>
                <a:stretch>
                  <a:fillRect l="-1043" t="-2174" r="-2899"/>
                </a:stretch>
              </a:blipFill>
            </p:spPr>
            <p:txBody>
              <a:bodyPr/>
              <a:lstStyle/>
              <a:p>
                <a:r>
                  <a:rPr lang="zh-CN" altLang="en-US">
                    <a:noFill/>
                  </a:rPr>
                  <a:t> </a:t>
                </a:r>
              </a:p>
            </p:txBody>
          </p:sp>
        </mc:Fallback>
      </mc:AlternateContent>
      <p:pic>
        <p:nvPicPr>
          <p:cNvPr id="5" name="图片 4">
            <a:extLst>
              <a:ext uri="{FF2B5EF4-FFF2-40B4-BE49-F238E27FC236}">
                <a16:creationId xmlns:a16="http://schemas.microsoft.com/office/drawing/2014/main" id="{CCDFD2A4-7212-489C-A9A4-8542A802F887}"/>
              </a:ext>
            </a:extLst>
          </p:cNvPr>
          <p:cNvPicPr>
            <a:picLocks noChangeAspect="1"/>
          </p:cNvPicPr>
          <p:nvPr/>
        </p:nvPicPr>
        <p:blipFill>
          <a:blip r:embed="rId4"/>
          <a:stretch>
            <a:fillRect/>
          </a:stretch>
        </p:blipFill>
        <p:spPr>
          <a:xfrm>
            <a:off x="348006" y="3295499"/>
            <a:ext cx="6147062" cy="634687"/>
          </a:xfrm>
          <a:prstGeom prst="rect">
            <a:avLst/>
          </a:prstGeom>
        </p:spPr>
      </p:pic>
      <p:pic>
        <p:nvPicPr>
          <p:cNvPr id="7" name="图片 6">
            <a:extLst>
              <a:ext uri="{FF2B5EF4-FFF2-40B4-BE49-F238E27FC236}">
                <a16:creationId xmlns:a16="http://schemas.microsoft.com/office/drawing/2014/main" id="{FC60C777-89B3-4781-B824-86F11A40AE98}"/>
              </a:ext>
            </a:extLst>
          </p:cNvPr>
          <p:cNvPicPr>
            <a:picLocks noChangeAspect="1"/>
          </p:cNvPicPr>
          <p:nvPr/>
        </p:nvPicPr>
        <p:blipFill rotWithShape="1">
          <a:blip r:embed="rId5"/>
          <a:srcRect t="25524"/>
          <a:stretch/>
        </p:blipFill>
        <p:spPr>
          <a:xfrm>
            <a:off x="729791" y="4957910"/>
            <a:ext cx="5383491" cy="884301"/>
          </a:xfrm>
          <a:prstGeom prst="rect">
            <a:avLst/>
          </a:prstGeom>
        </p:spPr>
      </p:pic>
      <p:pic>
        <p:nvPicPr>
          <p:cNvPr id="9" name="图片 8">
            <a:extLst>
              <a:ext uri="{FF2B5EF4-FFF2-40B4-BE49-F238E27FC236}">
                <a16:creationId xmlns:a16="http://schemas.microsoft.com/office/drawing/2014/main" id="{CEB46AAC-B762-42F4-938D-74449920B771}"/>
              </a:ext>
            </a:extLst>
          </p:cNvPr>
          <p:cNvPicPr>
            <a:picLocks noChangeAspect="1"/>
          </p:cNvPicPr>
          <p:nvPr/>
        </p:nvPicPr>
        <p:blipFill rotWithShape="1">
          <a:blip r:embed="rId6"/>
          <a:srcRect l="9375" t="6581" r="10832" b="24237"/>
          <a:stretch/>
        </p:blipFill>
        <p:spPr>
          <a:xfrm>
            <a:off x="6353667" y="2705108"/>
            <a:ext cx="5838334" cy="3258607"/>
          </a:xfrm>
          <a:prstGeom prst="rect">
            <a:avLst/>
          </a:prstGeom>
        </p:spPr>
      </p:pic>
    </p:spTree>
    <p:extLst>
      <p:ext uri="{BB962C8B-B14F-4D97-AF65-F5344CB8AC3E}">
        <p14:creationId xmlns:p14="http://schemas.microsoft.com/office/powerpoint/2010/main" val="2302418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39EBF45-614B-419A-9843-6FFBD6B10309}"/>
              </a:ext>
            </a:extLst>
          </p:cNvPr>
          <p:cNvSpPr>
            <a:spLocks noGrp="1"/>
          </p:cNvSpPr>
          <p:nvPr>
            <p:ph type="title"/>
          </p:nvPr>
        </p:nvSpPr>
        <p:spPr/>
        <p:txBody>
          <a:bodyPr/>
          <a:lstStyle/>
          <a:p>
            <a:r>
              <a:rPr lang="en-US" altLang="zh-CN" dirty="0"/>
              <a:t>Fine-tuning for NR-IQA</a:t>
            </a:r>
            <a:endParaRPr lang="zh-CN" altLang="en-US" dirty="0"/>
          </a:p>
        </p:txBody>
      </p:sp>
      <p:sp>
        <p:nvSpPr>
          <p:cNvPr id="3" name="内容占位符 2">
            <a:extLst>
              <a:ext uri="{FF2B5EF4-FFF2-40B4-BE49-F238E27FC236}">
                <a16:creationId xmlns:a16="http://schemas.microsoft.com/office/drawing/2014/main" id="{956EC6D5-DC9A-4B9F-8D03-047825EF9B34}"/>
              </a:ext>
            </a:extLst>
          </p:cNvPr>
          <p:cNvSpPr>
            <a:spLocks noGrp="1"/>
          </p:cNvSpPr>
          <p:nvPr>
            <p:ph idx="1"/>
          </p:nvPr>
        </p:nvSpPr>
        <p:spPr/>
        <p:txBody>
          <a:bodyPr/>
          <a:lstStyle/>
          <a:p>
            <a:r>
              <a:rPr lang="zh-CN" altLang="en-US" dirty="0"/>
              <a:t>训练</a:t>
            </a:r>
            <a:r>
              <a:rPr lang="en-US" altLang="zh-CN" dirty="0"/>
              <a:t>Siamese network</a:t>
            </a:r>
            <a:r>
              <a:rPr lang="zh-CN" altLang="en-US" dirty="0"/>
              <a:t>对失真图像进行排序后，将网络的一个分支进行</a:t>
            </a:r>
            <a:r>
              <a:rPr lang="en-US" altLang="zh-CN" dirty="0"/>
              <a:t>fine-tune</a:t>
            </a:r>
          </a:p>
          <a:p>
            <a:endParaRPr lang="en-US" altLang="zh-CN" dirty="0"/>
          </a:p>
          <a:p>
            <a:r>
              <a:rPr lang="zh-CN" altLang="en-US" dirty="0"/>
              <a:t>损失函数：</a:t>
            </a:r>
          </a:p>
        </p:txBody>
      </p:sp>
      <p:pic>
        <p:nvPicPr>
          <p:cNvPr id="5" name="图片 4">
            <a:extLst>
              <a:ext uri="{FF2B5EF4-FFF2-40B4-BE49-F238E27FC236}">
                <a16:creationId xmlns:a16="http://schemas.microsoft.com/office/drawing/2014/main" id="{A655360D-2248-4139-973A-DE7C8D866924}"/>
              </a:ext>
            </a:extLst>
          </p:cNvPr>
          <p:cNvPicPr>
            <a:picLocks noChangeAspect="1"/>
          </p:cNvPicPr>
          <p:nvPr/>
        </p:nvPicPr>
        <p:blipFill>
          <a:blip r:embed="rId3"/>
          <a:stretch>
            <a:fillRect/>
          </a:stretch>
        </p:blipFill>
        <p:spPr>
          <a:xfrm>
            <a:off x="3361703" y="3746771"/>
            <a:ext cx="5468594" cy="1784661"/>
          </a:xfrm>
          <a:prstGeom prst="rect">
            <a:avLst/>
          </a:prstGeom>
        </p:spPr>
      </p:pic>
    </p:spTree>
    <p:extLst>
      <p:ext uri="{BB962C8B-B14F-4D97-AF65-F5344CB8AC3E}">
        <p14:creationId xmlns:p14="http://schemas.microsoft.com/office/powerpoint/2010/main" val="3357091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402CCA-71B4-4279-843A-494E5B5765F3}"/>
              </a:ext>
            </a:extLst>
          </p:cNvPr>
          <p:cNvSpPr>
            <a:spLocks noGrp="1"/>
          </p:cNvSpPr>
          <p:nvPr>
            <p:ph type="title"/>
          </p:nvPr>
        </p:nvSpPr>
        <p:spPr/>
        <p:txBody>
          <a:bodyPr/>
          <a:lstStyle/>
          <a:p>
            <a:r>
              <a:rPr lang="en-US" altLang="zh-CN" dirty="0"/>
              <a:t>Dataset</a:t>
            </a:r>
            <a:endParaRPr lang="zh-CN" altLang="en-US" dirty="0"/>
          </a:p>
        </p:txBody>
      </p:sp>
      <p:sp>
        <p:nvSpPr>
          <p:cNvPr id="3" name="内容占位符 2">
            <a:extLst>
              <a:ext uri="{FF2B5EF4-FFF2-40B4-BE49-F238E27FC236}">
                <a16:creationId xmlns:a16="http://schemas.microsoft.com/office/drawing/2014/main" id="{E3B3FEA8-E4E3-451A-A50D-12FE1F729062}"/>
              </a:ext>
            </a:extLst>
          </p:cNvPr>
          <p:cNvSpPr>
            <a:spLocks noGrp="1"/>
          </p:cNvSpPr>
          <p:nvPr>
            <p:ph idx="1"/>
          </p:nvPr>
        </p:nvSpPr>
        <p:spPr/>
        <p:txBody>
          <a:bodyPr/>
          <a:lstStyle/>
          <a:p>
            <a:r>
              <a:rPr lang="en-US" altLang="zh-CN" dirty="0"/>
              <a:t>Datasets for generating ranked pairs:</a:t>
            </a:r>
          </a:p>
          <a:p>
            <a:pPr lvl="1"/>
            <a:r>
              <a:rPr lang="en-US" altLang="zh-CN" dirty="0"/>
              <a:t>Waterloo dataset:</a:t>
            </a:r>
            <a:r>
              <a:rPr lang="zh-CN" altLang="en-US" dirty="0"/>
              <a:t> </a:t>
            </a:r>
            <a:r>
              <a:rPr lang="en-US" altLang="zh-CN" dirty="0"/>
              <a:t>4,744</a:t>
            </a:r>
            <a:r>
              <a:rPr lang="zh-CN" altLang="en-US" dirty="0"/>
              <a:t>张高质量的自然图像。</a:t>
            </a:r>
            <a:endParaRPr lang="en-US" altLang="zh-CN" dirty="0"/>
          </a:p>
          <a:p>
            <a:pPr lvl="1"/>
            <a:r>
              <a:rPr lang="en-US" altLang="zh-CN" dirty="0"/>
              <a:t>Places2 dataset:</a:t>
            </a:r>
            <a:r>
              <a:rPr lang="zh-CN" altLang="en-US" dirty="0"/>
              <a:t> </a:t>
            </a:r>
            <a:r>
              <a:rPr lang="en-US" altLang="zh-CN" dirty="0"/>
              <a:t>356</a:t>
            </a:r>
            <a:r>
              <a:rPr lang="zh-CN" altLang="en-US" dirty="0"/>
              <a:t>个场景类别，每个类别有</a:t>
            </a:r>
            <a:r>
              <a:rPr lang="en-US" altLang="zh-CN" dirty="0"/>
              <a:t>100</a:t>
            </a:r>
            <a:r>
              <a:rPr lang="zh-CN" altLang="en-US" dirty="0"/>
              <a:t>张图片，共</a:t>
            </a:r>
            <a:r>
              <a:rPr lang="en-US" altLang="zh-CN" dirty="0"/>
              <a:t>36500</a:t>
            </a:r>
            <a:r>
              <a:rPr lang="zh-CN" altLang="en-US" dirty="0"/>
              <a:t>张图片。使用了它的</a:t>
            </a:r>
            <a:r>
              <a:rPr lang="en-US" altLang="zh-CN" dirty="0"/>
              <a:t>validation set</a:t>
            </a:r>
          </a:p>
          <a:p>
            <a:endParaRPr lang="en-US" altLang="zh-CN" dirty="0"/>
          </a:p>
          <a:p>
            <a:r>
              <a:rPr lang="en-US" altLang="zh-CN" dirty="0"/>
              <a:t>IQA datasets</a:t>
            </a:r>
          </a:p>
          <a:p>
            <a:pPr lvl="1"/>
            <a:r>
              <a:rPr lang="en-US" altLang="zh-CN" dirty="0"/>
              <a:t>TID2013: 25</a:t>
            </a:r>
            <a:r>
              <a:rPr lang="zh-CN" altLang="en-US" dirty="0"/>
              <a:t>张参考图像，</a:t>
            </a:r>
            <a:r>
              <a:rPr lang="en-US" altLang="zh-CN" dirty="0"/>
              <a:t>3000</a:t>
            </a:r>
            <a:r>
              <a:rPr lang="zh-CN" altLang="en-US" dirty="0"/>
              <a:t>张失真图像，</a:t>
            </a:r>
            <a:r>
              <a:rPr lang="en-US" altLang="zh-CN" dirty="0"/>
              <a:t>5</a:t>
            </a:r>
            <a:r>
              <a:rPr lang="zh-CN" altLang="en-US" dirty="0"/>
              <a:t>个退化级别，</a:t>
            </a:r>
            <a:r>
              <a:rPr lang="en-US" altLang="zh-CN" dirty="0"/>
              <a:t>24</a:t>
            </a:r>
            <a:r>
              <a:rPr lang="zh-CN" altLang="en-US" dirty="0"/>
              <a:t>种失真类型</a:t>
            </a:r>
            <a:endParaRPr lang="en-US" altLang="zh-CN" dirty="0"/>
          </a:p>
          <a:p>
            <a:pPr lvl="1"/>
            <a:r>
              <a:rPr lang="en-US" altLang="zh-CN" dirty="0"/>
              <a:t>LIVE: </a:t>
            </a:r>
            <a:r>
              <a:rPr lang="zh-CN" altLang="en-US" dirty="0"/>
              <a:t>由</a:t>
            </a:r>
            <a:r>
              <a:rPr lang="en-US" altLang="zh-CN" dirty="0"/>
              <a:t>29</a:t>
            </a:r>
            <a:r>
              <a:rPr lang="zh-CN" altLang="en-US" dirty="0"/>
              <a:t>张原始图像生成的</a:t>
            </a:r>
            <a:r>
              <a:rPr lang="en-US" altLang="zh-CN" dirty="0"/>
              <a:t>808</a:t>
            </a:r>
            <a:r>
              <a:rPr lang="zh-CN" altLang="en-US" dirty="0"/>
              <a:t>张失真图像，</a:t>
            </a:r>
            <a:r>
              <a:rPr lang="en-US" altLang="zh-CN" dirty="0"/>
              <a:t>5</a:t>
            </a:r>
            <a:r>
              <a:rPr lang="zh-CN" altLang="en-US" dirty="0"/>
              <a:t>种失真类型</a:t>
            </a:r>
            <a:endParaRPr lang="en-US" altLang="zh-CN" dirty="0"/>
          </a:p>
          <a:p>
            <a:pPr lvl="1"/>
            <a:endParaRPr lang="zh-CN" altLang="en-US" dirty="0"/>
          </a:p>
        </p:txBody>
      </p:sp>
    </p:spTree>
    <p:extLst>
      <p:ext uri="{BB962C8B-B14F-4D97-AF65-F5344CB8AC3E}">
        <p14:creationId xmlns:p14="http://schemas.microsoft.com/office/powerpoint/2010/main" val="360906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E4CF2B-3226-496C-8493-E4F8D70D41A0}"/>
              </a:ext>
            </a:extLst>
          </p:cNvPr>
          <p:cNvSpPr>
            <a:spLocks noGrp="1"/>
          </p:cNvSpPr>
          <p:nvPr>
            <p:ph type="title"/>
          </p:nvPr>
        </p:nvSpPr>
        <p:spPr/>
        <p:txBody>
          <a:bodyPr/>
          <a:lstStyle/>
          <a:p>
            <a:r>
              <a:rPr lang="en-US" altLang="zh-CN" dirty="0"/>
              <a:t>Experimental results</a:t>
            </a:r>
            <a:endParaRPr lang="zh-CN" altLang="en-US" dirty="0"/>
          </a:p>
        </p:txBody>
      </p:sp>
      <p:sp>
        <p:nvSpPr>
          <p:cNvPr id="3" name="内容占位符 2">
            <a:extLst>
              <a:ext uri="{FF2B5EF4-FFF2-40B4-BE49-F238E27FC236}">
                <a16:creationId xmlns:a16="http://schemas.microsoft.com/office/drawing/2014/main" id="{ABF4E609-53C8-4CE6-B694-C50BE59DF47A}"/>
              </a:ext>
            </a:extLst>
          </p:cNvPr>
          <p:cNvSpPr>
            <a:spLocks noGrp="1"/>
          </p:cNvSpPr>
          <p:nvPr>
            <p:ph idx="1"/>
          </p:nvPr>
        </p:nvSpPr>
        <p:spPr>
          <a:xfrm>
            <a:off x="905656" y="1579426"/>
            <a:ext cx="10515600" cy="557811"/>
          </a:xfrm>
        </p:spPr>
        <p:txBody>
          <a:bodyPr>
            <a:normAutofit/>
          </a:bodyPr>
          <a:lstStyle/>
          <a:p>
            <a:pPr marL="0" indent="0" algn="ctr">
              <a:buNone/>
            </a:pPr>
            <a:r>
              <a:rPr lang="en-US" altLang="zh-CN" sz="2400" b="1" dirty="0"/>
              <a:t>Performance evaluation (SROCC) on the entire TID2013 database</a:t>
            </a:r>
            <a:endParaRPr lang="zh-CN" altLang="en-US" sz="2400" b="1" dirty="0"/>
          </a:p>
        </p:txBody>
      </p:sp>
      <p:pic>
        <p:nvPicPr>
          <p:cNvPr id="5" name="图片 4">
            <a:extLst>
              <a:ext uri="{FF2B5EF4-FFF2-40B4-BE49-F238E27FC236}">
                <a16:creationId xmlns:a16="http://schemas.microsoft.com/office/drawing/2014/main" id="{82528678-58A2-4248-9467-F47C730FFC74}"/>
              </a:ext>
            </a:extLst>
          </p:cNvPr>
          <p:cNvPicPr>
            <a:picLocks noChangeAspect="1"/>
          </p:cNvPicPr>
          <p:nvPr/>
        </p:nvPicPr>
        <p:blipFill>
          <a:blip r:embed="rId3"/>
          <a:stretch>
            <a:fillRect/>
          </a:stretch>
        </p:blipFill>
        <p:spPr>
          <a:xfrm>
            <a:off x="22249" y="1957944"/>
            <a:ext cx="12147501" cy="4534931"/>
          </a:xfrm>
          <a:prstGeom prst="rect">
            <a:avLst/>
          </a:prstGeom>
        </p:spPr>
      </p:pic>
    </p:spTree>
    <p:extLst>
      <p:ext uri="{BB962C8B-B14F-4D97-AF65-F5344CB8AC3E}">
        <p14:creationId xmlns:p14="http://schemas.microsoft.com/office/powerpoint/2010/main" val="57441719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944</TotalTime>
  <Words>793</Words>
  <Application>Microsoft Macintosh PowerPoint</Application>
  <PresentationFormat>宽屏</PresentationFormat>
  <Paragraphs>82</Paragraphs>
  <Slides>13</Slides>
  <Notes>8</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13</vt:i4>
      </vt:variant>
    </vt:vector>
  </HeadingPairs>
  <TitlesOfParts>
    <vt:vector size="19" baseType="lpstr">
      <vt:lpstr>-apple-system</vt:lpstr>
      <vt:lpstr>等线</vt:lpstr>
      <vt:lpstr>等线 Light</vt:lpstr>
      <vt:lpstr>Arial</vt:lpstr>
      <vt:lpstr>Cambria Math</vt:lpstr>
      <vt:lpstr>Office 主题​​</vt:lpstr>
      <vt:lpstr>RankIQA: Learning from Rankings for No-reference Image Quality Assessment</vt:lpstr>
      <vt:lpstr>Introduction</vt:lpstr>
      <vt:lpstr>Introduction</vt:lpstr>
      <vt:lpstr>Learning from rankings for NR-IQA</vt:lpstr>
      <vt:lpstr>Siamese networks for ranking</vt:lpstr>
      <vt:lpstr>Siamese networks for ranking</vt:lpstr>
      <vt:lpstr>Fine-tuning for NR-IQA</vt:lpstr>
      <vt:lpstr>Dataset</vt:lpstr>
      <vt:lpstr>Experimental results</vt:lpstr>
      <vt:lpstr>PowerPoint 演示文稿</vt:lpstr>
      <vt:lpstr>Experimental results</vt:lpstr>
      <vt:lpstr>Comment</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RankIQA: Learning from Rankings for No-reference Image Quality Assessment</dc:title>
  <dc:creator>蒋 雪莹</dc:creator>
  <cp:lastModifiedBy>Bert</cp:lastModifiedBy>
  <cp:revision>88</cp:revision>
  <dcterms:created xsi:type="dcterms:W3CDTF">2021-03-18T01:53:08Z</dcterms:created>
  <dcterms:modified xsi:type="dcterms:W3CDTF">2021-03-19T15:17:35Z</dcterms:modified>
</cp:coreProperties>
</file>