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9" r:id="rId22"/>
    <p:sldId id="283" r:id="rId23"/>
    <p:sldId id="284" r:id="rId24"/>
    <p:sldId id="285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0" autoAdjust="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99" d="100"/>
        <a:sy n="99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11DB-A0A2-42AB-B14C-C3CC7CE44311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AF7F1-F267-4CAE-88D2-B58367725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6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kriz/cifar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NimbusRomNo9L-Medi"/>
              </a:rPr>
              <a:t>Relative Flipping Error (RFE) </a:t>
            </a:r>
            <a:r>
              <a:rPr lang="en-US" altLang="zh-CN" dirty="0">
                <a:latin typeface="NimbusRomNo9L-Regu"/>
              </a:rPr>
              <a:t>is</a:t>
            </a:r>
          </a:p>
          <a:p>
            <a:r>
              <a:rPr lang="en-US" altLang="zh-CN" dirty="0">
                <a:latin typeface="NimbusRomNo9L-Regu"/>
              </a:rPr>
              <a:t>the ratio of WFSs to the total number of misclassified test</a:t>
            </a:r>
          </a:p>
          <a:p>
            <a:r>
              <a:rPr lang="en-US" altLang="zh-CN" dirty="0">
                <a:latin typeface="NimbusRomNo9L-Regu"/>
              </a:rPr>
              <a:t>samples (MTSs) in the last epoch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AF7F1-F267-4CAE-88D2-B583677259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1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Once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200" dirty="0"/>
                  <a:t> correctly classified, maintain its behavior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Once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𝑥</a:t>
                </a:r>
                <a:r>
                  <a:rPr lang="en-US" altLang="zh-CN" sz="1200" dirty="0"/>
                  <a:t> correctly classified, maintain its behavior</a:t>
                </a:r>
                <a:endParaRPr lang="zh-CN" altLang="en-US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AF7F1-F267-4CAE-88D2-B583677259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64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body type differences, the dog in the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row is more visually similar to a cat while the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dog in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row is more visually similar to a wolf. Different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LSR that assigns them the same soft label, FER uses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weighted average behavior that assigns different probabilities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different classes.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AF7F1-F267-4CAE-88D2-B5836772590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36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weighted average of multiple correct behaviors instead of one single behavior to restrict a DNN.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AF7F1-F267-4CAE-88D2-B5836772590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32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weighted average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multiple correct behaviors instead of one single behavior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restrict a DNN.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AF7F1-F267-4CAE-88D2-B5836772590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86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SD</a:t>
            </a:r>
            <a:r>
              <a:rPr lang="zh-CN" altLang="en-US" dirty="0"/>
              <a:t>，</a:t>
            </a:r>
            <a:r>
              <a:rPr lang="en-US" altLang="zh-CN" dirty="0"/>
              <a:t>CS-KD</a:t>
            </a:r>
            <a:r>
              <a:rPr lang="zh-CN" altLang="en-US" dirty="0"/>
              <a:t>和</a:t>
            </a:r>
            <a:r>
              <a:rPr lang="en-US" altLang="zh-CN" dirty="0"/>
              <a:t>TF-Reg</a:t>
            </a:r>
            <a:r>
              <a:rPr lang="zh-CN" altLang="en-US" dirty="0"/>
              <a:t>是三种知识蒸馏的方法</a:t>
            </a:r>
            <a:endParaRPr lang="en-US" altLang="zh-CN" dirty="0"/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distillation is a learned label smoothing regularization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AF7F1-F267-4CAE-88D2-B5836772590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4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STL-10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classes: airplane, bird, car, cat, deer, dog, horse, monkey, ship, truck.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inspired by the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CIFAR-10 dataset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but with some modifications. In particular, each class has fewer labeled training examples than in CIFAR-10, but a very large set of unlabeled examples is provided to learn image models prior to supervised training.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AF7F1-F267-4CAE-88D2-B5836772590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FD666-2B48-498F-8ED0-BAE1274C4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E16F7D-66A3-47EB-BE58-4D9694E05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4310B3-4724-4E66-A265-00189920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6A1377-0744-497E-99B9-6063BCDB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946CA7-89AA-4A8D-A48C-A8B69F8B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9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A6C015-DBAF-4F0F-A4BE-619C56CF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C8DF23-ABD1-4211-9A4D-07F730A7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CDBDE6-E27F-4BF4-B67B-8AF27D0D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88877E-C37E-4FC3-935D-BC628741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05EE4F-4E9C-4867-9E44-33798195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58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43E806-EA12-4E77-8302-0DB9ED1AA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CA117-EE13-4122-A1B0-68C84D59E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4A8CF9-752D-4E72-B06D-DFED918C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095FCE-CB24-4F7B-A422-C27D70D0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5F239-FAFA-4A43-900E-78CCC1EB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9DE7F-9D8B-4CEF-B252-58C7113F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F8A79-C49E-4371-8F06-C6016342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BCED47-401A-4179-90A7-DC68D9C7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938659-660A-4607-B74A-239209D2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E6A52D-790E-4042-BF2D-3C41B314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3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8CB4F-8CCE-4FD9-AC41-8186C9B5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7EC02F-60B6-4BD3-8DD4-48AE286E5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DD655E-8FC6-49FE-AF75-8E5163CE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0FBE9-D947-429F-AC1A-8714F099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533A0-84CA-4771-A37D-0BF6752D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F4390-CC1E-4255-BFCB-8D1183EC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A8CBB-7DF7-44EF-A72A-000BA4210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2F42BF-23F1-4867-8D67-5015EF3A2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61A173-CAB7-4E7D-879B-8D389635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CD3BF2-DDB6-4204-8FA5-F895D99A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B00321-F9D7-409C-8409-131EEB65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8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6F19C-3FA8-43B2-B5D7-B74ED995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CF9BE-F30C-42C2-AEB2-0E27762EC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328F0B-ECCC-4D00-AB9F-505BBA031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6C2FF8-86AD-4225-9C92-A0200E581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AE6E7D-794D-4808-AC53-6E32DF584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6C5D0C-8A4E-4B5F-ACA0-709DDA99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426F1E4-4892-4A98-A4B4-6D908976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01D1B9-F809-4E40-A709-5B18EB93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8E969-6F72-46EC-9872-7F7BBA32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135FB2-4FF2-465C-A620-C435139B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7250D7-2FF8-467F-92AA-1958AB53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9B7D68-816B-415F-B82F-F86C0A7F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7E9F44-98B8-4BDE-BC65-7E8C7072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3FD7E7-B29A-4FD0-A95A-7DD949AF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1D5F68-9C75-40C9-9F3D-1DF36798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48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09D8A2-463F-43AA-AEB3-1D18969D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6EADE8-B352-4FF9-B71D-C3DE00FF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9D19D6-D4EF-4543-8DAE-E052BA60D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D4AD2D-64B7-4961-B295-F34EDDD9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DF2B96-B3AB-4F91-968F-DED7DE15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6C6A20-D83E-4455-B027-0F040C30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8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AC6F5-5E99-4E3C-A6B3-C0F299CA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5F0BE5-3B5B-4F8B-86BB-084B0D1F4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7B3ABE-2E71-49EF-BAA4-63B396B6F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9AB04E-01B4-4FBE-88F2-D59B58BB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1579F6-4F3B-4148-9B7A-666F9A46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F3A875-75C5-4070-BD67-AFE491D1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2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A43FD3-10FD-4273-9142-00BDF7C8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706B3F-255A-4DBA-87D1-4D292DC8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0131D7-E19D-49D4-8E84-E2E77CCED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B27C-FB27-48C2-8B2D-6D7267CC128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7E0907-C660-41EE-939C-4A9F5E35A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AEFFE-17EF-44BB-945D-66D35DD5D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72EF-7E40-45DE-95CB-05E49D60A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2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1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9.png"/><Relationship Id="rId2" Type="http://schemas.openxmlformats.org/officeDocument/2006/relationships/image" Target="../media/image17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24.png"/><Relationship Id="rId14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18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../media/image46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9.png"/><Relationship Id="rId2" Type="http://schemas.openxmlformats.org/officeDocument/2006/relationships/image" Target="../media/image17.png"/><Relationship Id="rId16" Type="http://schemas.openxmlformats.org/officeDocument/2006/relationships/image" Target="../media/image38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23" Type="http://schemas.openxmlformats.org/officeDocument/2006/relationships/image" Target="../media/image48.png"/><Relationship Id="rId10" Type="http://schemas.openxmlformats.org/officeDocument/2006/relationships/image" Target="../media/image27.png"/><Relationship Id="rId19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4.png"/><Relationship Id="rId14" Type="http://schemas.openxmlformats.org/officeDocument/2006/relationships/image" Target="../media/image340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18" Type="http://schemas.openxmlformats.org/officeDocument/2006/relationships/image" Target="../media/image40.png"/><Relationship Id="rId26" Type="http://schemas.openxmlformats.org/officeDocument/2006/relationships/image" Target="../media/image53.png"/><Relationship Id="rId3" Type="http://schemas.openxmlformats.org/officeDocument/2006/relationships/image" Target="../media/image18.png"/><Relationship Id="rId21" Type="http://schemas.openxmlformats.org/officeDocument/2006/relationships/image" Target="../media/image46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9.png"/><Relationship Id="rId25" Type="http://schemas.openxmlformats.org/officeDocument/2006/relationships/image" Target="../media/image52.png"/><Relationship Id="rId2" Type="http://schemas.openxmlformats.org/officeDocument/2006/relationships/image" Target="../media/image17.png"/><Relationship Id="rId16" Type="http://schemas.openxmlformats.org/officeDocument/2006/relationships/image" Target="../media/image38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24" Type="http://schemas.openxmlformats.org/officeDocument/2006/relationships/image" Target="../media/image51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23" Type="http://schemas.openxmlformats.org/officeDocument/2006/relationships/image" Target="../media/image50.png"/><Relationship Id="rId10" Type="http://schemas.openxmlformats.org/officeDocument/2006/relationships/image" Target="../media/image27.png"/><Relationship Id="rId19" Type="http://schemas.openxmlformats.org/officeDocument/2006/relationships/image" Target="../media/image44.png"/><Relationship Id="rId4" Type="http://schemas.openxmlformats.org/officeDocument/2006/relationships/image" Target="../media/image49.png"/><Relationship Id="rId9" Type="http://schemas.openxmlformats.org/officeDocument/2006/relationships/image" Target="../media/image24.png"/><Relationship Id="rId14" Type="http://schemas.openxmlformats.org/officeDocument/2006/relationships/image" Target="../media/image340.png"/><Relationship Id="rId2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18" Type="http://schemas.openxmlformats.org/officeDocument/2006/relationships/image" Target="../media/image40.png"/><Relationship Id="rId26" Type="http://schemas.openxmlformats.org/officeDocument/2006/relationships/image" Target="../media/image55.png"/><Relationship Id="rId3" Type="http://schemas.openxmlformats.org/officeDocument/2006/relationships/image" Target="../media/image18.png"/><Relationship Id="rId21" Type="http://schemas.openxmlformats.org/officeDocument/2006/relationships/image" Target="../media/image46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9.png"/><Relationship Id="rId25" Type="http://schemas.openxmlformats.org/officeDocument/2006/relationships/image" Target="../media/image54.png"/><Relationship Id="rId2" Type="http://schemas.openxmlformats.org/officeDocument/2006/relationships/image" Target="../media/image17.png"/><Relationship Id="rId16" Type="http://schemas.openxmlformats.org/officeDocument/2006/relationships/image" Target="../media/image38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24" Type="http://schemas.openxmlformats.org/officeDocument/2006/relationships/image" Target="../media/image51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23" Type="http://schemas.openxmlformats.org/officeDocument/2006/relationships/image" Target="../media/image50.png"/><Relationship Id="rId10" Type="http://schemas.openxmlformats.org/officeDocument/2006/relationships/image" Target="../media/image27.png"/><Relationship Id="rId19" Type="http://schemas.openxmlformats.org/officeDocument/2006/relationships/image" Target="../media/image44.png"/><Relationship Id="rId4" Type="http://schemas.openxmlformats.org/officeDocument/2006/relationships/image" Target="../media/image49.png"/><Relationship Id="rId9" Type="http://schemas.openxmlformats.org/officeDocument/2006/relationships/image" Target="../media/image24.png"/><Relationship Id="rId14" Type="http://schemas.openxmlformats.org/officeDocument/2006/relationships/image" Target="../media/image340.png"/><Relationship Id="rId22" Type="http://schemas.openxmlformats.org/officeDocument/2006/relationships/image" Target="../media/image47.png"/><Relationship Id="rId27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17" Type="http://schemas.openxmlformats.org/officeDocument/2006/relationships/image" Target="../media/image37.png"/><Relationship Id="rId2" Type="http://schemas.openxmlformats.org/officeDocument/2006/relationships/image" Target="../media/image1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24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3403CF-CDE5-473B-B1FD-53120CC594D8}"/>
              </a:ext>
            </a:extLst>
          </p:cNvPr>
          <p:cNvSpPr txBox="1"/>
          <p:nvPr/>
        </p:nvSpPr>
        <p:spPr>
          <a:xfrm>
            <a:off x="1513840" y="1940560"/>
            <a:ext cx="916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Reducing Flipping Errors in Deep Neural Networks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15E92D-C934-48F0-92DD-F68C40CE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09" y="3232689"/>
            <a:ext cx="8521382" cy="12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96E520-BAAC-44FD-807F-2D42BE05F6CC}"/>
              </a:ext>
            </a:extLst>
          </p:cNvPr>
          <p:cNvSpPr/>
          <p:nvPr/>
        </p:nvSpPr>
        <p:spPr>
          <a:xfrm>
            <a:off x="1337205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213110-424B-4518-861A-310233B9DDD9}"/>
              </a:ext>
            </a:extLst>
          </p:cNvPr>
          <p:cNvSpPr/>
          <p:nvPr/>
        </p:nvSpPr>
        <p:spPr>
          <a:xfrm>
            <a:off x="3013214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B93A2C-1372-4204-9499-5DA9167C2540}"/>
              </a:ext>
            </a:extLst>
          </p:cNvPr>
          <p:cNvSpPr/>
          <p:nvPr/>
        </p:nvSpPr>
        <p:spPr>
          <a:xfrm>
            <a:off x="8227951" y="466788"/>
            <a:ext cx="607401" cy="2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7382CA-1FC8-4B3A-9254-59E19F1AAABE}"/>
              </a:ext>
            </a:extLst>
          </p:cNvPr>
          <p:cNvSpPr/>
          <p:nvPr/>
        </p:nvSpPr>
        <p:spPr>
          <a:xfrm>
            <a:off x="8233328" y="896194"/>
            <a:ext cx="607401" cy="28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108AE-E03F-4A6C-BB8B-09AF322082D2}"/>
              </a:ext>
            </a:extLst>
          </p:cNvPr>
          <p:cNvSpPr txBox="1"/>
          <p:nvPr/>
        </p:nvSpPr>
        <p:spPr>
          <a:xfrm>
            <a:off x="9042400" y="42457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wrong predictions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3ED8-FA64-4F52-AA4A-1EA9276B628B}"/>
              </a:ext>
            </a:extLst>
          </p:cNvPr>
          <p:cNvSpPr txBox="1"/>
          <p:nvPr/>
        </p:nvSpPr>
        <p:spPr>
          <a:xfrm>
            <a:off x="9042400" y="88528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correct predictions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/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blipFill>
                <a:blip r:embed="rId3"/>
                <a:stretch>
                  <a:fillRect l="-965" t="-23636" r="-483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E45C5BF0-DEDC-4DC4-81FA-4E46BED435DE}"/>
              </a:ext>
            </a:extLst>
          </p:cNvPr>
          <p:cNvSpPr/>
          <p:nvPr/>
        </p:nvSpPr>
        <p:spPr>
          <a:xfrm>
            <a:off x="254205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/>
              <p:nvPr/>
            </p:nvSpPr>
            <p:spPr>
              <a:xfrm>
                <a:off x="4420032" y="3097323"/>
                <a:ext cx="18689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C00000"/>
                    </a:solidFill>
                  </a:rPr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{2}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2" y="3097323"/>
                <a:ext cx="1868910" cy="307777"/>
              </a:xfrm>
              <a:prstGeom prst="rect">
                <a:avLst/>
              </a:prstGeom>
              <a:blipFill>
                <a:blip r:embed="rId4"/>
                <a:stretch>
                  <a:fillRect l="-8143" t="-25490" r="-5212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25E445F-A283-4620-B24C-40B3E6203C7A}"/>
              </a:ext>
            </a:extLst>
          </p:cNvPr>
          <p:cNvCxnSpPr/>
          <p:nvPr/>
        </p:nvCxnSpPr>
        <p:spPr>
          <a:xfrm>
            <a:off x="291358" y="2923954"/>
            <a:ext cx="11281144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/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/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/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Example: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blipFill>
                <a:blip r:embed="rId7"/>
                <a:stretch>
                  <a:fillRect l="-5581" t="-25490" r="-255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/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/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/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/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/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/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/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241CF788-4ACC-4C6C-9932-F9F0F46DF2D9}"/>
              </a:ext>
            </a:extLst>
          </p:cNvPr>
          <p:cNvSpPr/>
          <p:nvPr/>
        </p:nvSpPr>
        <p:spPr>
          <a:xfrm>
            <a:off x="4689223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D2874AC-A8B3-463E-AE41-23757BEBC900}"/>
              </a:ext>
            </a:extLst>
          </p:cNvPr>
          <p:cNvSpPr/>
          <p:nvPr/>
        </p:nvSpPr>
        <p:spPr>
          <a:xfrm>
            <a:off x="421764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/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0.4,0.6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/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/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  <a:blipFill>
                <a:blip r:embed="rId17"/>
                <a:stretch>
                  <a:fillRect r="-1235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BE95E23E-9587-4D32-A568-17A891991968}"/>
              </a:ext>
            </a:extLst>
          </p:cNvPr>
          <p:cNvSpPr/>
          <p:nvPr/>
        </p:nvSpPr>
        <p:spPr>
          <a:xfrm>
            <a:off x="6365232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9E6638C-FBAB-4683-B790-617FCBB13BC9}"/>
              </a:ext>
            </a:extLst>
          </p:cNvPr>
          <p:cNvSpPr/>
          <p:nvPr/>
        </p:nvSpPr>
        <p:spPr>
          <a:xfrm>
            <a:off x="589323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/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0.7,0.3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/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.7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/>
              <p:nvPr/>
            </p:nvSpPr>
            <p:spPr>
              <a:xfrm>
                <a:off x="6334956" y="5504109"/>
                <a:ext cx="4359847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×0.6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×0.6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56" y="5504109"/>
                <a:ext cx="4359847" cy="384336"/>
              </a:xfrm>
              <a:prstGeom prst="rect">
                <a:avLst/>
              </a:prstGeom>
              <a:blipFill>
                <a:blip r:embed="rId2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9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96E520-BAAC-44FD-807F-2D42BE05F6CC}"/>
              </a:ext>
            </a:extLst>
          </p:cNvPr>
          <p:cNvSpPr/>
          <p:nvPr/>
        </p:nvSpPr>
        <p:spPr>
          <a:xfrm>
            <a:off x="1337205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213110-424B-4518-861A-310233B9DDD9}"/>
              </a:ext>
            </a:extLst>
          </p:cNvPr>
          <p:cNvSpPr/>
          <p:nvPr/>
        </p:nvSpPr>
        <p:spPr>
          <a:xfrm>
            <a:off x="3013214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B93A2C-1372-4204-9499-5DA9167C2540}"/>
              </a:ext>
            </a:extLst>
          </p:cNvPr>
          <p:cNvSpPr/>
          <p:nvPr/>
        </p:nvSpPr>
        <p:spPr>
          <a:xfrm>
            <a:off x="8227951" y="466788"/>
            <a:ext cx="607401" cy="2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7382CA-1FC8-4B3A-9254-59E19F1AAABE}"/>
              </a:ext>
            </a:extLst>
          </p:cNvPr>
          <p:cNvSpPr/>
          <p:nvPr/>
        </p:nvSpPr>
        <p:spPr>
          <a:xfrm>
            <a:off x="8233328" y="896194"/>
            <a:ext cx="607401" cy="28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108AE-E03F-4A6C-BB8B-09AF322082D2}"/>
              </a:ext>
            </a:extLst>
          </p:cNvPr>
          <p:cNvSpPr txBox="1"/>
          <p:nvPr/>
        </p:nvSpPr>
        <p:spPr>
          <a:xfrm>
            <a:off x="9042400" y="42457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wrong predictions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3ED8-FA64-4F52-AA4A-1EA9276B628B}"/>
              </a:ext>
            </a:extLst>
          </p:cNvPr>
          <p:cNvSpPr txBox="1"/>
          <p:nvPr/>
        </p:nvSpPr>
        <p:spPr>
          <a:xfrm>
            <a:off x="9042400" y="88528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correct predictions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/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blipFill>
                <a:blip r:embed="rId3"/>
                <a:stretch>
                  <a:fillRect l="-965" t="-23636" r="-483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E45C5BF0-DEDC-4DC4-81FA-4E46BED435DE}"/>
              </a:ext>
            </a:extLst>
          </p:cNvPr>
          <p:cNvSpPr/>
          <p:nvPr/>
        </p:nvSpPr>
        <p:spPr>
          <a:xfrm>
            <a:off x="254205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/>
              <p:nvPr/>
            </p:nvSpPr>
            <p:spPr>
              <a:xfrm>
                <a:off x="4420032" y="3097323"/>
                <a:ext cx="20644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C00000"/>
                    </a:solidFill>
                  </a:rPr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{2,4}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2" y="3097323"/>
                <a:ext cx="2064476" cy="307777"/>
              </a:xfrm>
              <a:prstGeom prst="rect">
                <a:avLst/>
              </a:prstGeom>
              <a:blipFill>
                <a:blip r:embed="rId4"/>
                <a:stretch>
                  <a:fillRect l="-7375" t="-25490" r="-4720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25E445F-A283-4620-B24C-40B3E6203C7A}"/>
              </a:ext>
            </a:extLst>
          </p:cNvPr>
          <p:cNvCxnSpPr/>
          <p:nvPr/>
        </p:nvCxnSpPr>
        <p:spPr>
          <a:xfrm>
            <a:off x="291358" y="2923954"/>
            <a:ext cx="11281144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/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/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/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Example: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blipFill>
                <a:blip r:embed="rId7"/>
                <a:stretch>
                  <a:fillRect l="-5581" t="-25490" r="-255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/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/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/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/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/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/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/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241CF788-4ACC-4C6C-9932-F9F0F46DF2D9}"/>
              </a:ext>
            </a:extLst>
          </p:cNvPr>
          <p:cNvSpPr/>
          <p:nvPr/>
        </p:nvSpPr>
        <p:spPr>
          <a:xfrm>
            <a:off x="4689223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D2874AC-A8B3-463E-AE41-23757BEBC900}"/>
              </a:ext>
            </a:extLst>
          </p:cNvPr>
          <p:cNvSpPr/>
          <p:nvPr/>
        </p:nvSpPr>
        <p:spPr>
          <a:xfrm>
            <a:off x="421764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/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0.4,0.6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/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/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  <a:blipFill>
                <a:blip r:embed="rId17"/>
                <a:stretch>
                  <a:fillRect r="-1235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BE95E23E-9587-4D32-A568-17A891991968}"/>
              </a:ext>
            </a:extLst>
          </p:cNvPr>
          <p:cNvSpPr/>
          <p:nvPr/>
        </p:nvSpPr>
        <p:spPr>
          <a:xfrm>
            <a:off x="6365232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9E6638C-FBAB-4683-B790-617FCBB13BC9}"/>
              </a:ext>
            </a:extLst>
          </p:cNvPr>
          <p:cNvSpPr/>
          <p:nvPr/>
        </p:nvSpPr>
        <p:spPr>
          <a:xfrm>
            <a:off x="589323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/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0.7,0.3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/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.7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/>
              <p:nvPr/>
            </p:nvSpPr>
            <p:spPr>
              <a:xfrm>
                <a:off x="6689031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31" y="5504109"/>
                <a:ext cx="492379" cy="384336"/>
              </a:xfrm>
              <a:prstGeom prst="rect">
                <a:avLst/>
              </a:prstGeom>
              <a:blipFill>
                <a:blip r:embed="rId20"/>
                <a:stretch>
                  <a:fillRect r="-2469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7E357C38-92B6-4358-B685-C676C7C18684}"/>
              </a:ext>
            </a:extLst>
          </p:cNvPr>
          <p:cNvSpPr/>
          <p:nvPr/>
        </p:nvSpPr>
        <p:spPr>
          <a:xfrm>
            <a:off x="8043668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3D13568-CBE3-4ABE-A445-2F7EEE0EA82E}"/>
              </a:ext>
            </a:extLst>
          </p:cNvPr>
          <p:cNvSpPr/>
          <p:nvPr/>
        </p:nvSpPr>
        <p:spPr>
          <a:xfrm>
            <a:off x="7571254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4AF72FA-7E90-4F1E-BB83-9DD6D4800A55}"/>
                  </a:ext>
                </a:extLst>
              </p:cNvPr>
              <p:cNvSpPr/>
              <p:nvPr/>
            </p:nvSpPr>
            <p:spPr>
              <a:xfrm>
                <a:off x="7853785" y="3637528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0.8,0.2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4AF72FA-7E90-4F1E-BB83-9DD6D4800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85" y="3637528"/>
                <a:ext cx="1761380" cy="369332"/>
              </a:xfrm>
              <a:prstGeom prst="rect">
                <a:avLst/>
              </a:prstGeom>
              <a:blipFill>
                <a:blip r:embed="rId2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9D6A8B0-CC41-4B4E-8E46-704BD6B4EE0B}"/>
                  </a:ext>
                </a:extLst>
              </p:cNvPr>
              <p:cNvSpPr/>
              <p:nvPr/>
            </p:nvSpPr>
            <p:spPr>
              <a:xfrm>
                <a:off x="8083328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9D6A8B0-CC41-4B4E-8E46-704BD6B4E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328" y="4166435"/>
                <a:ext cx="1055802" cy="369332"/>
              </a:xfrm>
              <a:prstGeom prst="rect">
                <a:avLst/>
              </a:prstGeom>
              <a:blipFill>
                <a:blip r:embed="rId2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DD7B2E9-C083-40AC-A5D7-CC01A9641D6A}"/>
                  </a:ext>
                </a:extLst>
              </p:cNvPr>
              <p:cNvSpPr/>
              <p:nvPr/>
            </p:nvSpPr>
            <p:spPr>
              <a:xfrm>
                <a:off x="7827283" y="5504109"/>
                <a:ext cx="4359847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×0.7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×0.7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DD7B2E9-C083-40AC-A5D7-CC01A9641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83" y="5504109"/>
                <a:ext cx="4359847" cy="384336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8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96E520-BAAC-44FD-807F-2D42BE05F6CC}"/>
              </a:ext>
            </a:extLst>
          </p:cNvPr>
          <p:cNvSpPr/>
          <p:nvPr/>
        </p:nvSpPr>
        <p:spPr>
          <a:xfrm>
            <a:off x="1337205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213110-424B-4518-861A-310233B9DDD9}"/>
              </a:ext>
            </a:extLst>
          </p:cNvPr>
          <p:cNvSpPr/>
          <p:nvPr/>
        </p:nvSpPr>
        <p:spPr>
          <a:xfrm>
            <a:off x="3013214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B93A2C-1372-4204-9499-5DA9167C2540}"/>
              </a:ext>
            </a:extLst>
          </p:cNvPr>
          <p:cNvSpPr/>
          <p:nvPr/>
        </p:nvSpPr>
        <p:spPr>
          <a:xfrm>
            <a:off x="8227951" y="466788"/>
            <a:ext cx="607401" cy="2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7382CA-1FC8-4B3A-9254-59E19F1AAABE}"/>
              </a:ext>
            </a:extLst>
          </p:cNvPr>
          <p:cNvSpPr/>
          <p:nvPr/>
        </p:nvSpPr>
        <p:spPr>
          <a:xfrm>
            <a:off x="8233328" y="896194"/>
            <a:ext cx="607401" cy="28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108AE-E03F-4A6C-BB8B-09AF322082D2}"/>
              </a:ext>
            </a:extLst>
          </p:cNvPr>
          <p:cNvSpPr txBox="1"/>
          <p:nvPr/>
        </p:nvSpPr>
        <p:spPr>
          <a:xfrm>
            <a:off x="9042400" y="42457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wrong predictions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3ED8-FA64-4F52-AA4A-1EA9276B628B}"/>
              </a:ext>
            </a:extLst>
          </p:cNvPr>
          <p:cNvSpPr txBox="1"/>
          <p:nvPr/>
        </p:nvSpPr>
        <p:spPr>
          <a:xfrm>
            <a:off x="9042400" y="88528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correct predictions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/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blipFill>
                <a:blip r:embed="rId3"/>
                <a:stretch>
                  <a:fillRect l="-965" t="-23636" r="-483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E45C5BF0-DEDC-4DC4-81FA-4E46BED435DE}"/>
              </a:ext>
            </a:extLst>
          </p:cNvPr>
          <p:cNvSpPr/>
          <p:nvPr/>
        </p:nvSpPr>
        <p:spPr>
          <a:xfrm>
            <a:off x="254205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/>
              <p:nvPr/>
            </p:nvSpPr>
            <p:spPr>
              <a:xfrm>
                <a:off x="4420032" y="3097323"/>
                <a:ext cx="2260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C00000"/>
                    </a:solidFill>
                  </a:rPr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{2,4,5}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2" y="3097323"/>
                <a:ext cx="2260042" cy="307777"/>
              </a:xfrm>
              <a:prstGeom prst="rect">
                <a:avLst/>
              </a:prstGeom>
              <a:blipFill>
                <a:blip r:embed="rId4"/>
                <a:stretch>
                  <a:fillRect l="-6739" t="-25490" r="-4313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25E445F-A283-4620-B24C-40B3E6203C7A}"/>
              </a:ext>
            </a:extLst>
          </p:cNvPr>
          <p:cNvCxnSpPr/>
          <p:nvPr/>
        </p:nvCxnSpPr>
        <p:spPr>
          <a:xfrm>
            <a:off x="291358" y="2923954"/>
            <a:ext cx="11281144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/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/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/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Example: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blipFill>
                <a:blip r:embed="rId7"/>
                <a:stretch>
                  <a:fillRect l="-5581" t="-25490" r="-255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/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/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/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/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/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/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/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241CF788-4ACC-4C6C-9932-F9F0F46DF2D9}"/>
              </a:ext>
            </a:extLst>
          </p:cNvPr>
          <p:cNvSpPr/>
          <p:nvPr/>
        </p:nvSpPr>
        <p:spPr>
          <a:xfrm>
            <a:off x="4689223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D2874AC-A8B3-463E-AE41-23757BEBC900}"/>
              </a:ext>
            </a:extLst>
          </p:cNvPr>
          <p:cNvSpPr/>
          <p:nvPr/>
        </p:nvSpPr>
        <p:spPr>
          <a:xfrm>
            <a:off x="421764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/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0.4,0.6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/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/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  <a:blipFill>
                <a:blip r:embed="rId17"/>
                <a:stretch>
                  <a:fillRect r="-1235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BE95E23E-9587-4D32-A568-17A891991968}"/>
              </a:ext>
            </a:extLst>
          </p:cNvPr>
          <p:cNvSpPr/>
          <p:nvPr/>
        </p:nvSpPr>
        <p:spPr>
          <a:xfrm>
            <a:off x="6365232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9E6638C-FBAB-4683-B790-617FCBB13BC9}"/>
              </a:ext>
            </a:extLst>
          </p:cNvPr>
          <p:cNvSpPr/>
          <p:nvPr/>
        </p:nvSpPr>
        <p:spPr>
          <a:xfrm>
            <a:off x="589323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/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0.7,0.3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/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.7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/>
              <p:nvPr/>
            </p:nvSpPr>
            <p:spPr>
              <a:xfrm>
                <a:off x="6689031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31" y="5504109"/>
                <a:ext cx="492379" cy="384336"/>
              </a:xfrm>
              <a:prstGeom prst="rect">
                <a:avLst/>
              </a:prstGeom>
              <a:blipFill>
                <a:blip r:embed="rId20"/>
                <a:stretch>
                  <a:fillRect r="-2469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7E357C38-92B6-4358-B685-C676C7C18684}"/>
              </a:ext>
            </a:extLst>
          </p:cNvPr>
          <p:cNvSpPr/>
          <p:nvPr/>
        </p:nvSpPr>
        <p:spPr>
          <a:xfrm>
            <a:off x="8043668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3D13568-CBE3-4ABE-A445-2F7EEE0EA82E}"/>
              </a:ext>
            </a:extLst>
          </p:cNvPr>
          <p:cNvSpPr/>
          <p:nvPr/>
        </p:nvSpPr>
        <p:spPr>
          <a:xfrm>
            <a:off x="7571254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4AF72FA-7E90-4F1E-BB83-9DD6D4800A55}"/>
                  </a:ext>
                </a:extLst>
              </p:cNvPr>
              <p:cNvSpPr/>
              <p:nvPr/>
            </p:nvSpPr>
            <p:spPr>
              <a:xfrm>
                <a:off x="7853785" y="3637528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0.8,0.2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4AF72FA-7E90-4F1E-BB83-9DD6D4800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85" y="3637528"/>
                <a:ext cx="1761380" cy="369332"/>
              </a:xfrm>
              <a:prstGeom prst="rect">
                <a:avLst/>
              </a:prstGeom>
              <a:blipFill>
                <a:blip r:embed="rId2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9D6A8B0-CC41-4B4E-8E46-704BD6B4EE0B}"/>
                  </a:ext>
                </a:extLst>
              </p:cNvPr>
              <p:cNvSpPr/>
              <p:nvPr/>
            </p:nvSpPr>
            <p:spPr>
              <a:xfrm>
                <a:off x="8083328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9D6A8B0-CC41-4B4E-8E46-704BD6B4E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328" y="4166435"/>
                <a:ext cx="1055802" cy="369332"/>
              </a:xfrm>
              <a:prstGeom prst="rect">
                <a:avLst/>
              </a:prstGeom>
              <a:blipFill>
                <a:blip r:embed="rId2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DD7B2E9-C083-40AC-A5D7-CC01A9641D6A}"/>
                  </a:ext>
                </a:extLst>
              </p:cNvPr>
              <p:cNvSpPr/>
              <p:nvPr/>
            </p:nvSpPr>
            <p:spPr>
              <a:xfrm>
                <a:off x="8488285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DD7B2E9-C083-40AC-A5D7-CC01A9641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285" y="5504109"/>
                <a:ext cx="492379" cy="384336"/>
              </a:xfrm>
              <a:prstGeom prst="rect">
                <a:avLst/>
              </a:prstGeom>
              <a:blipFill>
                <a:blip r:embed="rId23"/>
                <a:stretch>
                  <a:fillRect r="-2469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EDD6688F-1AB7-4960-80D8-BB1EB1A3BABB}"/>
              </a:ext>
            </a:extLst>
          </p:cNvPr>
          <p:cNvSpPr/>
          <p:nvPr/>
        </p:nvSpPr>
        <p:spPr>
          <a:xfrm>
            <a:off x="9722104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箭头: 右 52">
            <a:extLst>
              <a:ext uri="{FF2B5EF4-FFF2-40B4-BE49-F238E27FC236}">
                <a16:creationId xmlns:a16="http://schemas.microsoft.com/office/drawing/2014/main" id="{E7DABCA2-8A25-49C1-A7C3-C75284397386}"/>
              </a:ext>
            </a:extLst>
          </p:cNvPr>
          <p:cNvSpPr/>
          <p:nvPr/>
        </p:nvSpPr>
        <p:spPr>
          <a:xfrm>
            <a:off x="9249272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42417A0F-BA5A-4507-9CE0-C56515003CA3}"/>
                  </a:ext>
                </a:extLst>
              </p:cNvPr>
              <p:cNvSpPr/>
              <p:nvPr/>
            </p:nvSpPr>
            <p:spPr>
              <a:xfrm>
                <a:off x="9572818" y="3637241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42417A0F-BA5A-4507-9CE0-C56515003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818" y="3637241"/>
                <a:ext cx="1761380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777E180-7D35-431C-BF1F-BAB663F7DF9D}"/>
                  </a:ext>
                </a:extLst>
              </p:cNvPr>
              <p:cNvSpPr/>
              <p:nvPr/>
            </p:nvSpPr>
            <p:spPr>
              <a:xfrm>
                <a:off x="9722104" y="4168988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777E180-7D35-431C-BF1F-BAB663F7D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04" y="4168988"/>
                <a:ext cx="1055802" cy="369332"/>
              </a:xfrm>
              <a:prstGeom prst="rect">
                <a:avLst/>
              </a:prstGeom>
              <a:blipFill>
                <a:blip r:embed="rId2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679A9164-64A7-4132-874A-DABF4C3A04B0}"/>
                  </a:ext>
                </a:extLst>
              </p:cNvPr>
              <p:cNvSpPr/>
              <p:nvPr/>
            </p:nvSpPr>
            <p:spPr>
              <a:xfrm>
                <a:off x="7773639" y="6123885"/>
                <a:ext cx="4359847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×0.8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×0.8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679A9164-64A7-4132-874A-DABF4C3A0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39" y="6123885"/>
                <a:ext cx="4359847" cy="384336"/>
              </a:xfrm>
              <a:prstGeom prst="rect">
                <a:avLst/>
              </a:prstGeom>
              <a:blipFill>
                <a:blip r:embed="rId2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2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96E520-BAAC-44FD-807F-2D42BE05F6CC}"/>
              </a:ext>
            </a:extLst>
          </p:cNvPr>
          <p:cNvSpPr/>
          <p:nvPr/>
        </p:nvSpPr>
        <p:spPr>
          <a:xfrm>
            <a:off x="1337205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213110-424B-4518-861A-310233B9DDD9}"/>
              </a:ext>
            </a:extLst>
          </p:cNvPr>
          <p:cNvSpPr/>
          <p:nvPr/>
        </p:nvSpPr>
        <p:spPr>
          <a:xfrm>
            <a:off x="3013214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B93A2C-1372-4204-9499-5DA9167C2540}"/>
              </a:ext>
            </a:extLst>
          </p:cNvPr>
          <p:cNvSpPr/>
          <p:nvPr/>
        </p:nvSpPr>
        <p:spPr>
          <a:xfrm>
            <a:off x="8227951" y="466788"/>
            <a:ext cx="607401" cy="2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7382CA-1FC8-4B3A-9254-59E19F1AAABE}"/>
              </a:ext>
            </a:extLst>
          </p:cNvPr>
          <p:cNvSpPr/>
          <p:nvPr/>
        </p:nvSpPr>
        <p:spPr>
          <a:xfrm>
            <a:off x="8233328" y="896194"/>
            <a:ext cx="607401" cy="28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108AE-E03F-4A6C-BB8B-09AF322082D2}"/>
              </a:ext>
            </a:extLst>
          </p:cNvPr>
          <p:cNvSpPr txBox="1"/>
          <p:nvPr/>
        </p:nvSpPr>
        <p:spPr>
          <a:xfrm>
            <a:off x="9042400" y="42457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wrong predictions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3ED8-FA64-4F52-AA4A-1EA9276B628B}"/>
              </a:ext>
            </a:extLst>
          </p:cNvPr>
          <p:cNvSpPr txBox="1"/>
          <p:nvPr/>
        </p:nvSpPr>
        <p:spPr>
          <a:xfrm>
            <a:off x="9042400" y="88528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correct predictions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/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blipFill>
                <a:blip r:embed="rId3"/>
                <a:stretch>
                  <a:fillRect l="-965" t="-23636" r="-483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E45C5BF0-DEDC-4DC4-81FA-4E46BED435DE}"/>
              </a:ext>
            </a:extLst>
          </p:cNvPr>
          <p:cNvSpPr/>
          <p:nvPr/>
        </p:nvSpPr>
        <p:spPr>
          <a:xfrm>
            <a:off x="254205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/>
              <p:nvPr/>
            </p:nvSpPr>
            <p:spPr>
              <a:xfrm>
                <a:off x="4420032" y="3097323"/>
                <a:ext cx="2260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C00000"/>
                    </a:solidFill>
                  </a:rPr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{2,4,5}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2" y="3097323"/>
                <a:ext cx="2260042" cy="307777"/>
              </a:xfrm>
              <a:prstGeom prst="rect">
                <a:avLst/>
              </a:prstGeom>
              <a:blipFill>
                <a:blip r:embed="rId4"/>
                <a:stretch>
                  <a:fillRect l="-6739" t="-25490" r="-4313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25E445F-A283-4620-B24C-40B3E6203C7A}"/>
              </a:ext>
            </a:extLst>
          </p:cNvPr>
          <p:cNvCxnSpPr/>
          <p:nvPr/>
        </p:nvCxnSpPr>
        <p:spPr>
          <a:xfrm>
            <a:off x="291358" y="2923954"/>
            <a:ext cx="11281144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/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/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/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Example: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blipFill>
                <a:blip r:embed="rId7"/>
                <a:stretch>
                  <a:fillRect l="-5581" t="-25490" r="-255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/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/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/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/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/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/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/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241CF788-4ACC-4C6C-9932-F9F0F46DF2D9}"/>
              </a:ext>
            </a:extLst>
          </p:cNvPr>
          <p:cNvSpPr/>
          <p:nvPr/>
        </p:nvSpPr>
        <p:spPr>
          <a:xfrm>
            <a:off x="4689223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D2874AC-A8B3-463E-AE41-23757BEBC900}"/>
              </a:ext>
            </a:extLst>
          </p:cNvPr>
          <p:cNvSpPr/>
          <p:nvPr/>
        </p:nvSpPr>
        <p:spPr>
          <a:xfrm>
            <a:off x="421764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/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0.4,0.6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/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/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92" y="5504109"/>
                <a:ext cx="492379" cy="384336"/>
              </a:xfrm>
              <a:prstGeom prst="rect">
                <a:avLst/>
              </a:prstGeom>
              <a:blipFill>
                <a:blip r:embed="rId17"/>
                <a:stretch>
                  <a:fillRect r="-1235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BE95E23E-9587-4D32-A568-17A891991968}"/>
              </a:ext>
            </a:extLst>
          </p:cNvPr>
          <p:cNvSpPr/>
          <p:nvPr/>
        </p:nvSpPr>
        <p:spPr>
          <a:xfrm>
            <a:off x="6365232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F9E6638C-FBAB-4683-B790-617FCBB13BC9}"/>
              </a:ext>
            </a:extLst>
          </p:cNvPr>
          <p:cNvSpPr/>
          <p:nvPr/>
        </p:nvSpPr>
        <p:spPr>
          <a:xfrm>
            <a:off x="589323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/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0.7,0.3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DA35F01-8CDD-44B3-A7F5-D6BA0D4DB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9" y="3637528"/>
                <a:ext cx="1761380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/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.7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8E63C1E-4D2D-4B81-BE28-A5198598A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452" y="4172706"/>
                <a:ext cx="105580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/>
              <p:nvPr/>
            </p:nvSpPr>
            <p:spPr>
              <a:xfrm>
                <a:off x="6689031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1BA47E3-93AB-4089-BDCB-6E4857CC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31" y="5504109"/>
                <a:ext cx="492379" cy="384336"/>
              </a:xfrm>
              <a:prstGeom prst="rect">
                <a:avLst/>
              </a:prstGeom>
              <a:blipFill>
                <a:blip r:embed="rId20"/>
                <a:stretch>
                  <a:fillRect r="-2469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7E357C38-92B6-4358-B685-C676C7C18684}"/>
              </a:ext>
            </a:extLst>
          </p:cNvPr>
          <p:cNvSpPr/>
          <p:nvPr/>
        </p:nvSpPr>
        <p:spPr>
          <a:xfrm>
            <a:off x="8043668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3D13568-CBE3-4ABE-A445-2F7EEE0EA82E}"/>
              </a:ext>
            </a:extLst>
          </p:cNvPr>
          <p:cNvSpPr/>
          <p:nvPr/>
        </p:nvSpPr>
        <p:spPr>
          <a:xfrm>
            <a:off x="7571254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4AF72FA-7E90-4F1E-BB83-9DD6D4800A55}"/>
                  </a:ext>
                </a:extLst>
              </p:cNvPr>
              <p:cNvSpPr/>
              <p:nvPr/>
            </p:nvSpPr>
            <p:spPr>
              <a:xfrm>
                <a:off x="7853785" y="3637528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0.8,0.2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4AF72FA-7E90-4F1E-BB83-9DD6D4800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85" y="3637528"/>
                <a:ext cx="1761380" cy="369332"/>
              </a:xfrm>
              <a:prstGeom prst="rect">
                <a:avLst/>
              </a:prstGeom>
              <a:blipFill>
                <a:blip r:embed="rId2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9D6A8B0-CC41-4B4E-8E46-704BD6B4EE0B}"/>
                  </a:ext>
                </a:extLst>
              </p:cNvPr>
              <p:cNvSpPr/>
              <p:nvPr/>
            </p:nvSpPr>
            <p:spPr>
              <a:xfrm>
                <a:off x="8083328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9D6A8B0-CC41-4B4E-8E46-704BD6B4E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328" y="4166435"/>
                <a:ext cx="1055802" cy="369332"/>
              </a:xfrm>
              <a:prstGeom prst="rect">
                <a:avLst/>
              </a:prstGeom>
              <a:blipFill>
                <a:blip r:embed="rId2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DD7B2E9-C083-40AC-A5D7-CC01A9641D6A}"/>
                  </a:ext>
                </a:extLst>
              </p:cNvPr>
              <p:cNvSpPr/>
              <p:nvPr/>
            </p:nvSpPr>
            <p:spPr>
              <a:xfrm>
                <a:off x="8488285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DD7B2E9-C083-40AC-A5D7-CC01A9641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285" y="5504109"/>
                <a:ext cx="492379" cy="384336"/>
              </a:xfrm>
              <a:prstGeom prst="rect">
                <a:avLst/>
              </a:prstGeom>
              <a:blipFill>
                <a:blip r:embed="rId23"/>
                <a:stretch>
                  <a:fillRect r="-2469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EDD6688F-1AB7-4960-80D8-BB1EB1A3BABB}"/>
              </a:ext>
            </a:extLst>
          </p:cNvPr>
          <p:cNvSpPr/>
          <p:nvPr/>
        </p:nvSpPr>
        <p:spPr>
          <a:xfrm>
            <a:off x="9722104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箭头: 右 52">
            <a:extLst>
              <a:ext uri="{FF2B5EF4-FFF2-40B4-BE49-F238E27FC236}">
                <a16:creationId xmlns:a16="http://schemas.microsoft.com/office/drawing/2014/main" id="{E7DABCA2-8A25-49C1-A7C3-C75284397386}"/>
              </a:ext>
            </a:extLst>
          </p:cNvPr>
          <p:cNvSpPr/>
          <p:nvPr/>
        </p:nvSpPr>
        <p:spPr>
          <a:xfrm>
            <a:off x="9249272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42417A0F-BA5A-4507-9CE0-C56515003CA3}"/>
                  </a:ext>
                </a:extLst>
              </p:cNvPr>
              <p:cNvSpPr/>
              <p:nvPr/>
            </p:nvSpPr>
            <p:spPr>
              <a:xfrm>
                <a:off x="9572818" y="3637241"/>
                <a:ext cx="17613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42417A0F-BA5A-4507-9CE0-C56515003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818" y="3637241"/>
                <a:ext cx="1761380" cy="369332"/>
              </a:xfrm>
              <a:prstGeom prst="rect">
                <a:avLst/>
              </a:prstGeom>
              <a:blipFill>
                <a:blip r:embed="rId2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777E180-7D35-431C-BF1F-BAB663F7DF9D}"/>
                  </a:ext>
                </a:extLst>
              </p:cNvPr>
              <p:cNvSpPr/>
              <p:nvPr/>
            </p:nvSpPr>
            <p:spPr>
              <a:xfrm>
                <a:off x="9730525" y="4171438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777E180-7D35-431C-BF1F-BAB663F7D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525" y="4171438"/>
                <a:ext cx="105580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679A9164-64A7-4132-874A-DABF4C3A04B0}"/>
                  </a:ext>
                </a:extLst>
              </p:cNvPr>
              <p:cNvSpPr/>
              <p:nvPr/>
            </p:nvSpPr>
            <p:spPr>
              <a:xfrm>
                <a:off x="10041349" y="5504109"/>
                <a:ext cx="49237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679A9164-64A7-4132-874A-DABF4C3A0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349" y="5504109"/>
                <a:ext cx="492379" cy="384336"/>
              </a:xfrm>
              <a:prstGeom prst="rect">
                <a:avLst/>
              </a:prstGeom>
              <a:blipFill>
                <a:blip r:embed="rId26"/>
                <a:stretch>
                  <a:fillRect r="-2469"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F0AB9D-CAB2-464D-B64B-058B20401389}"/>
                  </a:ext>
                </a:extLst>
              </p:cNvPr>
              <p:cNvSpPr txBox="1"/>
              <p:nvPr/>
            </p:nvSpPr>
            <p:spPr>
              <a:xfrm>
                <a:off x="11004697" y="4797807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F0AB9D-CAB2-464D-B64B-058B20401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697" y="4797807"/>
                <a:ext cx="230832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16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038227B-136F-4412-9FE3-A2B7AAF9AFC8}"/>
              </a:ext>
            </a:extLst>
          </p:cNvPr>
          <p:cNvSpPr txBox="1"/>
          <p:nvPr/>
        </p:nvSpPr>
        <p:spPr>
          <a:xfrm>
            <a:off x="1093809" y="2563555"/>
            <a:ext cx="75293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/>
              <a:t>Restrict the behavior changes of the DNN on correctly-classified samples: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C0B898-1196-45CA-B837-3ED933C894B4}"/>
                  </a:ext>
                </a:extLst>
              </p:cNvPr>
              <p:cNvSpPr txBox="1"/>
              <p:nvPr/>
            </p:nvSpPr>
            <p:spPr>
              <a:xfrm>
                <a:off x="1910080" y="3033531"/>
                <a:ext cx="6400800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C0B898-1196-45CA-B837-3ED933C89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0" y="3033531"/>
                <a:ext cx="6400800" cy="416589"/>
              </a:xfrm>
              <a:prstGeom prst="rect">
                <a:avLst/>
              </a:prstGeom>
              <a:blipFill>
                <a:blip r:embed="rId3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523AA10-93A6-4E7F-957E-EEC11FA3DE24}"/>
                  </a:ext>
                </a:extLst>
              </p:cNvPr>
              <p:cNvSpPr/>
              <p:nvPr/>
            </p:nvSpPr>
            <p:spPr>
              <a:xfrm>
                <a:off x="2735444" y="3612319"/>
                <a:ext cx="2068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altLang="zh-CN" sz="2000" dirty="0"/>
                  <a:t>: KL divergence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523AA10-93A6-4E7F-957E-EEC11FA3D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44" y="3612319"/>
                <a:ext cx="2068900" cy="400110"/>
              </a:xfrm>
              <a:prstGeom prst="rect">
                <a:avLst/>
              </a:prstGeom>
              <a:blipFill>
                <a:blip r:embed="rId4"/>
                <a:stretch>
                  <a:fillRect t="-9231" r="-206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D1CF768-4BD2-4DEE-A331-B381DA19B109}"/>
              </a:ext>
            </a:extLst>
          </p:cNvPr>
          <p:cNvSpPr txBox="1"/>
          <p:nvPr/>
        </p:nvSpPr>
        <p:spPr>
          <a:xfrm>
            <a:off x="1093808" y="4200799"/>
            <a:ext cx="308417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/>
              <a:t>For wrong-classified samples: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A9E41A-2805-4DD1-92FA-0DBE20E3101F}"/>
                  </a:ext>
                </a:extLst>
              </p:cNvPr>
              <p:cNvSpPr txBox="1"/>
              <p:nvPr/>
            </p:nvSpPr>
            <p:spPr>
              <a:xfrm>
                <a:off x="1910080" y="4578603"/>
                <a:ext cx="640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𝑤𝑟𝑜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A9E41A-2805-4DD1-92FA-0DBE20E3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0" y="4578603"/>
                <a:ext cx="6400800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6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038227B-136F-4412-9FE3-A2B7AAF9AFC8}"/>
              </a:ext>
            </a:extLst>
          </p:cNvPr>
          <p:cNvSpPr txBox="1"/>
          <p:nvPr/>
        </p:nvSpPr>
        <p:spPr>
          <a:xfrm>
            <a:off x="1093809" y="2563555"/>
            <a:ext cx="75293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/>
              <a:t>Restrict the behavior changes of the DNN on correctly-classified samples: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C0B898-1196-45CA-B837-3ED933C894B4}"/>
                  </a:ext>
                </a:extLst>
              </p:cNvPr>
              <p:cNvSpPr txBox="1"/>
              <p:nvPr/>
            </p:nvSpPr>
            <p:spPr>
              <a:xfrm>
                <a:off x="1910080" y="3033531"/>
                <a:ext cx="6400800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C0B898-1196-45CA-B837-3ED933C89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0" y="3033531"/>
                <a:ext cx="6400800" cy="416589"/>
              </a:xfrm>
              <a:prstGeom prst="rect">
                <a:avLst/>
              </a:prstGeom>
              <a:blipFill>
                <a:blip r:embed="rId3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523AA10-93A6-4E7F-957E-EEC11FA3DE24}"/>
                  </a:ext>
                </a:extLst>
              </p:cNvPr>
              <p:cNvSpPr/>
              <p:nvPr/>
            </p:nvSpPr>
            <p:spPr>
              <a:xfrm>
                <a:off x="2735444" y="3612319"/>
                <a:ext cx="2068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altLang="zh-CN" sz="2000" dirty="0"/>
                  <a:t>: KL divergence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523AA10-93A6-4E7F-957E-EEC11FA3D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44" y="3612319"/>
                <a:ext cx="2068900" cy="400110"/>
              </a:xfrm>
              <a:prstGeom prst="rect">
                <a:avLst/>
              </a:prstGeom>
              <a:blipFill>
                <a:blip r:embed="rId4"/>
                <a:stretch>
                  <a:fillRect t="-9231" r="-206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D1CF768-4BD2-4DEE-A331-B381DA19B109}"/>
              </a:ext>
            </a:extLst>
          </p:cNvPr>
          <p:cNvSpPr txBox="1"/>
          <p:nvPr/>
        </p:nvSpPr>
        <p:spPr>
          <a:xfrm>
            <a:off x="1093808" y="4200799"/>
            <a:ext cx="308417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/>
              <a:t>For wrong-classified samples: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A9E41A-2805-4DD1-92FA-0DBE20E3101F}"/>
                  </a:ext>
                </a:extLst>
              </p:cNvPr>
              <p:cNvSpPr txBox="1"/>
              <p:nvPr/>
            </p:nvSpPr>
            <p:spPr>
              <a:xfrm>
                <a:off x="1910080" y="4578603"/>
                <a:ext cx="640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𝑤𝑟𝑜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A9E41A-2805-4DD1-92FA-0DBE20E3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0" y="4578603"/>
                <a:ext cx="6400800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BDF9207-1CA1-4128-95DD-418EFF3B84B6}"/>
              </a:ext>
            </a:extLst>
          </p:cNvPr>
          <p:cNvSpPr txBox="1"/>
          <p:nvPr/>
        </p:nvSpPr>
        <p:spPr>
          <a:xfrm>
            <a:off x="1093808" y="5196332"/>
            <a:ext cx="13930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/>
              <a:t>The final loss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48A5B2-571D-43DD-A44C-DECC8BD74B95}"/>
                  </a:ext>
                </a:extLst>
              </p:cNvPr>
              <p:cNvSpPr txBox="1"/>
              <p:nvPr/>
            </p:nvSpPr>
            <p:spPr>
              <a:xfrm>
                <a:off x="1164928" y="5721728"/>
                <a:ext cx="6400800" cy="42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𝐹𝐸𝑅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48A5B2-571D-43DD-A44C-DECC8BD74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28" y="5721728"/>
                <a:ext cx="6400800" cy="429669"/>
              </a:xfrm>
              <a:prstGeom prst="rect">
                <a:avLst/>
              </a:prstGeom>
              <a:blipFill>
                <a:blip r:embed="rId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14153DF-C457-4CF4-ADB6-AC99C842DD1E}"/>
                  </a:ext>
                </a:extLst>
              </p:cNvPr>
              <p:cNvSpPr/>
              <p:nvPr/>
            </p:nvSpPr>
            <p:spPr>
              <a:xfrm>
                <a:off x="7318539" y="5581465"/>
                <a:ext cx="282340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𝒄𝒐𝒓𝒓𝒆𝒄𝒕</m:t>
                              </m:r>
                            </m:e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𝒘𝒓𝒐𝒏𝒈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14153DF-C457-4CF4-ADB6-AC99C842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539" y="5581465"/>
                <a:ext cx="2823401" cy="710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710DB280-5821-4C42-AD0C-512D8076F6D1}"/>
              </a:ext>
            </a:extLst>
          </p:cNvPr>
          <p:cNvSpPr/>
          <p:nvPr/>
        </p:nvSpPr>
        <p:spPr>
          <a:xfrm>
            <a:off x="838200" y="2424757"/>
            <a:ext cx="9300353" cy="25869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451E2C1C-2B5C-48EC-B554-9FF29D092B4D}"/>
              </a:ext>
            </a:extLst>
          </p:cNvPr>
          <p:cNvSpPr/>
          <p:nvPr/>
        </p:nvSpPr>
        <p:spPr>
          <a:xfrm>
            <a:off x="4906153" y="5196332"/>
            <a:ext cx="182314" cy="429669"/>
          </a:xfrm>
          <a:prstGeom prst="down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C6E6CA5-68AA-43F3-9758-3109970659D7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FER vs Label Smoothing </a:t>
            </a:r>
            <a:r>
              <a:rPr lang="en-US" altLang="zh-CN" sz="2400" dirty="0" err="1"/>
              <a:t>Regularizer</a:t>
            </a:r>
            <a:r>
              <a:rPr lang="en-US" altLang="zh-CN" sz="2400" dirty="0"/>
              <a:t> (LSR)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BA6EA5-72CB-4F1F-8760-D050C6F0E793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E213184-FDDE-47EA-A970-6090DF294553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E213184-FDDE-47EA-A970-6090DF294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A7310E7-4D8A-49D9-9352-0F005A3313D7}"/>
              </a:ext>
            </a:extLst>
          </p:cNvPr>
          <p:cNvSpPr txBox="1"/>
          <p:nvPr/>
        </p:nvSpPr>
        <p:spPr>
          <a:xfrm>
            <a:off x="541549" y="3121359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LSR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2FAF607-6F40-4F7E-BF44-6099C721B931}"/>
                  </a:ext>
                </a:extLst>
              </p:cNvPr>
              <p:cNvSpPr txBox="1"/>
              <p:nvPr/>
            </p:nvSpPr>
            <p:spPr>
              <a:xfrm>
                <a:off x="1093809" y="2563555"/>
                <a:ext cx="6069610" cy="337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dirty="0"/>
                  <a:t>The final loss: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𝐹𝐸𝑅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2FAF607-6F40-4F7E-BF44-6099C721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563555"/>
                <a:ext cx="6069610" cy="337336"/>
              </a:xfrm>
              <a:prstGeom prst="rect">
                <a:avLst/>
              </a:prstGeom>
              <a:blipFill>
                <a:blip r:embed="rId3"/>
                <a:stretch>
                  <a:fillRect l="-2510" t="-23636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4C96E1EA-3C55-4B98-98E7-6F8B4416CCB8}"/>
              </a:ext>
            </a:extLst>
          </p:cNvPr>
          <p:cNvSpPr txBox="1"/>
          <p:nvPr/>
        </p:nvSpPr>
        <p:spPr>
          <a:xfrm>
            <a:off x="1084984" y="3741937"/>
            <a:ext cx="19630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0" dirty="0"/>
              <a:t>Label smoothing: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9AC20E-6501-4164-A132-4654DC6B75D8}"/>
                  </a:ext>
                </a:extLst>
              </p:cNvPr>
              <p:cNvSpPr txBox="1"/>
              <p:nvPr/>
            </p:nvSpPr>
            <p:spPr>
              <a:xfrm>
                <a:off x="3058779" y="3741937"/>
                <a:ext cx="2877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h𝑜𝑡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0,…,0,1,0,…,0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9AC20E-6501-4164-A132-4654DC6B7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79" y="3741937"/>
                <a:ext cx="2877134" cy="307777"/>
              </a:xfrm>
              <a:prstGeom prst="rect">
                <a:avLst/>
              </a:prstGeom>
              <a:blipFill>
                <a:blip r:embed="rId4"/>
                <a:stretch>
                  <a:fillRect l="-1695" t="-2000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9BE7EA-258B-440E-901A-FFDA4310BB58}"/>
                  </a:ext>
                </a:extLst>
              </p:cNvPr>
              <p:cNvSpPr txBox="1"/>
              <p:nvPr/>
            </p:nvSpPr>
            <p:spPr>
              <a:xfrm>
                <a:off x="6863545" y="3593535"/>
                <a:ext cx="4382354" cy="605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𝑠𝑚𝑜𝑜𝑡h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9BE7EA-258B-440E-901A-FFDA4310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45" y="3593535"/>
                <a:ext cx="4382354" cy="605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50E5983E-7D99-4F72-AD2A-6E1A6ABB33AD}"/>
              </a:ext>
            </a:extLst>
          </p:cNvPr>
          <p:cNvSpPr/>
          <p:nvPr/>
        </p:nvSpPr>
        <p:spPr>
          <a:xfrm>
            <a:off x="5967193" y="3844395"/>
            <a:ext cx="729250" cy="153889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AD8EDBC-1321-4AA5-9590-B750045B672C}"/>
                  </a:ext>
                </a:extLst>
              </p:cNvPr>
              <p:cNvSpPr txBox="1"/>
              <p:nvPr/>
            </p:nvSpPr>
            <p:spPr>
              <a:xfrm>
                <a:off x="1064355" y="4411628"/>
                <a:ext cx="4064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dirty="0"/>
                  <a:t>The final loss: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𝑠𝑚𝑜𝑜𝑡h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AD8EDBC-1321-4AA5-9590-B750045B6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55" y="4411628"/>
                <a:ext cx="4064959" cy="307777"/>
              </a:xfrm>
              <a:prstGeom prst="rect">
                <a:avLst/>
              </a:prstGeom>
              <a:blipFill>
                <a:blip r:embed="rId6"/>
                <a:stretch>
                  <a:fillRect l="-3904" t="-2600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C6E6CA5-68AA-43F3-9758-3109970659D7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FER vs Label Smoothing </a:t>
            </a:r>
            <a:r>
              <a:rPr lang="en-US" altLang="zh-CN" sz="2400" dirty="0" err="1"/>
              <a:t>Regularizer</a:t>
            </a:r>
            <a:r>
              <a:rPr lang="en-US" altLang="zh-CN" sz="2400" dirty="0"/>
              <a:t> (LSR)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BA6EA5-72CB-4F1F-8760-D050C6F0E793}"/>
                  </a:ext>
                </a:extLst>
              </p:cNvPr>
              <p:cNvSpPr txBox="1"/>
              <p:nvPr/>
            </p:nvSpPr>
            <p:spPr>
              <a:xfrm>
                <a:off x="541548" y="1353891"/>
                <a:ext cx="7505171" cy="500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FER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5BA6EA5-72CB-4F1F-8760-D050C6F0E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8" y="1353891"/>
                <a:ext cx="7505171" cy="500522"/>
              </a:xfrm>
              <a:prstGeom prst="rect">
                <a:avLst/>
              </a:prstGeom>
              <a:blipFill>
                <a:blip r:embed="rId3"/>
                <a:stretch>
                  <a:fillRect l="-731" t="-3659" b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A7310E7-4D8A-49D9-9352-0F005A3313D7}"/>
              </a:ext>
            </a:extLst>
          </p:cNvPr>
          <p:cNvSpPr txBox="1"/>
          <p:nvPr/>
        </p:nvSpPr>
        <p:spPr>
          <a:xfrm>
            <a:off x="541548" y="2017438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LSR: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9AC20E-6501-4164-A132-4654DC6B75D8}"/>
                  </a:ext>
                </a:extLst>
              </p:cNvPr>
              <p:cNvSpPr txBox="1"/>
              <p:nvPr/>
            </p:nvSpPr>
            <p:spPr>
              <a:xfrm>
                <a:off x="1592670" y="2043455"/>
                <a:ext cx="2877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h𝑜𝑡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0,…,0,1,0,…,0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9AC20E-6501-4164-A132-4654DC6B7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70" y="2043455"/>
                <a:ext cx="2877134" cy="307777"/>
              </a:xfrm>
              <a:prstGeom prst="rect">
                <a:avLst/>
              </a:prstGeom>
              <a:blipFill>
                <a:blip r:embed="rId4"/>
                <a:stretch>
                  <a:fillRect l="-1695" r="-21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9BE7EA-258B-440E-901A-FFDA4310BB58}"/>
                  </a:ext>
                </a:extLst>
              </p:cNvPr>
              <p:cNvSpPr txBox="1"/>
              <p:nvPr/>
            </p:nvSpPr>
            <p:spPr>
              <a:xfrm>
                <a:off x="5397436" y="1895053"/>
                <a:ext cx="4382354" cy="605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𝑠𝑚𝑜𝑜𝑡h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19BE7EA-258B-440E-901A-FFDA4310B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36" y="1895053"/>
                <a:ext cx="4382354" cy="605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50E5983E-7D99-4F72-AD2A-6E1A6ABB33AD}"/>
              </a:ext>
            </a:extLst>
          </p:cNvPr>
          <p:cNvSpPr/>
          <p:nvPr/>
        </p:nvSpPr>
        <p:spPr>
          <a:xfrm>
            <a:off x="4493219" y="2112413"/>
            <a:ext cx="729250" cy="153889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BFF414E-CB5F-4054-9C20-26E56BF847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42" b="41195"/>
          <a:stretch/>
        </p:blipFill>
        <p:spPr>
          <a:xfrm>
            <a:off x="1595254" y="2673736"/>
            <a:ext cx="9001491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96CE4D-B555-49EB-85EB-48A7973F676F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- Can FER Reduce Flipping Errors? 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385D81-C28B-43C6-AEBF-AADB9F9C6419}"/>
              </a:ext>
            </a:extLst>
          </p:cNvPr>
          <p:cNvSpPr txBox="1"/>
          <p:nvPr/>
        </p:nvSpPr>
        <p:spPr>
          <a:xfrm>
            <a:off x="541548" y="1353891"/>
            <a:ext cx="750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Dataset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0DA182-E15C-492F-AF0E-E84F4E9EEA0E}"/>
              </a:ext>
            </a:extLst>
          </p:cNvPr>
          <p:cNvSpPr txBox="1"/>
          <p:nvPr/>
        </p:nvSpPr>
        <p:spPr>
          <a:xfrm>
            <a:off x="548640" y="2424935"/>
            <a:ext cx="750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Model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BB7026-4147-4DA8-95ED-985C1EE49FEF}"/>
              </a:ext>
            </a:extLst>
          </p:cNvPr>
          <p:cNvSpPr txBox="1"/>
          <p:nvPr/>
        </p:nvSpPr>
        <p:spPr>
          <a:xfrm>
            <a:off x="541548" y="3474149"/>
            <a:ext cx="13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Metric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0BF912-E04D-4185-939A-FD33501F2101}"/>
                  </a:ext>
                </a:extLst>
              </p:cNvPr>
              <p:cNvSpPr txBox="1"/>
              <p:nvPr/>
            </p:nvSpPr>
            <p:spPr>
              <a:xfrm>
                <a:off x="1286387" y="3967437"/>
                <a:ext cx="4317841" cy="75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(Flipping Error) FE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WFSs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Test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Samples</m:t>
                        </m:r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0BF912-E04D-4185-939A-FD33501F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7" y="3967437"/>
                <a:ext cx="4317841" cy="755976"/>
              </a:xfrm>
              <a:prstGeom prst="rect">
                <a:avLst/>
              </a:prstGeom>
              <a:blipFill>
                <a:blip r:embed="rId2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062784EB-5A3D-4A6F-A542-30D8A408597A}"/>
              </a:ext>
            </a:extLst>
          </p:cNvPr>
          <p:cNvSpPr/>
          <p:nvPr/>
        </p:nvSpPr>
        <p:spPr>
          <a:xfrm>
            <a:off x="1286387" y="1850980"/>
            <a:ext cx="3007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CIFAR-100, Stanford Dogs</a:t>
            </a:r>
            <a:endParaRPr lang="zh-CN" altLang="en-US" sz="2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8390D98-F4FA-411B-91C0-5E39B27CF52F}"/>
              </a:ext>
            </a:extLst>
          </p:cNvPr>
          <p:cNvSpPr/>
          <p:nvPr/>
        </p:nvSpPr>
        <p:spPr>
          <a:xfrm>
            <a:off x="1286387" y="2980861"/>
            <a:ext cx="5587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ResNet18, WRN-40-2, ShuffleNetV2, MobileNetV2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7E358B-2F30-4747-8106-1E8FBA20B331}"/>
                  </a:ext>
                </a:extLst>
              </p:cNvPr>
              <p:cNvSpPr txBox="1"/>
              <p:nvPr/>
            </p:nvSpPr>
            <p:spPr>
              <a:xfrm>
                <a:off x="1014305" y="4895288"/>
                <a:ext cx="6559656" cy="1217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Why not RFE?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(Relative Flipping Error) RFE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WFSs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Misclassified</m:t>
                        </m:r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Samples</m:t>
                        </m:r>
                      </m:den>
                    </m:f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7E358B-2F30-4747-8106-1E8FBA20B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05" y="4895288"/>
                <a:ext cx="6559656" cy="1217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10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96CE4D-B555-49EB-85EB-48A7973F676F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- Can FER Reduce Flipping Errors? 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7C1239-E5A0-4DF7-A650-EFBA1883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45" y="1676399"/>
            <a:ext cx="11155109" cy="38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3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D1AF1C6-D664-4A2A-91C8-DAC484FE04B8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Motivation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CBB4CC-1F2F-46AA-A3EF-FD5A360A34A5}"/>
              </a:ext>
            </a:extLst>
          </p:cNvPr>
          <p:cNvSpPr/>
          <p:nvPr/>
        </p:nvSpPr>
        <p:spPr>
          <a:xfrm>
            <a:off x="973666" y="1413390"/>
            <a:ext cx="10244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How many test (unseen) samples that a DNN misclassifies in the last epoch were ever correctly classified by the DNN before the last epoch? </a:t>
            </a:r>
            <a:r>
              <a:rPr lang="en-US" altLang="zh-CN" sz="2000" dirty="0">
                <a:solidFill>
                  <a:srgbClr val="C00000"/>
                </a:solidFill>
              </a:rPr>
              <a:t>(Wrongly Flipped Samples WFSs)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9280DA-D048-46FD-93FC-9B6657370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12"/>
          <a:stretch/>
        </p:blipFill>
        <p:spPr>
          <a:xfrm>
            <a:off x="1434889" y="2537833"/>
            <a:ext cx="6415405" cy="2906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6EF83D-794C-4834-B9F4-B27B8866041E}"/>
                  </a:ext>
                </a:extLst>
              </p:cNvPr>
              <p:cNvSpPr txBox="1"/>
              <p:nvPr/>
            </p:nvSpPr>
            <p:spPr>
              <a:xfrm>
                <a:off x="8067199" y="3239320"/>
                <a:ext cx="3799522" cy="1105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Relative Flipping Error: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RFE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WFSs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Mislcassified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Test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Samples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6EF83D-794C-4834-B9F4-B27B88660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199" y="3239320"/>
                <a:ext cx="3799522" cy="1105046"/>
              </a:xfrm>
              <a:prstGeom prst="rect">
                <a:avLst/>
              </a:prstGeom>
              <a:blipFill>
                <a:blip r:embed="rId4"/>
                <a:stretch>
                  <a:fillRect l="-1282" b="-2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8A02F96-0AF2-4560-8B43-9162F9CA1FEB}"/>
              </a:ext>
            </a:extLst>
          </p:cNvPr>
          <p:cNvSpPr txBox="1"/>
          <p:nvPr/>
        </p:nvSpPr>
        <p:spPr>
          <a:xfrm>
            <a:off x="3191934" y="5449876"/>
            <a:ext cx="35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An observation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5768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4B026FB-9A8A-4379-8A1B-BF22F7AC796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– Ablation Study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42D099-A361-4006-BD50-E263292359AC}"/>
              </a:ext>
            </a:extLst>
          </p:cNvPr>
          <p:cNvSpPr txBox="1"/>
          <p:nvPr/>
        </p:nvSpPr>
        <p:spPr>
          <a:xfrm>
            <a:off x="3484048" y="1897794"/>
            <a:ext cx="113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FER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DE2C56D-53B7-4ACF-8889-4FE32AE4C321}"/>
                  </a:ext>
                </a:extLst>
              </p:cNvPr>
              <p:cNvSpPr txBox="1"/>
              <p:nvPr/>
            </p:nvSpPr>
            <p:spPr>
              <a:xfrm>
                <a:off x="3484048" y="2429533"/>
                <a:ext cx="498771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DE2C56D-53B7-4ACF-8889-4FE32AE4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48" y="2429533"/>
                <a:ext cx="4987711" cy="408189"/>
              </a:xfrm>
              <a:prstGeom prst="rect">
                <a:avLst/>
              </a:prstGeom>
              <a:blipFill>
                <a:blip r:embed="rId3"/>
                <a:stretch>
                  <a:fillRect l="-856" t="-16418" r="-1345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8583E1-1D0A-415A-BD45-D52C31253E27}"/>
                  </a:ext>
                </a:extLst>
              </p:cNvPr>
              <p:cNvSpPr txBox="1"/>
              <p:nvPr/>
            </p:nvSpPr>
            <p:spPr>
              <a:xfrm>
                <a:off x="3484048" y="3468857"/>
                <a:ext cx="4606069" cy="337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𝐹𝐸𝑅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8583E1-1D0A-415A-BD45-D52C31253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48" y="3468857"/>
                <a:ext cx="4606069" cy="337336"/>
              </a:xfrm>
              <a:prstGeom prst="rect">
                <a:avLst/>
              </a:prstGeom>
              <a:blipFill>
                <a:blip r:embed="rId4"/>
                <a:stretch>
                  <a:fillRect l="-795" b="-2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3E5C92B3-0957-4572-8F5C-5CD75C85C423}"/>
              </a:ext>
            </a:extLst>
          </p:cNvPr>
          <p:cNvSpPr txBox="1"/>
          <p:nvPr/>
        </p:nvSpPr>
        <p:spPr>
          <a:xfrm>
            <a:off x="541549" y="1345812"/>
            <a:ext cx="1764772" cy="40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Strategies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4C4B1F4-C2B6-4BE8-B6A7-27C370157240}"/>
                  </a:ext>
                </a:extLst>
              </p:cNvPr>
              <p:cNvSpPr txBox="1"/>
              <p:nvPr/>
            </p:nvSpPr>
            <p:spPr>
              <a:xfrm>
                <a:off x="1486428" y="4315796"/>
                <a:ext cx="9090132" cy="500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FER w/o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4C4B1F4-C2B6-4BE8-B6A7-27C37015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8" y="4315796"/>
                <a:ext cx="9090132" cy="500522"/>
              </a:xfrm>
              <a:prstGeom prst="rect">
                <a:avLst/>
              </a:prstGeom>
              <a:blipFill>
                <a:blip r:embed="rId5"/>
                <a:stretch>
                  <a:fillRect l="-738" t="-3659" b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44E2A72-C67A-4F6C-A539-5745698A3973}"/>
              </a:ext>
            </a:extLst>
          </p:cNvPr>
          <p:cNvSpPr/>
          <p:nvPr/>
        </p:nvSpPr>
        <p:spPr>
          <a:xfrm>
            <a:off x="2904308" y="1897794"/>
            <a:ext cx="7230291" cy="208637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980CE41-7BB9-4B12-A1B6-C4ABD3D06BD4}"/>
                  </a:ext>
                </a:extLst>
              </p:cNvPr>
              <p:cNvSpPr txBox="1"/>
              <p:nvPr/>
            </p:nvSpPr>
            <p:spPr>
              <a:xfrm>
                <a:off x="2986208" y="3444295"/>
                <a:ext cx="497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980CE41-7BB9-4B12-A1B6-C4ABD3D0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08" y="3444295"/>
                <a:ext cx="497840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4CBC96-F142-42DF-B0AA-00D68686DA3A}"/>
                  </a:ext>
                </a:extLst>
              </p:cNvPr>
              <p:cNvSpPr txBox="1"/>
              <p:nvPr/>
            </p:nvSpPr>
            <p:spPr>
              <a:xfrm>
                <a:off x="2986208" y="2429533"/>
                <a:ext cx="497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4CBC96-F142-42DF-B0AA-00D68686D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08" y="2429533"/>
                <a:ext cx="497840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21E82E-D34F-4409-9850-AD2665DE157F}"/>
                  </a:ext>
                </a:extLst>
              </p:cNvPr>
              <p:cNvSpPr txBox="1"/>
              <p:nvPr/>
            </p:nvSpPr>
            <p:spPr>
              <a:xfrm>
                <a:off x="1486428" y="4806638"/>
                <a:ext cx="8399252" cy="483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FER w/o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𝐹𝐸𝑅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21E82E-D34F-4409-9850-AD2665DE1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8" y="4806638"/>
                <a:ext cx="8399252" cy="483979"/>
              </a:xfrm>
              <a:prstGeom prst="rect">
                <a:avLst/>
              </a:prstGeom>
              <a:blipFill>
                <a:blip r:embed="rId8"/>
                <a:stretch>
                  <a:fillRect l="-798" t="-75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30303A1-1BF3-4869-BB1C-FAD6B236B290}"/>
                  </a:ext>
                </a:extLst>
              </p:cNvPr>
              <p:cNvSpPr txBox="1"/>
              <p:nvPr/>
            </p:nvSpPr>
            <p:spPr>
              <a:xfrm>
                <a:off x="1486428" y="5304054"/>
                <a:ext cx="5879572" cy="483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LWR (without both):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30303A1-1BF3-4869-BB1C-FAD6B236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8" y="5304054"/>
                <a:ext cx="5879572" cy="483979"/>
              </a:xfrm>
              <a:prstGeom prst="rect">
                <a:avLst/>
              </a:prstGeom>
              <a:blipFill>
                <a:blip r:embed="rId9"/>
                <a:stretch>
                  <a:fillRect l="-1141" t="-7595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261C78D-F2F4-42EE-9FCC-F8737F9B6A74}"/>
                  </a:ext>
                </a:extLst>
              </p:cNvPr>
              <p:cNvSpPr/>
              <p:nvPr/>
            </p:nvSpPr>
            <p:spPr>
              <a:xfrm>
                <a:off x="3484048" y="2915705"/>
                <a:ext cx="4921475" cy="416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</m:t>
                          </m:r>
                          <m:r>
                            <a:rPr lang="zh-CN" alt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261C78D-F2F4-42EE-9FCC-F8737F9B6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48" y="2915705"/>
                <a:ext cx="4921475" cy="416589"/>
              </a:xfrm>
              <a:prstGeom prst="rect">
                <a:avLst/>
              </a:prstGeom>
              <a:blipFill>
                <a:blip r:embed="rId10"/>
                <a:stretch>
                  <a:fillRect t="-7246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7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4B026FB-9A8A-4379-8A1B-BF22F7AC796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– Ablation Study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5C92B3-0957-4572-8F5C-5CD75C85C423}"/>
              </a:ext>
            </a:extLst>
          </p:cNvPr>
          <p:cNvSpPr txBox="1"/>
          <p:nvPr/>
        </p:nvSpPr>
        <p:spPr>
          <a:xfrm>
            <a:off x="541549" y="1345812"/>
            <a:ext cx="1764772" cy="40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Strategies</a:t>
            </a:r>
            <a:endParaRPr lang="zh-CN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F913E2C-0D1B-4F14-BB38-51FA2461E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07" y="1889760"/>
            <a:ext cx="6045793" cy="307848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989F970-C5B8-4468-A297-F933C2C4F229}"/>
              </a:ext>
            </a:extLst>
          </p:cNvPr>
          <p:cNvSpPr txBox="1"/>
          <p:nvPr/>
        </p:nvSpPr>
        <p:spPr>
          <a:xfrm>
            <a:off x="3860169" y="4983560"/>
            <a:ext cx="447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Metric: “the performance on datasets”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015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0AE165-C3F9-43C1-85ED-5FFD9D498821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– Ablation Study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E97071-C746-41FF-95B4-B3117744E372}"/>
              </a:ext>
            </a:extLst>
          </p:cNvPr>
          <p:cNvSpPr txBox="1"/>
          <p:nvPr/>
        </p:nvSpPr>
        <p:spPr>
          <a:xfrm>
            <a:off x="7163419" y="444787"/>
            <a:ext cx="113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FER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4C8E10-A454-4032-97E1-C019F0D8CBC3}"/>
                  </a:ext>
                </a:extLst>
              </p:cNvPr>
              <p:cNvSpPr txBox="1"/>
              <p:nvPr/>
            </p:nvSpPr>
            <p:spPr>
              <a:xfrm>
                <a:off x="7163419" y="976526"/>
                <a:ext cx="498771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4C8E10-A454-4032-97E1-C019F0D8C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19" y="976526"/>
                <a:ext cx="4987711" cy="408189"/>
              </a:xfrm>
              <a:prstGeom prst="rect">
                <a:avLst/>
              </a:prstGeom>
              <a:blipFill>
                <a:blip r:embed="rId2"/>
                <a:stretch>
                  <a:fillRect l="-733" t="-14925" r="-1345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A9F001-63E9-49D9-B4E7-5C9A42911E1B}"/>
                  </a:ext>
                </a:extLst>
              </p:cNvPr>
              <p:cNvSpPr txBox="1"/>
              <p:nvPr/>
            </p:nvSpPr>
            <p:spPr>
              <a:xfrm>
                <a:off x="7163419" y="2047689"/>
                <a:ext cx="4606069" cy="337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𝐹𝐸𝑅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A9F001-63E9-49D9-B4E7-5C9A42911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19" y="2047689"/>
                <a:ext cx="4606069" cy="337336"/>
              </a:xfrm>
              <a:prstGeom prst="rect">
                <a:avLst/>
              </a:prstGeom>
              <a:blipFill>
                <a:blip r:embed="rId3"/>
                <a:stretch>
                  <a:fillRect l="-661" b="-2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C9A6C5CE-DAC1-449C-B69F-AF8988B7FCCD}"/>
              </a:ext>
            </a:extLst>
          </p:cNvPr>
          <p:cNvSpPr/>
          <p:nvPr/>
        </p:nvSpPr>
        <p:spPr>
          <a:xfrm>
            <a:off x="7071360" y="444787"/>
            <a:ext cx="5079770" cy="217649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00F2C76-2AE3-427C-8E07-499EB6D26C25}"/>
                  </a:ext>
                </a:extLst>
              </p:cNvPr>
              <p:cNvSpPr/>
              <p:nvPr/>
            </p:nvSpPr>
            <p:spPr>
              <a:xfrm>
                <a:off x="7071360" y="1490783"/>
                <a:ext cx="4921475" cy="416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</m:t>
                          </m:r>
                          <m:r>
                            <a:rPr lang="zh-CN" alt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00F2C76-2AE3-427C-8E07-499EB6D26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490783"/>
                <a:ext cx="4921475" cy="416589"/>
              </a:xfrm>
              <a:prstGeom prst="rect">
                <a:avLst/>
              </a:prstGeom>
              <a:blipFill>
                <a:blip r:embed="rId4"/>
                <a:stretch>
                  <a:fillRect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56ED34C-CD04-4BB1-BFAF-E3AC6368C8C2}"/>
              </a:ext>
            </a:extLst>
          </p:cNvPr>
          <p:cNvSpPr txBox="1"/>
          <p:nvPr/>
        </p:nvSpPr>
        <p:spPr>
          <a:xfrm>
            <a:off x="541548" y="1345812"/>
            <a:ext cx="285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Hyperparameters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0DC157-32D7-4AAB-B56E-77B359629F74}"/>
                  </a:ext>
                </a:extLst>
              </p:cNvPr>
              <p:cNvSpPr txBox="1"/>
              <p:nvPr/>
            </p:nvSpPr>
            <p:spPr>
              <a:xfrm>
                <a:off x="1334258" y="2038941"/>
                <a:ext cx="2856744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=1−0.9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0.9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F0DC157-32D7-4AAB-B56E-77B359629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58" y="2038941"/>
                <a:ext cx="2856744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E0B34C8-299C-418F-8116-192FFB4F28C4}"/>
              </a:ext>
            </a:extLst>
          </p:cNvPr>
          <p:cNvSpPr txBox="1"/>
          <p:nvPr/>
        </p:nvSpPr>
        <p:spPr>
          <a:xfrm>
            <a:off x="4348480" y="2251948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Why?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37A343B-BE92-4953-B2D4-F0E5EB383303}"/>
                  </a:ext>
                </a:extLst>
              </p:cNvPr>
              <p:cNvSpPr txBox="1"/>
              <p:nvPr/>
            </p:nvSpPr>
            <p:spPr>
              <a:xfrm>
                <a:off x="1334258" y="2768251"/>
                <a:ext cx="38454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the number of total training epoch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37A343B-BE92-4953-B2D4-F0E5EB383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58" y="2768251"/>
                <a:ext cx="3845476" cy="307777"/>
              </a:xfrm>
              <a:prstGeom prst="rect">
                <a:avLst/>
              </a:prstGeom>
              <a:blipFill>
                <a:blip r:embed="rId6"/>
                <a:stretch>
                  <a:fillRect l="-2377" t="-25490" r="-2853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127C9950-B279-481D-8C89-94D2A2051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849" y="4362098"/>
            <a:ext cx="7199640" cy="192060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11A696C-9864-4CE3-9755-C1CE8534F6A9}"/>
              </a:ext>
            </a:extLst>
          </p:cNvPr>
          <p:cNvSpPr txBox="1"/>
          <p:nvPr/>
        </p:nvSpPr>
        <p:spPr>
          <a:xfrm>
            <a:off x="548640" y="3291634"/>
            <a:ext cx="285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Metric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1CFCDB4-DFA8-4A0A-9942-E74A2EF37825}"/>
              </a:ext>
            </a:extLst>
          </p:cNvPr>
          <p:cNvSpPr txBox="1"/>
          <p:nvPr/>
        </p:nvSpPr>
        <p:spPr>
          <a:xfrm>
            <a:off x="1522441" y="3859215"/>
            <a:ext cx="9042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dirty="0"/>
              <a:t>“effects”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3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A1EBA1E-A90D-4A23-97B0-373E7CAE0F51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– Generalization of Models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4F1C482-3C04-4D3C-BB53-6B986BA0A493}"/>
              </a:ext>
            </a:extLst>
          </p:cNvPr>
          <p:cNvSpPr txBox="1"/>
          <p:nvPr/>
        </p:nvSpPr>
        <p:spPr>
          <a:xfrm>
            <a:off x="541548" y="1353891"/>
            <a:ext cx="750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Dataset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288699-0282-4261-83E1-4ABA7CFFD4E1}"/>
              </a:ext>
            </a:extLst>
          </p:cNvPr>
          <p:cNvSpPr txBox="1"/>
          <p:nvPr/>
        </p:nvSpPr>
        <p:spPr>
          <a:xfrm>
            <a:off x="1222268" y="1875921"/>
            <a:ext cx="9093200" cy="113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2 regular classification datasets: CIFAR-100, Tiny-ImageNet 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3 fined-grained classification datasets: CUB-200-2011, Stanford Dogs, </a:t>
            </a:r>
            <a:r>
              <a:rPr lang="da-DK" altLang="zh-CN" sz="2000" dirty="0"/>
              <a:t>FGVC-Aircraft</a:t>
            </a:r>
          </a:p>
          <a:p>
            <a:pPr>
              <a:lnSpc>
                <a:spcPts val="2800"/>
              </a:lnSpc>
            </a:pPr>
            <a:r>
              <a:rPr lang="da-DK" altLang="zh-CN" sz="2000" dirty="0"/>
              <a:t>2 tabular </a:t>
            </a:r>
            <a:r>
              <a:rPr lang="en-US" altLang="zh-CN" sz="2000" dirty="0"/>
              <a:t>datasets: </a:t>
            </a:r>
            <a:r>
              <a:rPr lang="en-US" altLang="zh-CN" sz="2000" dirty="0" err="1"/>
              <a:t>Arcene</a:t>
            </a:r>
            <a:r>
              <a:rPr lang="en-US" altLang="zh-CN" sz="2000" dirty="0"/>
              <a:t>, Iris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CFD306-A34D-4FF5-B1D7-1A7A001A5E3C}"/>
              </a:ext>
            </a:extLst>
          </p:cNvPr>
          <p:cNvSpPr txBox="1"/>
          <p:nvPr/>
        </p:nvSpPr>
        <p:spPr>
          <a:xfrm>
            <a:off x="541548" y="3146742"/>
            <a:ext cx="13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Model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8360F58-4126-48CE-B857-1D570BBD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940" y="870297"/>
            <a:ext cx="2667000" cy="2476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4DF317E-0070-46C4-B4A2-CB07D4025E34}"/>
              </a:ext>
            </a:extLst>
          </p:cNvPr>
          <p:cNvSpPr/>
          <p:nvPr/>
        </p:nvSpPr>
        <p:spPr>
          <a:xfrm>
            <a:off x="1222268" y="3605136"/>
            <a:ext cx="5587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ResNet18, WRN-40-2, ShuffleNetV2, MobileNetV2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5C34BC-B479-4B9F-9EB2-AFD44C74848E}"/>
              </a:ext>
            </a:extLst>
          </p:cNvPr>
          <p:cNvSpPr txBox="1"/>
          <p:nvPr/>
        </p:nvSpPr>
        <p:spPr>
          <a:xfrm>
            <a:off x="548640" y="5530983"/>
            <a:ext cx="13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Metric</a:t>
            </a:r>
            <a:endParaRPr lang="zh-CN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32AD0F-9B04-41E5-BC3C-CE96272E0549}"/>
              </a:ext>
            </a:extLst>
          </p:cNvPr>
          <p:cNvSpPr/>
          <p:nvPr/>
        </p:nvSpPr>
        <p:spPr>
          <a:xfrm>
            <a:off x="1300478" y="6009631"/>
            <a:ext cx="1582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Test accuracy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A12BF1-96F0-44E7-B815-F23028696337}"/>
              </a:ext>
            </a:extLst>
          </p:cNvPr>
          <p:cNvSpPr txBox="1"/>
          <p:nvPr/>
        </p:nvSpPr>
        <p:spPr>
          <a:xfrm>
            <a:off x="541548" y="4190506"/>
            <a:ext cx="265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Compared Methods</a:t>
            </a:r>
            <a:endParaRPr lang="zh-CN" altLang="en-US" sz="2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9D7309-9182-4B2D-8160-BF760756D141}"/>
              </a:ext>
            </a:extLst>
          </p:cNvPr>
          <p:cNvSpPr/>
          <p:nvPr/>
        </p:nvSpPr>
        <p:spPr>
          <a:xfrm>
            <a:off x="1300479" y="4573687"/>
            <a:ext cx="7777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Standard Training Procedure (STD), Label Smoothing </a:t>
            </a:r>
            <a:r>
              <a:rPr lang="en-US" altLang="zh-CN" sz="2000" dirty="0" err="1"/>
              <a:t>Regularizer</a:t>
            </a:r>
            <a:r>
              <a:rPr lang="en-US" altLang="zh-CN" sz="2000" dirty="0"/>
              <a:t> (LSR) </a:t>
            </a:r>
            <a:endParaRPr lang="zh-CN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0C339AD-6990-41EE-BC3B-E0FD100C55FA}"/>
              </a:ext>
            </a:extLst>
          </p:cNvPr>
          <p:cNvSpPr/>
          <p:nvPr/>
        </p:nvSpPr>
        <p:spPr>
          <a:xfrm>
            <a:off x="1300478" y="5052335"/>
            <a:ext cx="2334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SD, CS-KD, TF-Reg</a:t>
            </a:r>
            <a:endParaRPr lang="zh-CN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0FD9F2E-4250-4495-AA37-B4B5F6648A51}"/>
              </a:ext>
            </a:extLst>
          </p:cNvPr>
          <p:cNvSpPr/>
          <p:nvPr/>
        </p:nvSpPr>
        <p:spPr>
          <a:xfrm>
            <a:off x="4586228" y="5083113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Max Entropy: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4285D9-BAEE-41AB-AB5D-09320D2BF3E3}"/>
                  </a:ext>
                </a:extLst>
              </p:cNvPr>
              <p:cNvSpPr txBox="1"/>
              <p:nvPr/>
            </p:nvSpPr>
            <p:spPr>
              <a:xfrm>
                <a:off x="6096000" y="5092701"/>
                <a:ext cx="21889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4285D9-BAEE-41AB-AB5D-09320D2B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92701"/>
                <a:ext cx="2188997" cy="307777"/>
              </a:xfrm>
              <a:prstGeom prst="rect">
                <a:avLst/>
              </a:prstGeom>
              <a:blipFill>
                <a:blip r:embed="rId4"/>
                <a:stretch>
                  <a:fillRect l="-1950" r="-3621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1777291-74AA-497C-979C-9AE3930D0CD0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– Generalization of Models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FF5ECC-EDCC-42A8-AEF8-9064F83C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10536"/>
            <a:ext cx="11409430" cy="48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6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C27904B-5F43-4117-A693-C165521542AF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– Robustness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8CFE65-B84E-499B-860A-B7A57AF6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4" y="2856988"/>
            <a:ext cx="10855752" cy="27273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1F6943-DE84-4E43-B5A3-85154600A03B}"/>
              </a:ext>
            </a:extLst>
          </p:cNvPr>
          <p:cNvSpPr/>
          <p:nvPr/>
        </p:nvSpPr>
        <p:spPr>
          <a:xfrm>
            <a:off x="1153885" y="1273629"/>
            <a:ext cx="9884229" cy="114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We use the open-source implementation to replace 30%, 60%, and 80% of the training labels in CIFAR-100 by random noise to generate three different levels of noisy data. 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Note that all the test labels are kept intact for evaluation.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6423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C27904B-5F43-4117-A693-C165521542AF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 – Transferability</a:t>
            </a:r>
            <a:endParaRPr lang="zh-CN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DA3727-358B-46E4-BDAB-D50CB96EEDCC}"/>
              </a:ext>
            </a:extLst>
          </p:cNvPr>
          <p:cNvSpPr/>
          <p:nvPr/>
        </p:nvSpPr>
        <p:spPr>
          <a:xfrm>
            <a:off x="1188720" y="1254036"/>
            <a:ext cx="1032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Specifically, we first train ResNet-18 on CIFAR-100, and then freeze the feature encoder and train a linear classifier on </a:t>
            </a:r>
            <a:r>
              <a:rPr lang="zh-CN" altLang="en-US" sz="2000" dirty="0">
                <a:solidFill>
                  <a:srgbClr val="C00000"/>
                </a:solidFill>
              </a:rPr>
              <a:t>STL-10 </a:t>
            </a:r>
            <a:r>
              <a:rPr lang="zh-CN" altLang="en-US" sz="2000" dirty="0"/>
              <a:t>and Tiny ImageNet.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F7A6A1-4C24-424D-AFE8-52D4B9ECD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8" y="2758056"/>
            <a:ext cx="11834702" cy="17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B08AC8-55CF-41AE-B7A5-4F3EC2D97C54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Comments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3BB123-3014-4EC4-B4F0-4DBC593F5EAE}"/>
              </a:ext>
            </a:extLst>
          </p:cNvPr>
          <p:cNvSpPr txBox="1"/>
          <p:nvPr/>
        </p:nvSpPr>
        <p:spPr>
          <a:xfrm>
            <a:off x="1186543" y="1349829"/>
            <a:ext cx="6694714" cy="185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+  A novel observation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+  A new label smoothing method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+  Test FER on different types of benchmark datasets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altLang="zh-CN" sz="2000" dirty="0"/>
              <a:t>Experiments are a little confusing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altLang="zh-CN" sz="2000" dirty="0"/>
              <a:t>Just provide a weighted method, no why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098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0A96D05-13D8-41AE-8912-EC737083F19D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Idea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D5B341-9187-469D-A856-D32DC3D67991}"/>
              </a:ext>
            </a:extLst>
          </p:cNvPr>
          <p:cNvSpPr/>
          <p:nvPr/>
        </p:nvSpPr>
        <p:spPr>
          <a:xfrm>
            <a:off x="803487" y="1383437"/>
            <a:ext cx="8238913" cy="15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Once a DNN has made a correct prediction on a sample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Limit the behavior change on this sample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To maintain the correct local classification boundaries near this sample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To avoid wrong flipping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838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0A96D05-13D8-41AE-8912-EC737083F19D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Idea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D5B341-9187-469D-A856-D32DC3D67991}"/>
              </a:ext>
            </a:extLst>
          </p:cNvPr>
          <p:cNvSpPr/>
          <p:nvPr/>
        </p:nvSpPr>
        <p:spPr>
          <a:xfrm>
            <a:off x="803487" y="1383437"/>
            <a:ext cx="8238913" cy="15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000" dirty="0"/>
              <a:t>Once a DNN has made a correct prediction on a sample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Limit </a:t>
            </a:r>
            <a:r>
              <a:rPr lang="en-US" altLang="zh-CN" sz="2000" dirty="0">
                <a:solidFill>
                  <a:srgbClr val="C00000"/>
                </a:solidFill>
              </a:rPr>
              <a:t>the behavior</a:t>
            </a:r>
            <a:r>
              <a:rPr lang="en-US" altLang="zh-CN" sz="2000" dirty="0"/>
              <a:t> change on this sample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To maintain the correct local classification boundaries near this sample</a:t>
            </a:r>
          </a:p>
          <a:p>
            <a:pPr>
              <a:lnSpc>
                <a:spcPts val="2800"/>
              </a:lnSpc>
            </a:pPr>
            <a:r>
              <a:rPr lang="en-US" altLang="zh-CN" sz="2000" dirty="0"/>
              <a:t>To avoid wrong flipping</a:t>
            </a:r>
            <a:endParaRPr lang="zh-CN" altLang="en-US" sz="2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B3C5AD3-461E-4479-8262-CB3D379FF0CB}"/>
              </a:ext>
            </a:extLst>
          </p:cNvPr>
          <p:cNvSpPr txBox="1"/>
          <p:nvPr/>
        </p:nvSpPr>
        <p:spPr>
          <a:xfrm>
            <a:off x="2531444" y="3773103"/>
            <a:ext cx="7045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solidFill>
                  <a:srgbClr val="C00000"/>
                </a:solidFill>
              </a:rPr>
              <a:t>Do not use one-hot label as the groundtruth,</a:t>
            </a:r>
          </a:p>
          <a:p>
            <a:pPr algn="ctr"/>
            <a:r>
              <a:rPr lang="en-US" altLang="zh-CN" sz="2000" b="1" i="1" dirty="0">
                <a:solidFill>
                  <a:srgbClr val="C00000"/>
                </a:solidFill>
              </a:rPr>
              <a:t>Use the adaptive soft distribution instead !</a:t>
            </a:r>
            <a:endParaRPr lang="zh-CN" alt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3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B92C9F1A-8E48-4017-9577-4201B6FABEC3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– Global Picture</a:t>
            </a:r>
            <a:endParaRPr lang="zh-CN" altLang="en-US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F701AD6-EF33-4B5A-871B-390AE47F6B1F}"/>
              </a:ext>
            </a:extLst>
          </p:cNvPr>
          <p:cNvSpPr txBox="1"/>
          <p:nvPr/>
        </p:nvSpPr>
        <p:spPr>
          <a:xfrm>
            <a:off x="548640" y="13208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Standard Training Procedure (STD)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6F322C9-C57C-470E-AAE0-524B4AEBA879}"/>
                  </a:ext>
                </a:extLst>
              </p:cNvPr>
              <p:cNvSpPr/>
              <p:nvPr/>
            </p:nvSpPr>
            <p:spPr>
              <a:xfrm>
                <a:off x="1139066" y="1879072"/>
                <a:ext cx="3695948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/>
                  <a:t>Training dataset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6F322C9-C57C-470E-AAE0-524B4AEBA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66" y="1879072"/>
                <a:ext cx="3695948" cy="401072"/>
              </a:xfrm>
              <a:prstGeom prst="rect">
                <a:avLst/>
              </a:prstGeom>
              <a:blipFill>
                <a:blip r:embed="rId2"/>
                <a:stretch>
                  <a:fillRect l="-181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F641F97-E9F1-4E93-8870-0C171B5D322F}"/>
                  </a:ext>
                </a:extLst>
              </p:cNvPr>
              <p:cNvSpPr txBox="1"/>
              <p:nvPr/>
            </p:nvSpPr>
            <p:spPr>
              <a:xfrm>
                <a:off x="1717041" y="2309370"/>
                <a:ext cx="218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: input sample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F641F97-E9F1-4E93-8870-0C171B5D3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1" y="2309370"/>
                <a:ext cx="2184400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61AE7B5-0D66-4B8B-9FBC-99A6C2E7B720}"/>
                  </a:ext>
                </a:extLst>
              </p:cNvPr>
              <p:cNvSpPr txBox="1"/>
              <p:nvPr/>
            </p:nvSpPr>
            <p:spPr>
              <a:xfrm>
                <a:off x="1717041" y="2738706"/>
                <a:ext cx="218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: one-hot label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61AE7B5-0D66-4B8B-9FBC-99A6C2E7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1" y="2738706"/>
                <a:ext cx="2184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F496C5C3-0FF9-4BE7-A557-244089D00878}"/>
              </a:ext>
            </a:extLst>
          </p:cNvPr>
          <p:cNvSpPr/>
          <p:nvPr/>
        </p:nvSpPr>
        <p:spPr>
          <a:xfrm>
            <a:off x="1139066" y="3195854"/>
            <a:ext cx="3687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Minimizing the cross-entropy loss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3A68C4C-71D7-4BC7-A94D-20CC8B699A83}"/>
                  </a:ext>
                </a:extLst>
              </p:cNvPr>
              <p:cNvSpPr txBox="1"/>
              <p:nvPr/>
            </p:nvSpPr>
            <p:spPr>
              <a:xfrm>
                <a:off x="1717041" y="3731220"/>
                <a:ext cx="23747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3A68C4C-71D7-4BC7-A94D-20CC8B69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1" y="3731220"/>
                <a:ext cx="2374753" cy="307777"/>
              </a:xfrm>
              <a:prstGeom prst="rect">
                <a:avLst/>
              </a:prstGeom>
              <a:blipFill>
                <a:blip r:embed="rId5"/>
                <a:stretch>
                  <a:fillRect l="-2057" r="-3342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BA7309E3-7449-42CA-867D-3FF1ED7E57FE}"/>
              </a:ext>
            </a:extLst>
          </p:cNvPr>
          <p:cNvSpPr txBox="1"/>
          <p:nvPr/>
        </p:nvSpPr>
        <p:spPr>
          <a:xfrm>
            <a:off x="5765800" y="132080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E267B86-4A25-4275-B05F-62F192A8BBB4}"/>
              </a:ext>
            </a:extLst>
          </p:cNvPr>
          <p:cNvSpPr/>
          <p:nvPr/>
        </p:nvSpPr>
        <p:spPr>
          <a:xfrm>
            <a:off x="6096000" y="1879072"/>
            <a:ext cx="283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The behavior on a sample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8A601F3-8620-44C4-B25C-FF08D4A16593}"/>
                  </a:ext>
                </a:extLst>
              </p:cNvPr>
              <p:cNvSpPr/>
              <p:nvPr/>
            </p:nvSpPr>
            <p:spPr>
              <a:xfrm>
                <a:off x="6574661" y="2309370"/>
                <a:ext cx="39002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/>
                  <a:t>soft distribution: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8A601F3-8620-44C4-B25C-FF08D4A16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61" y="2309370"/>
                <a:ext cx="3900298" cy="400110"/>
              </a:xfrm>
              <a:prstGeom prst="rect">
                <a:avLst/>
              </a:prstGeom>
              <a:blipFill>
                <a:blip r:embed="rId6"/>
                <a:stretch>
                  <a:fillRect l="-1721" t="-9231" r="-156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1675B866-A558-47CE-8D75-CE05316B030A}"/>
              </a:ext>
            </a:extLst>
          </p:cNvPr>
          <p:cNvSpPr/>
          <p:nvPr/>
        </p:nvSpPr>
        <p:spPr>
          <a:xfrm>
            <a:off x="8099507" y="2738706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softmax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3280064-9354-4BC4-B0EB-00CCC2A2FE13}"/>
              </a:ext>
            </a:extLst>
          </p:cNvPr>
          <p:cNvSpPr/>
          <p:nvPr/>
        </p:nvSpPr>
        <p:spPr>
          <a:xfrm>
            <a:off x="10285041" y="2738706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a temperature</a:t>
            </a:r>
          </a:p>
        </p:txBody>
      </p:sp>
      <p:cxnSp>
        <p:nvCxnSpPr>
          <p:cNvPr id="44" name="连接符: 肘形 43">
            <a:extLst>
              <a:ext uri="{FF2B5EF4-FFF2-40B4-BE49-F238E27FC236}">
                <a16:creationId xmlns:a16="http://schemas.microsoft.com/office/drawing/2014/main" id="{44FFBEE0-642A-441E-BAFB-071931561519}"/>
              </a:ext>
            </a:extLst>
          </p:cNvPr>
          <p:cNvCxnSpPr>
            <a:cxnSpLocks/>
          </p:cNvCxnSpPr>
          <p:nvPr/>
        </p:nvCxnSpPr>
        <p:spPr>
          <a:xfrm flipV="1">
            <a:off x="9042400" y="2645833"/>
            <a:ext cx="256017" cy="322561"/>
          </a:xfrm>
          <a:prstGeom prst="bentConnector2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5FE7FDBB-0CD0-4F91-B739-B7B5C00693B7}"/>
              </a:ext>
            </a:extLst>
          </p:cNvPr>
          <p:cNvCxnSpPr>
            <a:cxnSpLocks/>
          </p:cNvCxnSpPr>
          <p:nvPr/>
        </p:nvCxnSpPr>
        <p:spPr>
          <a:xfrm rot="10800000">
            <a:off x="10175794" y="2650898"/>
            <a:ext cx="131032" cy="287863"/>
          </a:xfrm>
          <a:prstGeom prst="bentConnector2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3CDEBE5-70A0-429D-A97A-EFBE7E45473D}"/>
                  </a:ext>
                </a:extLst>
              </p:cNvPr>
              <p:cNvSpPr txBox="1"/>
              <p:nvPr/>
            </p:nvSpPr>
            <p:spPr>
              <a:xfrm>
                <a:off x="6096000" y="3182930"/>
                <a:ext cx="43789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C00000"/>
                    </a:solidFill>
                  </a:rPr>
                  <a:t>Some operations on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….</a:t>
                </a:r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3CDEBE5-70A0-429D-A97A-EFBE7E454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82930"/>
                <a:ext cx="4378960" cy="400110"/>
              </a:xfrm>
              <a:prstGeom prst="rect">
                <a:avLst/>
              </a:prstGeom>
              <a:blipFill>
                <a:blip r:embed="rId7"/>
                <a:stretch>
                  <a:fillRect l="-1393" t="-7576" r="-278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7832004D-3121-4EF9-AC6C-A130282033F1}"/>
              </a:ext>
            </a:extLst>
          </p:cNvPr>
          <p:cNvSpPr/>
          <p:nvPr/>
        </p:nvSpPr>
        <p:spPr>
          <a:xfrm>
            <a:off x="6096000" y="3793377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Minimizing the weighted loss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D92D446-736E-40DB-99C1-DC8D5EE1B7F4}"/>
                  </a:ext>
                </a:extLst>
              </p:cNvPr>
              <p:cNvSpPr txBox="1"/>
              <p:nvPr/>
            </p:nvSpPr>
            <p:spPr>
              <a:xfrm>
                <a:off x="6867398" y="4403824"/>
                <a:ext cx="48620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𝐹𝐸𝑅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D92D446-736E-40DB-99C1-DC8D5EE1B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398" y="4403824"/>
                <a:ext cx="4862037" cy="307777"/>
              </a:xfrm>
              <a:prstGeom prst="rect">
                <a:avLst/>
              </a:prstGeom>
              <a:blipFill>
                <a:blip r:embed="rId8"/>
                <a:stretch>
                  <a:fillRect l="-878" r="-1506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6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9437F60-FD41-437F-9BB6-069E34D1B43D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B78818-AB91-4584-B3F4-4C60776D8397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86F8B3E-D9C5-4754-8CFE-B2EF520F1B26}"/>
                  </a:ext>
                </a:extLst>
              </p:cNvPr>
              <p:cNvSpPr/>
              <p:nvPr/>
            </p:nvSpPr>
            <p:spPr>
              <a:xfrm>
                <a:off x="871749" y="1912163"/>
                <a:ext cx="49214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/>
                  <a:t>The behavior on a sample: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86F8B3E-D9C5-4754-8CFE-B2EF520F1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49" y="1912163"/>
                <a:ext cx="4921412" cy="400110"/>
              </a:xfrm>
              <a:prstGeom prst="rect">
                <a:avLst/>
              </a:prstGeom>
              <a:blipFill>
                <a:blip r:embed="rId3"/>
                <a:stretch>
                  <a:fillRect l="-1239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D942EC94-FCB7-476C-8DAE-D44B05210958}"/>
              </a:ext>
            </a:extLst>
          </p:cNvPr>
          <p:cNvSpPr/>
          <p:nvPr/>
        </p:nvSpPr>
        <p:spPr>
          <a:xfrm>
            <a:off x="871749" y="247043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8AE847C-6C8D-46D8-8E82-EE081ABE9C81}"/>
                  </a:ext>
                </a:extLst>
              </p:cNvPr>
              <p:cNvSpPr/>
              <p:nvPr/>
            </p:nvSpPr>
            <p:spPr>
              <a:xfrm>
                <a:off x="871749" y="2470435"/>
                <a:ext cx="116504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/>
                  <a:t>-th epoch, suppose that the DNN has made correct predictions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 epochs for sample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8AE847C-6C8D-46D8-8E82-EE081ABE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49" y="2470435"/>
                <a:ext cx="11650451" cy="400110"/>
              </a:xfrm>
              <a:prstGeom prst="rect">
                <a:avLst/>
              </a:prstGeom>
              <a:blipFill>
                <a:blip r:embed="rId4"/>
                <a:stretch>
                  <a:fillRect l="-523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29C6CD-FDE9-4ABE-9470-A2704DF54978}"/>
                  </a:ext>
                </a:extLst>
              </p:cNvPr>
              <p:cNvSpPr txBox="1"/>
              <p:nvPr/>
            </p:nvSpPr>
            <p:spPr>
              <a:xfrm>
                <a:off x="1881154" y="4352497"/>
                <a:ext cx="7465762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329C6CD-FDE9-4ABE-9470-A2704DF54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54" y="4352497"/>
                <a:ext cx="7465762" cy="408189"/>
              </a:xfrm>
              <a:prstGeom prst="rect">
                <a:avLst/>
              </a:prstGeom>
              <a:blipFill>
                <a:blip r:embed="rId5"/>
                <a:stretch>
                  <a:fillRect l="-2124" t="-16418" r="-980" b="-20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55E5937-84C9-463D-B213-3B23E8911B6E}"/>
                  </a:ext>
                </a:extLst>
              </p:cNvPr>
              <p:cNvSpPr txBox="1"/>
              <p:nvPr/>
            </p:nvSpPr>
            <p:spPr>
              <a:xfrm>
                <a:off x="1881154" y="3714054"/>
                <a:ext cx="5505994" cy="367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Behaviors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 epochs are: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55E5937-84C9-463D-B213-3B23E8911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54" y="3714054"/>
                <a:ext cx="5505994" cy="367793"/>
              </a:xfrm>
              <a:prstGeom prst="rect">
                <a:avLst/>
              </a:prstGeom>
              <a:blipFill>
                <a:blip r:embed="rId6"/>
                <a:stretch>
                  <a:fillRect l="-2879" t="-21311" r="-155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D436E42-C1EB-48D0-AAA1-B02FB63FF4B7}"/>
                  </a:ext>
                </a:extLst>
              </p:cNvPr>
              <p:cNvSpPr txBox="1"/>
              <p:nvPr/>
            </p:nvSpPr>
            <p:spPr>
              <a:xfrm>
                <a:off x="1881154" y="5014793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D436E42-C1EB-48D0-AAA1-B02FB63F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54" y="5014793"/>
                <a:ext cx="6311343" cy="332463"/>
              </a:xfrm>
              <a:prstGeom prst="rect">
                <a:avLst/>
              </a:prstGeom>
              <a:blipFill>
                <a:blip r:embed="rId7"/>
                <a:stretch>
                  <a:fillRect l="-1063" t="-24074" r="-483" b="-3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73B874-D53F-404B-B80A-85B2E5183F49}"/>
                  </a:ext>
                </a:extLst>
              </p:cNvPr>
              <p:cNvSpPr txBox="1"/>
              <p:nvPr/>
            </p:nvSpPr>
            <p:spPr>
              <a:xfrm>
                <a:off x="1881154" y="3038262"/>
                <a:ext cx="2901115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73B874-D53F-404B-B80A-85B2E5183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54" y="3038262"/>
                <a:ext cx="2901115" cy="332463"/>
              </a:xfrm>
              <a:prstGeom prst="rect">
                <a:avLst/>
              </a:prstGeom>
              <a:blipFill>
                <a:blip r:embed="rId8"/>
                <a:stretch>
                  <a:fillRect l="-5474" t="-23636" r="-3579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96E520-BAAC-44FD-807F-2D42BE05F6CC}"/>
              </a:ext>
            </a:extLst>
          </p:cNvPr>
          <p:cNvSpPr/>
          <p:nvPr/>
        </p:nvSpPr>
        <p:spPr>
          <a:xfrm>
            <a:off x="1337205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B93A2C-1372-4204-9499-5DA9167C2540}"/>
              </a:ext>
            </a:extLst>
          </p:cNvPr>
          <p:cNvSpPr/>
          <p:nvPr/>
        </p:nvSpPr>
        <p:spPr>
          <a:xfrm>
            <a:off x="8227951" y="466788"/>
            <a:ext cx="607401" cy="2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7382CA-1FC8-4B3A-9254-59E19F1AAABE}"/>
              </a:ext>
            </a:extLst>
          </p:cNvPr>
          <p:cNvSpPr/>
          <p:nvPr/>
        </p:nvSpPr>
        <p:spPr>
          <a:xfrm>
            <a:off x="8233328" y="896194"/>
            <a:ext cx="607401" cy="28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108AE-E03F-4A6C-BB8B-09AF322082D2}"/>
              </a:ext>
            </a:extLst>
          </p:cNvPr>
          <p:cNvSpPr txBox="1"/>
          <p:nvPr/>
        </p:nvSpPr>
        <p:spPr>
          <a:xfrm>
            <a:off x="9042400" y="42457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wrong predictions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3ED8-FA64-4F52-AA4A-1EA9276B628B}"/>
              </a:ext>
            </a:extLst>
          </p:cNvPr>
          <p:cNvSpPr txBox="1"/>
          <p:nvPr/>
        </p:nvSpPr>
        <p:spPr>
          <a:xfrm>
            <a:off x="9042400" y="88528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correct predictions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/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blipFill>
                <a:blip r:embed="rId3"/>
                <a:stretch>
                  <a:fillRect l="-965" t="-23636" r="-483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/>
              <p:nvPr/>
            </p:nvSpPr>
            <p:spPr>
              <a:xfrm>
                <a:off x="4420032" y="3097323"/>
                <a:ext cx="17262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C00000"/>
                    </a:solidFill>
                  </a:rPr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{}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2" y="3097323"/>
                <a:ext cx="1726242" cy="307777"/>
              </a:xfrm>
              <a:prstGeom prst="rect">
                <a:avLst/>
              </a:prstGeom>
              <a:blipFill>
                <a:blip r:embed="rId4"/>
                <a:stretch>
                  <a:fillRect l="-8834" t="-25490" r="-6007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25E445F-A283-4620-B24C-40B3E6203C7A}"/>
              </a:ext>
            </a:extLst>
          </p:cNvPr>
          <p:cNvCxnSpPr/>
          <p:nvPr/>
        </p:nvCxnSpPr>
        <p:spPr>
          <a:xfrm>
            <a:off x="291358" y="2923954"/>
            <a:ext cx="11281144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/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/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/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Example: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blipFill>
                <a:blip r:embed="rId7"/>
                <a:stretch>
                  <a:fillRect l="-5581" t="-25490" r="-255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/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/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/>
              <p:nvPr/>
            </p:nvSpPr>
            <p:spPr>
              <a:xfrm>
                <a:off x="1093809" y="5508081"/>
                <a:ext cx="231274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5508081"/>
                <a:ext cx="2312749" cy="384336"/>
              </a:xfrm>
              <a:prstGeom prst="rect">
                <a:avLst/>
              </a:prstGeom>
              <a:blipFill>
                <a:blip r:embed="rId10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F4DBBE2-572D-4005-85D9-C2A73C1528A7}"/>
                  </a:ext>
                </a:extLst>
              </p:cNvPr>
              <p:cNvSpPr/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F4DBBE2-572D-4005-85D9-C2A73C152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3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96E520-BAAC-44FD-807F-2D42BE05F6CC}"/>
              </a:ext>
            </a:extLst>
          </p:cNvPr>
          <p:cNvSpPr/>
          <p:nvPr/>
        </p:nvSpPr>
        <p:spPr>
          <a:xfrm>
            <a:off x="1337205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213110-424B-4518-861A-310233B9DDD9}"/>
              </a:ext>
            </a:extLst>
          </p:cNvPr>
          <p:cNvSpPr/>
          <p:nvPr/>
        </p:nvSpPr>
        <p:spPr>
          <a:xfrm>
            <a:off x="3013214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B93A2C-1372-4204-9499-5DA9167C2540}"/>
              </a:ext>
            </a:extLst>
          </p:cNvPr>
          <p:cNvSpPr/>
          <p:nvPr/>
        </p:nvSpPr>
        <p:spPr>
          <a:xfrm>
            <a:off x="8227951" y="466788"/>
            <a:ext cx="607401" cy="2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7382CA-1FC8-4B3A-9254-59E19F1AAABE}"/>
              </a:ext>
            </a:extLst>
          </p:cNvPr>
          <p:cNvSpPr/>
          <p:nvPr/>
        </p:nvSpPr>
        <p:spPr>
          <a:xfrm>
            <a:off x="8233328" y="896194"/>
            <a:ext cx="607401" cy="28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108AE-E03F-4A6C-BB8B-09AF322082D2}"/>
              </a:ext>
            </a:extLst>
          </p:cNvPr>
          <p:cNvSpPr txBox="1"/>
          <p:nvPr/>
        </p:nvSpPr>
        <p:spPr>
          <a:xfrm>
            <a:off x="9042400" y="42457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wrong predictions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3ED8-FA64-4F52-AA4A-1EA9276B628B}"/>
              </a:ext>
            </a:extLst>
          </p:cNvPr>
          <p:cNvSpPr txBox="1"/>
          <p:nvPr/>
        </p:nvSpPr>
        <p:spPr>
          <a:xfrm>
            <a:off x="9042400" y="88528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correct predictions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/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blipFill>
                <a:blip r:embed="rId3"/>
                <a:stretch>
                  <a:fillRect l="-965" t="-23636" r="-483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E45C5BF0-DEDC-4DC4-81FA-4E46BED435DE}"/>
              </a:ext>
            </a:extLst>
          </p:cNvPr>
          <p:cNvSpPr/>
          <p:nvPr/>
        </p:nvSpPr>
        <p:spPr>
          <a:xfrm>
            <a:off x="254205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/>
              <p:nvPr/>
            </p:nvSpPr>
            <p:spPr>
              <a:xfrm>
                <a:off x="4420032" y="3097323"/>
                <a:ext cx="17262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C00000"/>
                    </a:solidFill>
                  </a:rPr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{}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2" y="3097323"/>
                <a:ext cx="1726242" cy="307777"/>
              </a:xfrm>
              <a:prstGeom prst="rect">
                <a:avLst/>
              </a:prstGeom>
              <a:blipFill>
                <a:blip r:embed="rId4"/>
                <a:stretch>
                  <a:fillRect l="-8834" t="-25490" r="-6007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25E445F-A283-4620-B24C-40B3E6203C7A}"/>
              </a:ext>
            </a:extLst>
          </p:cNvPr>
          <p:cNvCxnSpPr/>
          <p:nvPr/>
        </p:nvCxnSpPr>
        <p:spPr>
          <a:xfrm>
            <a:off x="291358" y="2923954"/>
            <a:ext cx="11281144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/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/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/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Example: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blipFill>
                <a:blip r:embed="rId7"/>
                <a:stretch>
                  <a:fillRect l="-5581" t="-25490" r="-255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/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/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/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/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/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/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/>
              <p:nvPr/>
            </p:nvSpPr>
            <p:spPr>
              <a:xfrm>
                <a:off x="2871391" y="5504109"/>
                <a:ext cx="2312749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91" y="5504109"/>
                <a:ext cx="2312749" cy="384336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7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3DE685-09A6-4DA4-8788-E9E018C5878E}"/>
              </a:ext>
            </a:extLst>
          </p:cNvPr>
          <p:cNvSpPr txBox="1"/>
          <p:nvPr/>
        </p:nvSpPr>
        <p:spPr>
          <a:xfrm>
            <a:off x="548640" y="614065"/>
            <a:ext cx="84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Flipping Error Reduction (FER) Framework - Details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5A79C4-7418-49B5-AE4A-FE2D594A4C98}"/>
              </a:ext>
            </a:extLst>
          </p:cNvPr>
          <p:cNvSpPr txBox="1"/>
          <p:nvPr/>
        </p:nvSpPr>
        <p:spPr>
          <a:xfrm>
            <a:off x="541549" y="1353891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FER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96E520-BAAC-44FD-807F-2D42BE05F6CC}"/>
              </a:ext>
            </a:extLst>
          </p:cNvPr>
          <p:cNvSpPr/>
          <p:nvPr/>
        </p:nvSpPr>
        <p:spPr>
          <a:xfrm>
            <a:off x="1337205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213110-424B-4518-861A-310233B9DDD9}"/>
              </a:ext>
            </a:extLst>
          </p:cNvPr>
          <p:cNvSpPr/>
          <p:nvPr/>
        </p:nvSpPr>
        <p:spPr>
          <a:xfrm>
            <a:off x="3013214" y="4797807"/>
            <a:ext cx="11351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B93A2C-1372-4204-9499-5DA9167C2540}"/>
              </a:ext>
            </a:extLst>
          </p:cNvPr>
          <p:cNvSpPr/>
          <p:nvPr/>
        </p:nvSpPr>
        <p:spPr>
          <a:xfrm>
            <a:off x="8227951" y="466788"/>
            <a:ext cx="607401" cy="2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7382CA-1FC8-4B3A-9254-59E19F1AAABE}"/>
              </a:ext>
            </a:extLst>
          </p:cNvPr>
          <p:cNvSpPr/>
          <p:nvPr/>
        </p:nvSpPr>
        <p:spPr>
          <a:xfrm>
            <a:off x="8233328" y="896194"/>
            <a:ext cx="607401" cy="284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3108AE-E03F-4A6C-BB8B-09AF322082D2}"/>
              </a:ext>
            </a:extLst>
          </p:cNvPr>
          <p:cNvSpPr txBox="1"/>
          <p:nvPr/>
        </p:nvSpPr>
        <p:spPr>
          <a:xfrm>
            <a:off x="9042400" y="42457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wrong predictions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3ED8-FA64-4F52-AA4A-1EA9276B628B}"/>
              </a:ext>
            </a:extLst>
          </p:cNvPr>
          <p:cNvSpPr txBox="1"/>
          <p:nvPr/>
        </p:nvSpPr>
        <p:spPr>
          <a:xfrm>
            <a:off x="9042400" y="885287"/>
            <a:ext cx="31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Epochs with correct predictions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/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The weighted </a:t>
                </a:r>
                <a:r>
                  <a:rPr lang="en-US" altLang="zh-CN" sz="2000" dirty="0"/>
                  <a:t> behavior: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D25960-3E4D-46D1-B63F-D2348DF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1885284"/>
                <a:ext cx="7421071" cy="408189"/>
              </a:xfrm>
              <a:prstGeom prst="rect">
                <a:avLst/>
              </a:prstGeom>
              <a:blipFill>
                <a:blip r:embed="rId2"/>
                <a:stretch>
                  <a:fillRect l="-2053" t="-14925" r="-1478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/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probability for the ground-truth class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-th epoch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BA2AF8-D967-4C46-82DE-D2EEF642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2390519"/>
                <a:ext cx="6311343" cy="332463"/>
              </a:xfrm>
              <a:prstGeom prst="rect">
                <a:avLst/>
              </a:prstGeom>
              <a:blipFill>
                <a:blip r:embed="rId3"/>
                <a:stretch>
                  <a:fillRect l="-965" t="-23636" r="-483" b="-3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E45C5BF0-DEDC-4DC4-81FA-4E46BED435DE}"/>
              </a:ext>
            </a:extLst>
          </p:cNvPr>
          <p:cNvSpPr/>
          <p:nvPr/>
        </p:nvSpPr>
        <p:spPr>
          <a:xfrm>
            <a:off x="254205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/>
              <p:nvPr/>
            </p:nvSpPr>
            <p:spPr>
              <a:xfrm>
                <a:off x="4420032" y="3097323"/>
                <a:ext cx="18689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C00000"/>
                    </a:solidFill>
                  </a:rPr>
                  <a:t>Index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{2}</m:t>
                    </m:r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B15104F-C83D-4836-89BF-E95F63B02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2" y="3097323"/>
                <a:ext cx="1868910" cy="307777"/>
              </a:xfrm>
              <a:prstGeom prst="rect">
                <a:avLst/>
              </a:prstGeom>
              <a:blipFill>
                <a:blip r:embed="rId4"/>
                <a:stretch>
                  <a:fillRect l="-8143" t="-25490" r="-5212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25E445F-A283-4620-B24C-40B3E6203C7A}"/>
              </a:ext>
            </a:extLst>
          </p:cNvPr>
          <p:cNvCxnSpPr/>
          <p:nvPr/>
        </p:nvCxnSpPr>
        <p:spPr>
          <a:xfrm>
            <a:off x="291358" y="2923954"/>
            <a:ext cx="11281144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/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063E63-5E85-4534-A7E6-173DD494B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5504109"/>
                <a:ext cx="381836" cy="384336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/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B4BFA5C-235B-4104-BDED-A35041FDC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3637528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/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Example: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24182D2-1631-40BB-97B9-8C6D2301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3" y="3098879"/>
                <a:ext cx="2622513" cy="307777"/>
              </a:xfrm>
              <a:prstGeom prst="rect">
                <a:avLst/>
              </a:prstGeom>
              <a:blipFill>
                <a:blip r:embed="rId7"/>
                <a:stretch>
                  <a:fillRect l="-5581" t="-25490" r="-255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/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2289029-D140-4BB7-834D-CFEFF1C4D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1" y="4166435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/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5572C25-37B1-42BC-ACB6-222DD55A1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3637528"/>
                <a:ext cx="176138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/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1F251-12DD-4F94-A104-9CC467098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1" y="4166435"/>
                <a:ext cx="10504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/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0.1,0.9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A7E1ED5-0ACE-49C0-A63E-7FC7D7BD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9" y="5508081"/>
                <a:ext cx="1761380" cy="384336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/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23AA7B-5F1C-4C72-8219-7200345D0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5" y="3637528"/>
                <a:ext cx="1761380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/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1ED618B-BBE9-4913-A0E2-4AA8BBE12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72" y="4166435"/>
                <a:ext cx="10558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/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0.6,0.4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A8BC1D3-3EDC-44AF-9BE1-B9D755046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91" y="5504109"/>
                <a:ext cx="1761380" cy="384336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241CF788-4ACC-4C6C-9932-F9F0F46DF2D9}"/>
              </a:ext>
            </a:extLst>
          </p:cNvPr>
          <p:cNvSpPr/>
          <p:nvPr/>
        </p:nvSpPr>
        <p:spPr>
          <a:xfrm>
            <a:off x="4689223" y="4797807"/>
            <a:ext cx="113511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Epoch #3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D2874AC-A8B3-463E-AE41-23757BEBC900}"/>
              </a:ext>
            </a:extLst>
          </p:cNvPr>
          <p:cNvSpPr/>
          <p:nvPr/>
        </p:nvSpPr>
        <p:spPr>
          <a:xfrm>
            <a:off x="4217647" y="4919719"/>
            <a:ext cx="404771" cy="200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/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0.4,0.6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BD87A51-8207-4AA9-94FD-D37764BA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97" y="3638270"/>
                <a:ext cx="1761380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/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AC8BF6-66A9-47C4-B7BC-4BEC95A85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95" y="4166435"/>
                <a:ext cx="10558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/>
              <p:nvPr/>
            </p:nvSpPr>
            <p:spPr>
              <a:xfrm>
                <a:off x="4693562" y="5504109"/>
                <a:ext cx="4359847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×0.6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×0.6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2E02B-B62C-4C76-8348-91373644B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62" y="5504109"/>
                <a:ext cx="4359847" cy="384336"/>
              </a:xfrm>
              <a:prstGeom prst="rect">
                <a:avLst/>
              </a:prstGeom>
              <a:blipFill>
                <a:blip r:embed="rId1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9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2040</Words>
  <Application>Microsoft Office PowerPoint</Application>
  <PresentationFormat>宽屏</PresentationFormat>
  <Paragraphs>347</Paragraphs>
  <Slides>27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NimbusRomNo9L-Medi</vt:lpstr>
      <vt:lpstr>NimbusRomNo9L-Regu</vt:lpstr>
      <vt:lpstr>等线</vt:lpstr>
      <vt:lpstr>仿宋</vt:lpstr>
      <vt:lpstr>宋体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yoga</dc:creator>
  <cp:lastModifiedBy>yoga</cp:lastModifiedBy>
  <cp:revision>213</cp:revision>
  <dcterms:created xsi:type="dcterms:W3CDTF">2022-03-22T07:23:55Z</dcterms:created>
  <dcterms:modified xsi:type="dcterms:W3CDTF">2022-03-25T07:55:37Z</dcterms:modified>
</cp:coreProperties>
</file>