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89" autoAdjust="0"/>
  </p:normalViewPr>
  <p:slideViewPr>
    <p:cSldViewPr snapToGrid="0">
      <p:cViewPr varScale="1">
        <p:scale>
          <a:sx n="56" d="100"/>
          <a:sy n="56" d="100"/>
        </p:scale>
        <p:origin x="10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EABD0-DC7F-49AB-B94C-29FEB3F9917C}" type="datetimeFigureOut">
              <a:rPr lang="zh-CN" altLang="en-US" smtClean="0"/>
              <a:t>2021/2/24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B0D13-E957-4389-801F-AAB2BEC30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67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1" u="none" strike="noStrike" dirty="0">
                <a:solidFill>
                  <a:srgbClr val="2C3A4A"/>
                </a:solidFill>
                <a:effectLst/>
                <a:latin typeface="Noto Sans"/>
              </a:rPr>
              <a:t>Lijun GONG</a:t>
            </a:r>
            <a:r>
              <a:rPr lang="en-US" altLang="zh-CN" b="0" i="1" dirty="0">
                <a:solidFill>
                  <a:srgbClr val="333333"/>
                </a:solidFill>
                <a:effectLst/>
                <a:latin typeface="Noto Sans"/>
              </a:rPr>
              <a:t>, </a:t>
            </a:r>
            <a:r>
              <a:rPr lang="en-US" altLang="zh-CN" b="0" i="1" u="none" strike="noStrike" dirty="0" err="1">
                <a:solidFill>
                  <a:srgbClr val="2C3A4A"/>
                </a:solidFill>
                <a:effectLst/>
                <a:latin typeface="Noto Sans"/>
              </a:rPr>
              <a:t>Yibing</a:t>
            </a:r>
            <a:r>
              <a:rPr lang="en-US" altLang="zh-CN" b="0" i="1" u="none" strike="noStrike" dirty="0">
                <a:solidFill>
                  <a:srgbClr val="2C3A4A"/>
                </a:solidFill>
                <a:effectLst/>
                <a:latin typeface="Noto Sans"/>
              </a:rPr>
              <a:t> Song</a:t>
            </a:r>
            <a:r>
              <a:rPr lang="en-US" altLang="zh-CN" b="0" i="1" dirty="0">
                <a:solidFill>
                  <a:srgbClr val="333333"/>
                </a:solidFill>
                <a:effectLst/>
                <a:latin typeface="Noto Sans"/>
              </a:rPr>
              <a:t>, </a:t>
            </a:r>
            <a:r>
              <a:rPr lang="en-US" altLang="zh-CN" b="0" i="1" u="none" strike="noStrike" dirty="0">
                <a:solidFill>
                  <a:srgbClr val="2C3A4A"/>
                </a:solidFill>
                <a:effectLst/>
                <a:latin typeface="Noto Sans"/>
              </a:rPr>
              <a:t>Kai Ma</a:t>
            </a:r>
            <a:r>
              <a:rPr lang="en-US" altLang="zh-CN" b="0" i="1" dirty="0">
                <a:solidFill>
                  <a:srgbClr val="333333"/>
                </a:solidFill>
                <a:effectLst/>
                <a:latin typeface="Noto Sans"/>
              </a:rPr>
              <a:t>, </a:t>
            </a:r>
            <a:r>
              <a:rPr lang="en-US" altLang="zh-CN" b="0" i="1" u="none" strike="noStrike" dirty="0" err="1">
                <a:solidFill>
                  <a:srgbClr val="2C3A4A"/>
                </a:solidFill>
                <a:effectLst/>
                <a:latin typeface="Noto Sans"/>
              </a:rPr>
              <a:t>Yefeng</a:t>
            </a:r>
            <a:r>
              <a:rPr lang="en-US" altLang="zh-CN" b="0" i="1" u="none" strike="noStrike" dirty="0">
                <a:solidFill>
                  <a:srgbClr val="2C3A4A"/>
                </a:solidFill>
                <a:effectLst/>
                <a:latin typeface="Noto Sans"/>
              </a:rPr>
              <a:t> Zheng</a:t>
            </a:r>
            <a:r>
              <a:rPr lang="zh-CN" altLang="en-US" dirty="0"/>
              <a:t>：腾讯</a:t>
            </a:r>
            <a:endParaRPr lang="en-US" altLang="zh-CN" dirty="0"/>
          </a:p>
          <a:p>
            <a:r>
              <a:rPr lang="en-US" altLang="zh-CN" dirty="0" err="1"/>
              <a:t>gege</a:t>
            </a:r>
            <a:r>
              <a:rPr lang="en-US" altLang="zh-CN" dirty="0"/>
              <a:t> </a:t>
            </a:r>
            <a:r>
              <a:rPr lang="en-US" altLang="zh-CN" dirty="0" err="1"/>
              <a:t>Qi:PKU</a:t>
            </a:r>
            <a:r>
              <a:rPr lang="en-US" altLang="zh-CN" dirty="0"/>
              <a:t> master</a:t>
            </a:r>
          </a:p>
          <a:p>
            <a:r>
              <a:rPr lang="en-US" altLang="zh-CN" dirty="0"/>
              <a:t>ICLR: 7 7 8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B0D13-E957-4389-801F-AAB2BEC30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759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DR</a:t>
            </a:r>
            <a:r>
              <a:rPr lang="zh-CN" altLang="en-US" dirty="0"/>
              <a:t>：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糖尿病性视网膜病变评分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B0D13-E957-4389-801F-AAB2BEC30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245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糖尿病性视网膜病变评分</a:t>
            </a:r>
            <a:endParaRPr lang="en-US" altLang="zh-CN" dirty="0"/>
          </a:p>
          <a:p>
            <a:r>
              <a:rPr lang="zh-CN" altLang="en-US" dirty="0"/>
              <a:t>眼底图像</a:t>
            </a:r>
            <a:endParaRPr lang="en-US" altLang="zh-CN" dirty="0"/>
          </a:p>
          <a:p>
            <a:r>
              <a:rPr lang="zh-CN" altLang="en-US" dirty="0"/>
              <a:t>内窥镜视频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B0D13-E957-4389-801F-AAB2BEC30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344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Meanwhile, we compute the variance of all the generated perturbations,</a:t>
            </a:r>
          </a:p>
          <a:p>
            <a:r>
              <a:rPr lang="en-US" altLang="zh-C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is shown as “Var” in the results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B0D13-E957-4389-801F-AAB2BEC30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234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3899C4-A709-4942-AC7D-7407C2C93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6070409-5F6F-42B5-AEFD-250361385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40A76C-A614-438C-A6DC-2804CC789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AF4-6E78-43E9-814A-815954C34C50}" type="datetimeFigureOut">
              <a:rPr lang="zh-CN" altLang="en-US" smtClean="0"/>
              <a:t>2021/2/24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246D9C-1110-4370-8F9B-18CCA36D8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490108-FB03-4609-852E-5629C54BD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462A-687E-4839-80A6-ED34C35C5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299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303842-C5E4-469F-947C-4BCCD6B06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9F1C0CE-A02C-4DE1-91E5-6FEB35441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CBE8C-B36B-4606-BFB9-1C6E297B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AF4-6E78-43E9-814A-815954C34C50}" type="datetimeFigureOut">
              <a:rPr lang="zh-CN" altLang="en-US" smtClean="0"/>
              <a:t>2021/2/24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9AEA3F-6E0A-4310-81EE-1C0536FE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0B496E-BC7F-4F93-A1B4-E9A9F3800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462A-687E-4839-80A6-ED34C35C5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8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6A918F-8DDA-406C-BB5E-8B9E7EE59E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4CFAA46-6E47-42A6-9845-A4E7AAB10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7FAA4B-90DF-4837-A047-C7DFAD378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AF4-6E78-43E9-814A-815954C34C50}" type="datetimeFigureOut">
              <a:rPr lang="zh-CN" altLang="en-US" smtClean="0"/>
              <a:t>2021/2/24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F045D3-D452-4AFF-BACC-38BDCA72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8E2CC7-C6E7-49E9-95B1-AE0ED3EC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462A-687E-4839-80A6-ED34C35C5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21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6535F0-8126-4C90-9BC9-8EBD37737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BD84A3-5CE4-456E-B940-2ECC284A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A7D9D2-29A9-4646-ABD3-1B4F0560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AF4-6E78-43E9-814A-815954C34C50}" type="datetimeFigureOut">
              <a:rPr lang="zh-CN" altLang="en-US" smtClean="0"/>
              <a:t>2021/2/24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5FE1E5-E140-4325-8CB3-3162B6AD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0FE825-5C8F-406C-9467-60A92E5D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462A-687E-4839-80A6-ED34C35C5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79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9AF0A7-57C4-46C7-A55B-219EBE452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D9C582D-9366-4CC1-A8CD-8D5F57D0B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762F84-9E7E-4EFC-B055-E2F08D15D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AF4-6E78-43E9-814A-815954C34C50}" type="datetimeFigureOut">
              <a:rPr lang="zh-CN" altLang="en-US" smtClean="0"/>
              <a:t>2021/2/24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B169F1-29CB-4D68-96E5-19969E7EA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E1B849-578B-49C5-A7F9-01F421C4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462A-687E-4839-80A6-ED34C35C5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81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6D4499-E7B3-46C6-8BB2-B0F1A7BE6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CB0228-8184-475B-A474-09608B626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630C1B8-BE4A-4414-A179-47DC357BF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57E8AE-D79B-47DC-A2C0-F9B57656F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AF4-6E78-43E9-814A-815954C34C50}" type="datetimeFigureOut">
              <a:rPr lang="zh-CN" altLang="en-US" smtClean="0"/>
              <a:t>2021/2/24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83D94E-E2BB-4C41-9E2D-26B4FF68B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D6607C5-60D1-4799-9809-BE54C4E2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462A-687E-4839-80A6-ED34C35C5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68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A49E4-5537-4564-95BB-35321ECB4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F31A25-322C-4906-8E76-00EBA2381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AE4C340-0E6E-438B-B7A2-F3215E63F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D0BCBF-7F0A-4914-ACB6-5C7B2A2FC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45DFD7A-528F-40BE-97B6-C2094FF36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CF31427-654F-4C7E-A91C-111C80D1E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AF4-6E78-43E9-814A-815954C34C50}" type="datetimeFigureOut">
              <a:rPr lang="zh-CN" altLang="en-US" smtClean="0"/>
              <a:t>2021/2/24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9CA3E9A-6D29-4FED-B2BF-EBC92BC0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712256B-CE9F-482C-92C4-98DB03934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462A-687E-4839-80A6-ED34C35C5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76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506F9A-9716-4CB9-99A7-F5FABA73E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6E3239-F2CC-4A53-B4F8-3C8C74BBB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AF4-6E78-43E9-814A-815954C34C50}" type="datetimeFigureOut">
              <a:rPr lang="zh-CN" altLang="en-US" smtClean="0"/>
              <a:t>2021/2/24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206A60C-2537-47B9-AF60-F0B95931F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C9CC619-1713-4410-BB43-70DD524B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462A-687E-4839-80A6-ED34C35C5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421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470D193-4928-4593-ADD0-7D7A26585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AF4-6E78-43E9-814A-815954C34C50}" type="datetimeFigureOut">
              <a:rPr lang="zh-CN" altLang="en-US" smtClean="0"/>
              <a:t>2021/2/24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4D82AF6-77E2-4349-A9FC-8AEE4A6D9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6213BA-42EB-4B1E-9EC4-30B5D00B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462A-687E-4839-80A6-ED34C35C5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00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1D1498-2815-4EB7-8050-9D03DF7F7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06A4E4-383A-4EDF-9501-2CBDD761F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9DE306-68CB-4D50-9A34-A09F85EA7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A99456-BA63-4812-860F-2095F37AF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AF4-6E78-43E9-814A-815954C34C50}" type="datetimeFigureOut">
              <a:rPr lang="zh-CN" altLang="en-US" smtClean="0"/>
              <a:t>2021/2/24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3D1220-AB78-4EE1-8FFC-BEBB0566C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776E4C2-DDAC-42F8-99B6-F0F138301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462A-687E-4839-80A6-ED34C35C5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88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9BD1ED-2914-4B65-9AF3-8BC37D474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CFC2FB9-3075-45C9-8377-969EB29BC7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270648-98D7-4D2A-BF99-C0B704378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539E77-D709-4547-B0FE-85CFF81D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8AF4-6E78-43E9-814A-815954C34C50}" type="datetimeFigureOut">
              <a:rPr lang="zh-CN" altLang="en-US" smtClean="0"/>
              <a:t>2021/2/24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F2D347-4176-4953-8E19-5E557C98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17A410-5DE1-4088-B89A-9F874359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0462A-687E-4839-80A6-ED34C35C5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0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C878C65-447E-4C95-BDC9-526799C0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AEC741-91E8-41E7-9FBE-FCAD4C067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247DFE-3168-414E-8373-C5D084A4A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E8AF4-6E78-43E9-814A-815954C34C50}" type="datetimeFigureOut">
              <a:rPr lang="zh-CN" altLang="en-US" smtClean="0"/>
              <a:t>2021/2/24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277235-9FC4-46FF-BE3A-8367F2B7D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3BF473-3819-4264-B57C-49D613DA6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0462A-687E-4839-80A6-ED34C35C52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84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0.png"/><Relationship Id="rId7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40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59AA8BA-CB04-42E2-8018-2CB497C280BA}"/>
              </a:ext>
            </a:extLst>
          </p:cNvPr>
          <p:cNvSpPr txBox="1"/>
          <p:nvPr/>
        </p:nvSpPr>
        <p:spPr>
          <a:xfrm>
            <a:off x="1879600" y="1991360"/>
            <a:ext cx="843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Stabilized Medical Image Attack</a:t>
            </a:r>
            <a:endParaRPr lang="zh-CN" altLang="en-US" sz="28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1FFD851-C5B9-4675-B9D1-E61BFDB50373}"/>
              </a:ext>
            </a:extLst>
          </p:cNvPr>
          <p:cNvSpPr/>
          <p:nvPr/>
        </p:nvSpPr>
        <p:spPr>
          <a:xfrm>
            <a:off x="2996241" y="3429000"/>
            <a:ext cx="6199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u="none" strike="noStrike" dirty="0" err="1">
                <a:solidFill>
                  <a:srgbClr val="2C3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Gege</a:t>
            </a:r>
            <a:r>
              <a:rPr lang="en-US" altLang="zh-CN" b="0" u="none" strike="noStrike" dirty="0">
                <a:solidFill>
                  <a:srgbClr val="2C3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Qi</a:t>
            </a:r>
            <a:r>
              <a:rPr lang="en-US" altLang="zh-CN" b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altLang="zh-CN" b="0" u="none" strike="noStrike" dirty="0">
                <a:solidFill>
                  <a:srgbClr val="2C3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Lijun GONG</a:t>
            </a:r>
            <a:r>
              <a:rPr lang="en-US" altLang="zh-CN" b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altLang="zh-CN" b="0" u="none" strike="noStrike" dirty="0" err="1">
                <a:solidFill>
                  <a:srgbClr val="2C3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Yibing</a:t>
            </a:r>
            <a:r>
              <a:rPr lang="en-US" altLang="zh-CN" b="0" u="none" strike="noStrike" dirty="0">
                <a:solidFill>
                  <a:srgbClr val="2C3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Song</a:t>
            </a:r>
            <a:r>
              <a:rPr lang="en-US" altLang="zh-CN" b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altLang="zh-CN" b="0" u="none" strike="noStrike" dirty="0">
                <a:solidFill>
                  <a:srgbClr val="2C3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Kai Ma</a:t>
            </a:r>
            <a:r>
              <a:rPr lang="en-US" altLang="zh-CN" b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altLang="zh-CN" b="0" u="none" strike="noStrike" dirty="0" err="1">
                <a:solidFill>
                  <a:srgbClr val="2C3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Yefeng</a:t>
            </a:r>
            <a:r>
              <a:rPr lang="en-US" altLang="zh-CN" b="0" u="none" strike="noStrike" dirty="0">
                <a:solidFill>
                  <a:srgbClr val="2C3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Zheng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2AD45A6-64A9-4778-B8A0-A82DB81C2079}"/>
              </a:ext>
            </a:extLst>
          </p:cNvPr>
          <p:cNvSpPr/>
          <p:nvPr/>
        </p:nvSpPr>
        <p:spPr>
          <a:xfrm>
            <a:off x="4855917" y="2771735"/>
            <a:ext cx="24801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0" u="none" strike="noStrike" dirty="0">
                <a:solidFill>
                  <a:srgbClr val="2C3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ICLR 2021 Spotlight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33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42B37B3-FC64-4F17-A605-06AEDE9CCCF0}"/>
              </a:ext>
            </a:extLst>
          </p:cNvPr>
          <p:cNvSpPr txBox="1"/>
          <p:nvPr/>
        </p:nvSpPr>
        <p:spPr>
          <a:xfrm>
            <a:off x="468630" y="299412"/>
            <a:ext cx="7063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Comments</a:t>
            </a:r>
            <a:endParaRPr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8F5CE2C-676F-4225-8338-5340C0043905}"/>
                  </a:ext>
                </a:extLst>
              </p:cNvPr>
              <p:cNvSpPr txBox="1"/>
              <p:nvPr/>
            </p:nvSpPr>
            <p:spPr>
              <a:xfrm>
                <a:off x="628650" y="1028700"/>
                <a:ext cx="8549640" cy="3730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+  The authors focus on medical images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+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𝑆𝑇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CN" sz="2000" dirty="0"/>
                  <a:t> is proposed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+  Enforcing perturbation directions consistent is interesting.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zh-CN" sz="2000" dirty="0"/>
                  <a:t>Motivation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Proposed method ?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zh-CN" sz="2000" dirty="0"/>
                  <a:t>Why Gaussian smoothing?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zh-CN" sz="2000" dirty="0"/>
                  <a:t>Why perturbations with low variance are better?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zh-CN" sz="2000" dirty="0"/>
                  <a:t>The comparison methods are somewhat outdated.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zh-CN" sz="2000" dirty="0"/>
                  <a:t>Some conclusions have no theoretical analysis.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8F5CE2C-676F-4225-8338-5340C00439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028700"/>
                <a:ext cx="8549640" cy="3730317"/>
              </a:xfrm>
              <a:prstGeom prst="rect">
                <a:avLst/>
              </a:prstGeom>
              <a:blipFill>
                <a:blip r:embed="rId2"/>
                <a:stretch>
                  <a:fillRect l="-713" b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878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57DA1AC-3CA1-4EF6-BE71-336B804C77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466"/>
          <a:stretch/>
        </p:blipFill>
        <p:spPr>
          <a:xfrm>
            <a:off x="5076425" y="1005840"/>
            <a:ext cx="6719311" cy="509778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63D14EE-67B8-4E97-9C37-F316A3D1903D}"/>
              </a:ext>
            </a:extLst>
          </p:cNvPr>
          <p:cNvSpPr txBox="1"/>
          <p:nvPr/>
        </p:nvSpPr>
        <p:spPr>
          <a:xfrm>
            <a:off x="468630" y="299412"/>
            <a:ext cx="7063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Motivation:</a:t>
            </a:r>
            <a:r>
              <a:rPr lang="zh-CN" altLang="en-US" sz="2400" dirty="0"/>
              <a:t> </a:t>
            </a:r>
            <a:r>
              <a:rPr lang="en-US" altLang="zh-CN" sz="2400" dirty="0"/>
              <a:t>Medical</a:t>
            </a:r>
            <a:r>
              <a:rPr lang="zh-CN" altLang="en-US" sz="2400" dirty="0"/>
              <a:t> </a:t>
            </a:r>
            <a:r>
              <a:rPr lang="en-US" altLang="zh-CN" sz="2400" dirty="0"/>
              <a:t>Images</a:t>
            </a:r>
            <a:r>
              <a:rPr lang="zh-CN" altLang="en-US" sz="2400" dirty="0"/>
              <a:t> </a:t>
            </a:r>
            <a:r>
              <a:rPr lang="en-US" altLang="zh-CN" sz="2400" dirty="0"/>
              <a:t>VS.</a:t>
            </a:r>
            <a:r>
              <a:rPr lang="zh-CN" altLang="en-US" sz="2400" dirty="0"/>
              <a:t> </a:t>
            </a:r>
            <a:r>
              <a:rPr lang="en-US" altLang="zh-CN" sz="2400" dirty="0"/>
              <a:t>Natural</a:t>
            </a:r>
            <a:r>
              <a:rPr lang="zh-CN" altLang="en-US" sz="2400" dirty="0"/>
              <a:t> </a:t>
            </a:r>
            <a:r>
              <a:rPr lang="en-US" altLang="zh-CN" sz="2400" dirty="0"/>
              <a:t>Images</a:t>
            </a:r>
            <a:endParaRPr lang="zh-CN" altLang="en-US" sz="2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48985D9-5D73-44CC-A122-97A29317890D}"/>
              </a:ext>
            </a:extLst>
          </p:cNvPr>
          <p:cNvSpPr txBox="1"/>
          <p:nvPr/>
        </p:nvSpPr>
        <p:spPr>
          <a:xfrm>
            <a:off x="525778" y="1291590"/>
            <a:ext cx="4697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Beyond regular RGB cameras, there are various types of medical imaging </a:t>
            </a:r>
            <a:r>
              <a:rPr lang="en-US" altLang="zh-CN" dirty="0" err="1"/>
              <a:t>equipments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13A25B3-9EB4-48AD-AB1A-A605DC2A18BC}"/>
              </a:ext>
            </a:extLst>
          </p:cNvPr>
          <p:cNvSpPr/>
          <p:nvPr/>
        </p:nvSpPr>
        <p:spPr>
          <a:xfrm>
            <a:off x="525778" y="3014821"/>
            <a:ext cx="51602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cs typeface="Arial" panose="020B0604020202020204" pitchFamily="34" charset="0"/>
              </a:rPr>
              <a:t>Existing investigations on medical adversarial</a:t>
            </a:r>
          </a:p>
          <a:p>
            <a:r>
              <a:rPr lang="en-US" altLang="zh-CN" dirty="0">
                <a:cs typeface="Arial" panose="020B0604020202020204" pitchFamily="34" charset="0"/>
              </a:rPr>
              <a:t>attacks are limited.</a:t>
            </a:r>
            <a:endParaRPr lang="zh-CN" altLang="en-US" dirty="0"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4392A4D-71A7-4C83-A093-75257497B9AD}"/>
              </a:ext>
            </a:extLst>
          </p:cNvPr>
          <p:cNvSpPr txBox="1"/>
          <p:nvPr/>
        </p:nvSpPr>
        <p:spPr>
          <a:xfrm>
            <a:off x="9477275" y="2483981"/>
            <a:ext cx="434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131FB26-BF18-4D0A-BAAA-2B514ADD808B}"/>
              </a:ext>
            </a:extLst>
          </p:cNvPr>
          <p:cNvSpPr txBox="1"/>
          <p:nvPr/>
        </p:nvSpPr>
        <p:spPr>
          <a:xfrm>
            <a:off x="11241305" y="5852160"/>
            <a:ext cx="434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58EE4DE-F83B-43C8-B24E-C3BBD37FA478}"/>
              </a:ext>
            </a:extLst>
          </p:cNvPr>
          <p:cNvSpPr txBox="1"/>
          <p:nvPr/>
        </p:nvSpPr>
        <p:spPr>
          <a:xfrm>
            <a:off x="11254540" y="4179431"/>
            <a:ext cx="434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9051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77FF1E4-EC59-472B-ACA5-7A45031E709F}"/>
              </a:ext>
            </a:extLst>
          </p:cNvPr>
          <p:cNvSpPr txBox="1"/>
          <p:nvPr/>
        </p:nvSpPr>
        <p:spPr>
          <a:xfrm>
            <a:off x="468630" y="299412"/>
            <a:ext cx="7063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Review</a:t>
            </a:r>
            <a:endParaRPr lang="zh-CN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CA15D63-82E0-4354-9465-AC3ABA954D96}"/>
                  </a:ext>
                </a:extLst>
              </p:cNvPr>
              <p:cNvSpPr txBox="1"/>
              <p:nvPr/>
            </p:nvSpPr>
            <p:spPr>
              <a:xfrm>
                <a:off x="3308837" y="1280160"/>
                <a:ext cx="112082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altLang="zh-CN" sz="2000" b="0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CA15D63-82E0-4354-9465-AC3ABA954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837" y="1280160"/>
                <a:ext cx="1120820" cy="307777"/>
              </a:xfrm>
              <a:prstGeom prst="rect">
                <a:avLst/>
              </a:prstGeom>
              <a:blipFill>
                <a:blip r:embed="rId2"/>
                <a:stretch>
                  <a:fillRect l="-2717" t="-8000" r="-1630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E852F50F-2A8A-4F13-B91A-F0D8CED23D81}"/>
              </a:ext>
            </a:extLst>
          </p:cNvPr>
          <p:cNvCxnSpPr>
            <a:cxnSpLocks/>
          </p:cNvCxnSpPr>
          <p:nvPr/>
        </p:nvCxnSpPr>
        <p:spPr>
          <a:xfrm>
            <a:off x="4510134" y="1434048"/>
            <a:ext cx="4652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D8B2326-A10B-4434-813A-941C6BDAFD80}"/>
                  </a:ext>
                </a:extLst>
              </p:cNvPr>
              <p:cNvSpPr txBox="1"/>
              <p:nvPr/>
            </p:nvSpPr>
            <p:spPr>
              <a:xfrm>
                <a:off x="4815387" y="1233993"/>
                <a:ext cx="136017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/>
                  <a:t>DNN: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D8B2326-A10B-4434-813A-941C6BDAF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87" y="1233993"/>
                <a:ext cx="1360170" cy="400110"/>
              </a:xfrm>
              <a:prstGeom prst="rect">
                <a:avLst/>
              </a:prstGeom>
              <a:blipFill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C9864B66-499E-427F-9936-19BC5968832F}"/>
              </a:ext>
            </a:extLst>
          </p:cNvPr>
          <p:cNvCxnSpPr>
            <a:cxnSpLocks/>
          </p:cNvCxnSpPr>
          <p:nvPr/>
        </p:nvCxnSpPr>
        <p:spPr>
          <a:xfrm>
            <a:off x="6042207" y="1434048"/>
            <a:ext cx="4652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EC629C4-7E38-4ADF-A38C-3D1EAF2E2095}"/>
                  </a:ext>
                </a:extLst>
              </p:cNvPr>
              <p:cNvSpPr txBox="1"/>
              <p:nvPr/>
            </p:nvSpPr>
            <p:spPr>
              <a:xfrm>
                <a:off x="6680737" y="1280160"/>
                <a:ext cx="18013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,⋯)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7EC629C4-7E38-4ADF-A38C-3D1EAF2E2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737" y="1280160"/>
                <a:ext cx="1801326" cy="307777"/>
              </a:xfrm>
              <a:prstGeom prst="rect">
                <a:avLst/>
              </a:prstGeom>
              <a:blipFill>
                <a:blip r:embed="rId4"/>
                <a:stretch>
                  <a:fillRect l="-2712" t="-8000" r="-4746" b="-3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连接符: 肘形 15">
            <a:extLst>
              <a:ext uri="{FF2B5EF4-FFF2-40B4-BE49-F238E27FC236}">
                <a16:creationId xmlns:a16="http://schemas.microsoft.com/office/drawing/2014/main" id="{24568929-C83B-46D3-A3F3-08C210F25E27}"/>
              </a:ext>
            </a:extLst>
          </p:cNvPr>
          <p:cNvCxnSpPr>
            <a:stCxn id="14" idx="2"/>
            <a:endCxn id="5" idx="2"/>
          </p:cNvCxnSpPr>
          <p:nvPr/>
        </p:nvCxnSpPr>
        <p:spPr>
          <a:xfrm rot="5400000">
            <a:off x="5725324" y="-268139"/>
            <a:ext cx="12700" cy="3712153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5B23AA4-2B5B-44EA-B88F-C7DDF009D460}"/>
                  </a:ext>
                </a:extLst>
              </p:cNvPr>
              <p:cNvSpPr txBox="1"/>
              <p:nvPr/>
            </p:nvSpPr>
            <p:spPr>
              <a:xfrm>
                <a:off x="4510134" y="1953130"/>
                <a:ext cx="254217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̃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,⋯)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65B23AA4-2B5B-44EA-B88F-C7DDF009D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134" y="1953130"/>
                <a:ext cx="2542171" cy="307777"/>
              </a:xfrm>
              <a:prstGeom prst="rect">
                <a:avLst/>
              </a:prstGeom>
              <a:blipFill>
                <a:blip r:embed="rId5"/>
                <a:stretch>
                  <a:fillRect l="-959" t="-7843" r="-3118" b="-35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24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C0A1EA8-4972-4A8F-92E3-E9D2FEEAFB00}"/>
              </a:ext>
            </a:extLst>
          </p:cNvPr>
          <p:cNvSpPr txBox="1"/>
          <p:nvPr/>
        </p:nvSpPr>
        <p:spPr>
          <a:xfrm>
            <a:off x="468630" y="299412"/>
            <a:ext cx="7063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Proposed Method – Objective Function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9DED809-DD3C-4E5D-8C5C-929A308C47D8}"/>
                  </a:ext>
                </a:extLst>
              </p:cNvPr>
              <p:cNvSpPr txBox="1"/>
              <p:nvPr/>
            </p:nvSpPr>
            <p:spPr>
              <a:xfrm>
                <a:off x="5677327" y="925830"/>
                <a:ext cx="8373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𝑆𝑀𝐼𝐴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9DED809-DD3C-4E5D-8C5C-929A308C4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327" y="925830"/>
                <a:ext cx="837345" cy="369332"/>
              </a:xfrm>
              <a:prstGeom prst="rect">
                <a:avLst/>
              </a:prstGeom>
              <a:blipFill>
                <a:blip r:embed="rId2"/>
                <a:stretch>
                  <a:fillRect l="-6522" r="-2174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6D5D2DB-DC7E-4B72-858D-01AD654DE0D7}"/>
                  </a:ext>
                </a:extLst>
              </p:cNvPr>
              <p:cNvSpPr txBox="1"/>
              <p:nvPr/>
            </p:nvSpPr>
            <p:spPr>
              <a:xfrm>
                <a:off x="2533684" y="1711583"/>
                <a:ext cx="28083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000" dirty="0"/>
                  <a:t>a loss deviation term: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𝐷𝐸𝑉</m:t>
                        </m:r>
                      </m:sub>
                    </m:sSub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86D5D2DB-DC7E-4B72-858D-01AD654DE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684" y="1711583"/>
                <a:ext cx="2808333" cy="307777"/>
              </a:xfrm>
              <a:prstGeom prst="rect">
                <a:avLst/>
              </a:prstGeom>
              <a:blipFill>
                <a:blip r:embed="rId3"/>
                <a:stretch>
                  <a:fillRect l="-5652" t="-26000" r="-1087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7521716-E9AB-4A05-89BE-EF9764FEE208}"/>
                  </a:ext>
                </a:extLst>
              </p:cNvPr>
              <p:cNvSpPr txBox="1"/>
              <p:nvPr/>
            </p:nvSpPr>
            <p:spPr>
              <a:xfrm>
                <a:off x="6849985" y="1711583"/>
                <a:ext cx="312425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000" dirty="0"/>
                  <a:t>a loss stabilization term: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𝑆𝑇𝐴</m:t>
                        </m:r>
                      </m:sub>
                    </m:sSub>
                  </m:oMath>
                </a14:m>
                <a:r>
                  <a:rPr lang="en-US" altLang="zh-CN" sz="2000" dirty="0"/>
                  <a:t>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7521716-E9AB-4A05-89BE-EF9764FEE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985" y="1711583"/>
                <a:ext cx="3124253" cy="307777"/>
              </a:xfrm>
              <a:prstGeom prst="rect">
                <a:avLst/>
              </a:prstGeom>
              <a:blipFill>
                <a:blip r:embed="rId4"/>
                <a:stretch>
                  <a:fillRect l="-5078" t="-26000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09079426-4E3A-4DDF-A71F-0047B26B4366}"/>
              </a:ext>
            </a:extLst>
          </p:cNvPr>
          <p:cNvCxnSpPr>
            <a:cxnSpLocks/>
          </p:cNvCxnSpPr>
          <p:nvPr/>
        </p:nvCxnSpPr>
        <p:spPr>
          <a:xfrm flipH="1">
            <a:off x="5016928" y="1295162"/>
            <a:ext cx="660399" cy="41642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5A84F197-8172-443D-9AB7-95E82ECF0391}"/>
              </a:ext>
            </a:extLst>
          </p:cNvPr>
          <p:cNvCxnSpPr>
            <a:cxnSpLocks/>
          </p:cNvCxnSpPr>
          <p:nvPr/>
        </p:nvCxnSpPr>
        <p:spPr>
          <a:xfrm>
            <a:off x="6519785" y="1295161"/>
            <a:ext cx="660399" cy="41642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7AEAE0AD-41DF-416B-9FAB-A379CFF5F10D}"/>
              </a:ext>
            </a:extLst>
          </p:cNvPr>
          <p:cNvSpPr txBox="1"/>
          <p:nvPr/>
        </p:nvSpPr>
        <p:spPr>
          <a:xfrm>
            <a:off x="617220" y="2308860"/>
            <a:ext cx="1451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Step 1:</a:t>
            </a:r>
            <a:endParaRPr lang="zh-CN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110FA7A-4751-4413-8CE6-60FA222118DA}"/>
                  </a:ext>
                </a:extLst>
              </p:cNvPr>
              <p:cNvSpPr txBox="1"/>
              <p:nvPr/>
            </p:nvSpPr>
            <p:spPr>
              <a:xfrm>
                <a:off x="2052270" y="2354045"/>
                <a:ext cx="23265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𝐷𝐸𝑉</m:t>
                          </m:r>
                        </m:sub>
                      </m:sSub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110FA7A-4751-4413-8CE6-60FA22211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270" y="2354045"/>
                <a:ext cx="2326534" cy="307777"/>
              </a:xfrm>
              <a:prstGeom prst="rect">
                <a:avLst/>
              </a:prstGeom>
              <a:blipFill>
                <a:blip r:embed="rId5"/>
                <a:stretch>
                  <a:fillRect l="-2100" r="-3412" b="-35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CCF9187-BFE3-486C-9C1F-5F3950B397CA}"/>
                  </a:ext>
                </a:extLst>
              </p:cNvPr>
              <p:cNvSpPr txBox="1"/>
              <p:nvPr/>
            </p:nvSpPr>
            <p:spPr>
              <a:xfrm>
                <a:off x="2052269" y="2881106"/>
                <a:ext cx="21828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CCF9187-BFE3-486C-9C1F-5F3950B39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269" y="2881106"/>
                <a:ext cx="2182841" cy="307777"/>
              </a:xfrm>
              <a:prstGeom prst="rect">
                <a:avLst/>
              </a:prstGeom>
              <a:blipFill>
                <a:blip r:embed="rId6"/>
                <a:stretch>
                  <a:fillRect l="-1117" t="-2000" r="-3631" b="-3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9DE26D5-68B4-46C1-B60E-54B209A4415E}"/>
                  </a:ext>
                </a:extLst>
              </p:cNvPr>
              <p:cNvSpPr txBox="1"/>
              <p:nvPr/>
            </p:nvSpPr>
            <p:spPr>
              <a:xfrm>
                <a:off x="2052268" y="3408167"/>
                <a:ext cx="17023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𝑠𝑖𝑔𝑛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9DE26D5-68B4-46C1-B60E-54B209A44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268" y="3408167"/>
                <a:ext cx="1702389" cy="307777"/>
              </a:xfrm>
              <a:prstGeom prst="rect">
                <a:avLst/>
              </a:prstGeom>
              <a:blipFill>
                <a:blip r:embed="rId7"/>
                <a:stretch>
                  <a:fillRect l="-2867" r="-4659" b="-35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EDB9235A-C8DD-4563-8BEA-05A53B84AAA3}"/>
              </a:ext>
            </a:extLst>
          </p:cNvPr>
          <p:cNvSpPr txBox="1"/>
          <p:nvPr/>
        </p:nvSpPr>
        <p:spPr>
          <a:xfrm>
            <a:off x="5788867" y="2308860"/>
            <a:ext cx="1451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Step 2: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FABD436-5A0A-420B-B176-E8A4A7110657}"/>
                  </a:ext>
                </a:extLst>
              </p:cNvPr>
              <p:cNvSpPr txBox="1"/>
              <p:nvPr/>
            </p:nvSpPr>
            <p:spPr>
              <a:xfrm>
                <a:off x="6970980" y="2354045"/>
                <a:ext cx="445372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𝑆𝑇𝐴</m:t>
                          </m:r>
                        </m:sub>
                      </m:sSub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CN" sz="2000" b="0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zh-CN" altLang="en-US" sz="20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FABD436-5A0A-420B-B176-E8A4A7110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980" y="2354045"/>
                <a:ext cx="4453720" cy="307777"/>
              </a:xfrm>
              <a:prstGeom prst="rect">
                <a:avLst/>
              </a:prstGeom>
              <a:blipFill>
                <a:blip r:embed="rId8"/>
                <a:stretch>
                  <a:fillRect l="-822" r="-1644" b="-35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F76CE833-1E42-4BD0-8939-6CC32A14F284}"/>
                  </a:ext>
                </a:extLst>
              </p:cNvPr>
              <p:cNvSpPr/>
              <p:nvPr/>
            </p:nvSpPr>
            <p:spPr>
              <a:xfrm>
                <a:off x="7109960" y="2865717"/>
                <a:ext cx="417576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zh-CN" dirty="0">
                    <a:latin typeface="CMMI10"/>
                  </a:rPr>
                  <a:t> </a:t>
                </a:r>
                <a:r>
                  <a:rPr lang="en-US" altLang="zh-CN" dirty="0">
                    <a:latin typeface="NimbusRomNo9L-Regu"/>
                  </a:rPr>
                  <a:t>is a Gaussian kernel and convolves with the current perturbation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F76CE833-1E42-4BD0-8939-6CC32A14F2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960" y="2865717"/>
                <a:ext cx="4175760" cy="646331"/>
              </a:xfrm>
              <a:prstGeom prst="rect">
                <a:avLst/>
              </a:prstGeom>
              <a:blipFill>
                <a:blip r:embed="rId9"/>
                <a:stretch>
                  <a:fillRect l="-1168" t="-4717" r="-1022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图片 24">
            <a:extLst>
              <a:ext uri="{FF2B5EF4-FFF2-40B4-BE49-F238E27FC236}">
                <a16:creationId xmlns:a16="http://schemas.microsoft.com/office/drawing/2014/main" id="{DB74498B-1958-4857-8D84-523D031630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0783" y="4497711"/>
            <a:ext cx="7910431" cy="1297411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0FA8FBEA-B61B-4A60-A6D6-445992C959DC}"/>
              </a:ext>
            </a:extLst>
          </p:cNvPr>
          <p:cNvSpPr txBox="1"/>
          <p:nvPr/>
        </p:nvSpPr>
        <p:spPr>
          <a:xfrm>
            <a:off x="2263140" y="3785312"/>
            <a:ext cx="240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cross entropy loss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A562C9A-5017-4729-B59E-EF40D4F8816E}"/>
              </a:ext>
            </a:extLst>
          </p:cNvPr>
          <p:cNvSpPr txBox="1"/>
          <p:nvPr/>
        </p:nvSpPr>
        <p:spPr>
          <a:xfrm>
            <a:off x="7650914" y="3785312"/>
            <a:ext cx="240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KL-Divergence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EAA71C4-47A7-493B-BE3C-8D5A3E7E06A0}"/>
                  </a:ext>
                </a:extLst>
              </p:cNvPr>
              <p:cNvSpPr txBox="1"/>
              <p:nvPr/>
            </p:nvSpPr>
            <p:spPr>
              <a:xfrm>
                <a:off x="2140783" y="5953522"/>
                <a:ext cx="232762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200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EAA71C4-47A7-493B-BE3C-8D5A3E7E0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783" y="5953522"/>
                <a:ext cx="2327625" cy="307777"/>
              </a:xfrm>
              <a:prstGeom prst="rect">
                <a:avLst/>
              </a:prstGeom>
              <a:blipFill>
                <a:blip r:embed="rId11"/>
                <a:stretch>
                  <a:fillRect l="-6545" t="-26000" r="-2618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15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3" grpId="0"/>
      <p:bldP spid="24" grpId="0"/>
      <p:bldP spid="26" grpId="0"/>
      <p:bldP spid="27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D325E8F-F926-4241-8491-245CFBE1ED98}"/>
                  </a:ext>
                </a:extLst>
              </p:cNvPr>
              <p:cNvSpPr txBox="1"/>
              <p:nvPr/>
            </p:nvSpPr>
            <p:spPr>
              <a:xfrm>
                <a:off x="468630" y="299412"/>
                <a:ext cx="70637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Proposed Method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𝑆𝑇𝐴</m:t>
                        </m:r>
                      </m:sub>
                    </m:sSub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FD325E8F-F926-4241-8491-245CFBE1E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" y="299412"/>
                <a:ext cx="7063740" cy="461665"/>
              </a:xfrm>
              <a:prstGeom prst="rect">
                <a:avLst/>
              </a:prstGeom>
              <a:blipFill>
                <a:blip r:embed="rId2"/>
                <a:stretch>
                  <a:fillRect l="-1381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6993280D-08F3-4AB8-A523-E8727E0B3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67" y="1040181"/>
            <a:ext cx="5365433" cy="13394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620F4B2-CADA-4E1D-AD25-85D28E273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657" y="1589834"/>
            <a:ext cx="3309938" cy="2809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1E14233-7C60-4BC6-87D5-91A7B3C19B3D}"/>
                  </a:ext>
                </a:extLst>
              </p:cNvPr>
              <p:cNvSpPr txBox="1"/>
              <p:nvPr/>
            </p:nvSpPr>
            <p:spPr>
              <a:xfrm>
                <a:off x="7035165" y="1556035"/>
                <a:ext cx="6254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acc>
                            <m:accPr>
                              <m:chr m:val="̃"/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1E14233-7C60-4BC6-87D5-91A7B3C19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165" y="1556035"/>
                <a:ext cx="625492" cy="307777"/>
              </a:xfrm>
              <a:prstGeom prst="rect">
                <a:avLst/>
              </a:prstGeom>
              <a:blipFill>
                <a:blip r:embed="rId5"/>
                <a:stretch>
                  <a:fillRect l="-7767" r="-3883"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B5A6DF2-BE17-4BCE-AC57-437991C601C0}"/>
                  </a:ext>
                </a:extLst>
              </p:cNvPr>
              <p:cNvSpPr txBox="1"/>
              <p:nvPr/>
            </p:nvSpPr>
            <p:spPr>
              <a:xfrm>
                <a:off x="3674470" y="2379668"/>
                <a:ext cx="2135906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000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𝑱</m:t>
                          </m:r>
                        </m:e>
                        <m:sup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CN" sz="20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B5A6DF2-BE17-4BCE-AC57-437991C60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470" y="2379668"/>
                <a:ext cx="2135906" cy="5761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228BAC0D-45E5-4E48-8E34-A2D84AD165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7527" y="2955851"/>
            <a:ext cx="4542473" cy="4137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64D5315-D10A-4175-AB59-2E5FFB0EA0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1831" y="2545239"/>
            <a:ext cx="932498" cy="4176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93DA777-A5DC-4224-9897-CCAA76ECE28E}"/>
                  </a:ext>
                </a:extLst>
              </p:cNvPr>
              <p:cNvSpPr txBox="1"/>
              <p:nvPr/>
            </p:nvSpPr>
            <p:spPr>
              <a:xfrm>
                <a:off x="690066" y="4133176"/>
                <a:ext cx="6456120" cy="56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and minimize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93DA777-A5DC-4224-9897-CCAA76ECE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66" y="4133176"/>
                <a:ext cx="6456120" cy="568554"/>
              </a:xfrm>
              <a:prstGeom prst="rect">
                <a:avLst/>
              </a:prstGeom>
              <a:blipFill>
                <a:blip r:embed="rId9"/>
                <a:stretch>
                  <a:fillRect l="-944" t="-75269" b="-1118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6F5B0FD3-3B0A-431B-AA2C-8153B598E0C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943"/>
          <a:stretch/>
        </p:blipFill>
        <p:spPr>
          <a:xfrm>
            <a:off x="3918126" y="3044084"/>
            <a:ext cx="1795372" cy="7698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8E664C1-6F5A-43D9-BC59-99B96886B28C}"/>
                  </a:ext>
                </a:extLst>
              </p:cNvPr>
              <p:cNvSpPr txBox="1"/>
              <p:nvPr/>
            </p:nvSpPr>
            <p:spPr>
              <a:xfrm>
                <a:off x="3674470" y="3275111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∝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8E664C1-6F5A-43D9-BC59-99B96886B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470" y="3275111"/>
                <a:ext cx="243656" cy="307777"/>
              </a:xfrm>
              <a:prstGeom prst="rect">
                <a:avLst/>
              </a:prstGeom>
              <a:blipFill>
                <a:blip r:embed="rId11"/>
                <a:stretch>
                  <a:fillRect l="-17500" r="-15000" b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2E08A56-4968-4AD8-BA43-19C06820E616}"/>
                  </a:ext>
                </a:extLst>
              </p:cNvPr>
              <p:cNvSpPr txBox="1"/>
              <p:nvPr/>
            </p:nvSpPr>
            <p:spPr>
              <a:xfrm>
                <a:off x="730566" y="4768747"/>
                <a:ext cx="10699433" cy="56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minimize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: enforces the CNN prediction to update towards a constant vector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,…,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2E08A56-4968-4AD8-BA43-19C06820E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66" y="4768747"/>
                <a:ext cx="10699433" cy="568554"/>
              </a:xfrm>
              <a:prstGeom prst="rect">
                <a:avLst/>
              </a:prstGeom>
              <a:blipFill>
                <a:blip r:embed="rId12"/>
                <a:stretch>
                  <a:fillRect l="-513" t="-74468" b="-1095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95E7EB2-3698-4701-8494-82510DD8550C}"/>
                  </a:ext>
                </a:extLst>
              </p:cNvPr>
              <p:cNvSpPr txBox="1"/>
              <p:nvPr/>
            </p:nvSpPr>
            <p:spPr>
              <a:xfrm>
                <a:off x="690066" y="5484331"/>
                <a:ext cx="10699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minimize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sz="2000" dirty="0"/>
                  <a:t>: decreases the variances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95E7EB2-3698-4701-8494-82510DD85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66" y="5484331"/>
                <a:ext cx="10699433" cy="400110"/>
              </a:xfrm>
              <a:prstGeom prst="rect">
                <a:avLst/>
              </a:prstGeom>
              <a:blipFill>
                <a:blip r:embed="rId13"/>
                <a:stretch>
                  <a:fillRect l="-513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6597751-B9E8-4AEA-B0C2-FA7E8BDC9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" y="1112138"/>
            <a:ext cx="11354753" cy="5170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40DB00E-E85C-4177-AE18-0E1DBC9D9A73}"/>
                  </a:ext>
                </a:extLst>
              </p:cNvPr>
              <p:cNvSpPr txBox="1"/>
              <p:nvPr/>
            </p:nvSpPr>
            <p:spPr>
              <a:xfrm>
                <a:off x="468630" y="299412"/>
                <a:ext cx="70637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/>
                  <a:t>Proposed Method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𝑆𝑇𝐴</m:t>
                        </m:r>
                      </m:sub>
                    </m:sSub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40DB00E-E85C-4177-AE18-0E1DBC9D9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" y="299412"/>
                <a:ext cx="7063740" cy="461665"/>
              </a:xfrm>
              <a:prstGeom prst="rect">
                <a:avLst/>
              </a:prstGeom>
              <a:blipFill>
                <a:blip r:embed="rId3"/>
                <a:stretch>
                  <a:fillRect l="-1381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533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A06E162-BA85-46D5-AFA6-EC7B18AE4A17}"/>
              </a:ext>
            </a:extLst>
          </p:cNvPr>
          <p:cNvSpPr txBox="1"/>
          <p:nvPr/>
        </p:nvSpPr>
        <p:spPr>
          <a:xfrm>
            <a:off x="468630" y="299412"/>
            <a:ext cx="8732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Experiments-</a:t>
            </a:r>
            <a:r>
              <a:rPr lang="en-US" altLang="zh-CN" sz="2400" dirty="0" err="1"/>
              <a:t>DataSets</a:t>
            </a:r>
            <a:r>
              <a:rPr lang="en-US" altLang="zh-CN" sz="2400" dirty="0"/>
              <a:t> &amp; Evaluation &amp; Compared Methods</a:t>
            </a:r>
            <a:endParaRPr lang="zh-CN" alt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6D302DF-8982-41E6-B225-368D3204CE4F}"/>
              </a:ext>
            </a:extLst>
          </p:cNvPr>
          <p:cNvSpPr txBox="1"/>
          <p:nvPr/>
        </p:nvSpPr>
        <p:spPr>
          <a:xfrm>
            <a:off x="517207" y="868680"/>
            <a:ext cx="11157585" cy="3730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/>
              <a:t>Diabetic Retinopathy Grading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APTOS-2019: 3,662 fundus images, 5 defined categories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Kaggle-DR: randomly select 11,000 fundus images from its original training set, 5 defined categories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Artefact Detection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EAD-2019: 2,500 images collected from endoscopic video frames and annotated artefact regions with seven defined categories.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Lung Segmentation</a:t>
            </a:r>
            <a:r>
              <a:rPr lang="en-US" altLang="zh-CN" sz="2000" dirty="0">
                <a:solidFill>
                  <a:srgbClr val="FF0000"/>
                </a:solidFill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COVID-19: 20 CT scans for lungs infected by COVID-19.</a:t>
            </a:r>
            <a:endParaRPr lang="zh-CN" altLang="en-US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4E82995-A30E-4DAD-878F-3832387312BB}"/>
              </a:ext>
            </a:extLst>
          </p:cNvPr>
          <p:cNvSpPr txBox="1"/>
          <p:nvPr/>
        </p:nvSpPr>
        <p:spPr>
          <a:xfrm>
            <a:off x="517207" y="4706600"/>
            <a:ext cx="8309610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/>
              <a:t>Compared Methods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/>
              <a:t>FGSM-2014, PGD-2017, DeepFool-2016, DAG-2017</a:t>
            </a:r>
            <a:endParaRPr lang="zh-CN" altLang="en-US" sz="20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137C0B5-37D5-46D0-AB24-B558972E4C19}"/>
              </a:ext>
            </a:extLst>
          </p:cNvPr>
          <p:cNvSpPr txBox="1"/>
          <p:nvPr/>
        </p:nvSpPr>
        <p:spPr>
          <a:xfrm>
            <a:off x="4069080" y="1006406"/>
            <a:ext cx="321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50000"/>
                  </a:schemeClr>
                </a:solidFill>
              </a:rPr>
              <a:t>ResNet50 integrated with GNN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10429B2-6C72-488D-B2CF-122667B32552}"/>
              </a:ext>
            </a:extLst>
          </p:cNvPr>
          <p:cNvSpPr txBox="1"/>
          <p:nvPr/>
        </p:nvSpPr>
        <p:spPr>
          <a:xfrm>
            <a:off x="7280910" y="1006406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mean accuracy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F579895-1815-461D-B32C-7F03DB24EF13}"/>
              </a:ext>
            </a:extLst>
          </p:cNvPr>
          <p:cNvSpPr/>
          <p:nvPr/>
        </p:nvSpPr>
        <p:spPr>
          <a:xfrm>
            <a:off x="6164579" y="2275764"/>
            <a:ext cx="3905813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>
                <a:solidFill>
                  <a:srgbClr val="FF0000"/>
                </a:solidFill>
              </a:rPr>
              <a:t>IoU</a:t>
            </a:r>
            <a:r>
              <a:rPr lang="en-US" altLang="zh-CN" dirty="0">
                <a:solidFill>
                  <a:srgbClr val="FF0000"/>
                </a:solidFill>
              </a:rPr>
              <a:t> and mean Average Precision (</a:t>
            </a:r>
            <a:r>
              <a:rPr lang="en-US" altLang="zh-CN" dirty="0" err="1">
                <a:solidFill>
                  <a:srgbClr val="FF0000"/>
                </a:solidFill>
              </a:rPr>
              <a:t>mAP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E928525-6024-4620-9B62-7654E9FA557B}"/>
              </a:ext>
            </a:extLst>
          </p:cNvPr>
          <p:cNvSpPr/>
          <p:nvPr/>
        </p:nvSpPr>
        <p:spPr>
          <a:xfrm>
            <a:off x="2737387" y="2275764"/>
            <a:ext cx="3358612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</a:rPr>
              <a:t>the multi-scale booster framework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46325D4-43F9-4D17-82BB-F8E7153F434A}"/>
              </a:ext>
            </a:extLst>
          </p:cNvPr>
          <p:cNvSpPr/>
          <p:nvPr/>
        </p:nvSpPr>
        <p:spPr>
          <a:xfrm>
            <a:off x="3636553" y="3633864"/>
            <a:ext cx="3275256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mean accuracy and Jaccard index</a:t>
            </a:r>
            <a:endParaRPr lang="en-US" altLang="zh-CN" b="1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39FA1F4-3EF8-4DA9-897C-B70EFFDA90C6}"/>
              </a:ext>
            </a:extLst>
          </p:cNvPr>
          <p:cNvSpPr/>
          <p:nvPr/>
        </p:nvSpPr>
        <p:spPr>
          <a:xfrm>
            <a:off x="2861982" y="3666089"/>
            <a:ext cx="774571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</a:rPr>
              <a:t>U-Net</a:t>
            </a:r>
          </a:p>
        </p:txBody>
      </p:sp>
    </p:spTree>
    <p:extLst>
      <p:ext uri="{BB962C8B-B14F-4D97-AF65-F5344CB8AC3E}">
        <p14:creationId xmlns:p14="http://schemas.microsoft.com/office/powerpoint/2010/main" val="179812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7" grpId="0"/>
      <p:bldP spid="3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82BC0226-5E4F-41FE-A721-B0A42F3B783E}"/>
              </a:ext>
            </a:extLst>
          </p:cNvPr>
          <p:cNvSpPr txBox="1"/>
          <p:nvPr/>
        </p:nvSpPr>
        <p:spPr>
          <a:xfrm>
            <a:off x="468630" y="299412"/>
            <a:ext cx="7063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Experiments-Ablation Study</a:t>
            </a:r>
            <a:endParaRPr lang="zh-CN" altLang="en-US" sz="2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4F9960A-8C69-4850-9D61-1BDC3B068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4" y="2337731"/>
            <a:ext cx="11039476" cy="218253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6DFD4D9-77B5-46DF-AF12-6259F55E5F36}"/>
              </a:ext>
            </a:extLst>
          </p:cNvPr>
          <p:cNvSpPr/>
          <p:nvPr/>
        </p:nvSpPr>
        <p:spPr>
          <a:xfrm>
            <a:off x="581024" y="940402"/>
            <a:ext cx="11420475" cy="96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NimbusRomNo9L-Regu"/>
              </a:rPr>
              <a:t>Cos: the cosine distance between two consecutive perturbations (to calculate the similarity of directions in the CNN attack space)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90084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6BA3015-A2B9-4B93-B6D1-0E0B49E563E5}"/>
              </a:ext>
            </a:extLst>
          </p:cNvPr>
          <p:cNvSpPr txBox="1"/>
          <p:nvPr/>
        </p:nvSpPr>
        <p:spPr>
          <a:xfrm>
            <a:off x="468630" y="299412"/>
            <a:ext cx="7063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Experiments-Comparisons with SOTA</a:t>
            </a: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D9D891D-E22E-4CF0-A500-A403A31F9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68" y="1564194"/>
            <a:ext cx="11168063" cy="334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66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宋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494</Words>
  <Application>Microsoft Office PowerPoint</Application>
  <PresentationFormat>宽屏</PresentationFormat>
  <Paragraphs>78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CMMI10</vt:lpstr>
      <vt:lpstr>NimbusRomNo9L-Regu</vt:lpstr>
      <vt:lpstr>Noto Sans</vt:lpstr>
      <vt:lpstr>等线</vt:lpstr>
      <vt:lpstr>黑体</vt:lpstr>
      <vt:lpstr>宋体</vt:lpstr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 俣伽</dc:creator>
  <cp:lastModifiedBy>yoga</cp:lastModifiedBy>
  <cp:revision>66</cp:revision>
  <dcterms:created xsi:type="dcterms:W3CDTF">2021-02-18T03:06:51Z</dcterms:created>
  <dcterms:modified xsi:type="dcterms:W3CDTF">2021-02-24T02:46:30Z</dcterms:modified>
</cp:coreProperties>
</file>