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14.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35025" y="2201545"/>
            <a:ext cx="10521950" cy="1606550"/>
          </a:xfrm>
          <a:prstGeom prst="rect">
            <a:avLst/>
          </a:prstGeom>
        </p:spPr>
      </p:pic>
      <p:sp>
        <p:nvSpPr>
          <p:cNvPr id="5" name="文本框 4"/>
          <p:cNvSpPr txBox="1"/>
          <p:nvPr/>
        </p:nvSpPr>
        <p:spPr>
          <a:xfrm>
            <a:off x="3837305" y="3834765"/>
            <a:ext cx="1680210" cy="368300"/>
          </a:xfrm>
          <a:prstGeom prst="rect">
            <a:avLst/>
          </a:prstGeom>
          <a:noFill/>
        </p:spPr>
        <p:txBody>
          <a:bodyPr wrap="square" rtlCol="0">
            <a:spAutoFit/>
          </a:bodyPr>
          <a:p>
            <a:pPr algn="ctr"/>
            <a:r>
              <a:rPr lang="zh-CN" altLang="en-US">
                <a:latin typeface="宋体" panose="02010600030101010101" pitchFamily="2" charset="-122"/>
                <a:ea typeface="宋体" panose="02010600030101010101" pitchFamily="2" charset="-122"/>
              </a:rPr>
              <a:t>延世大学</a:t>
            </a:r>
            <a:endParaRPr lang="zh-CN" altLang="en-US">
              <a:latin typeface="宋体" panose="02010600030101010101" pitchFamily="2" charset="-122"/>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Experiments</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10515600" cy="4841240"/>
          </a:xfrm>
        </p:spPr>
        <p:txBody>
          <a:bodyPr/>
          <a:p>
            <a:pPr marL="0" indent="0">
              <a:buNone/>
            </a:pPr>
            <a:r>
              <a:rPr lang="en-US" altLang="zh-CN" sz="2000">
                <a:solidFill>
                  <a:schemeClr val="bg1"/>
                </a:solidFill>
                <a:latin typeface="Calibri" panose="020F0502020204030204" charset="0"/>
                <a:cs typeface="Calibri" panose="020F0502020204030204" charset="0"/>
              </a:rPr>
              <a:t>a</a:t>
            </a:r>
            <a:endParaRPr lang="en-US" altLang="zh-CN" sz="2000">
              <a:solidFill>
                <a:schemeClr val="bg1"/>
              </a:solidFill>
              <a:latin typeface="Calibri" panose="020F0502020204030204" charset="0"/>
              <a:cs typeface="Calibri" panose="020F0502020204030204" charset="0"/>
            </a:endParaRPr>
          </a:p>
        </p:txBody>
      </p:sp>
      <p:pic>
        <p:nvPicPr>
          <p:cNvPr id="5" name="图片 4"/>
          <p:cNvPicPr>
            <a:picLocks noChangeAspect="1"/>
          </p:cNvPicPr>
          <p:nvPr>
            <p:custDataLst>
              <p:tags r:id="rId1"/>
            </p:custDataLst>
          </p:nvPr>
        </p:nvPicPr>
        <p:blipFill>
          <a:blip r:embed="rId2"/>
          <a:stretch>
            <a:fillRect/>
          </a:stretch>
        </p:blipFill>
        <p:spPr>
          <a:xfrm>
            <a:off x="3057525" y="1450975"/>
            <a:ext cx="6076950" cy="39560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Experiments</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10515600" cy="4841240"/>
          </a:xfrm>
        </p:spPr>
        <p:txBody>
          <a:bodyPr/>
          <a:p>
            <a:pPr marL="0" indent="0">
              <a:buNone/>
            </a:pPr>
            <a:r>
              <a:rPr lang="en-US" altLang="zh-CN" sz="2000">
                <a:solidFill>
                  <a:schemeClr val="bg1"/>
                </a:solidFill>
                <a:latin typeface="Calibri" panose="020F0502020204030204" charset="0"/>
                <a:cs typeface="Calibri" panose="020F0502020204030204" charset="0"/>
              </a:rPr>
              <a:t>a</a:t>
            </a:r>
            <a:endParaRPr lang="en-US" altLang="zh-CN" sz="2000">
              <a:solidFill>
                <a:schemeClr val="bg1"/>
              </a:solidFill>
              <a:latin typeface="Calibri" panose="020F0502020204030204" charset="0"/>
              <a:cs typeface="Calibri" panose="020F0502020204030204" charset="0"/>
            </a:endParaRPr>
          </a:p>
        </p:txBody>
      </p:sp>
      <p:pic>
        <p:nvPicPr>
          <p:cNvPr id="4" name="图片 3"/>
          <p:cNvPicPr>
            <a:picLocks noChangeAspect="1"/>
          </p:cNvPicPr>
          <p:nvPr>
            <p:custDataLst>
              <p:tags r:id="rId1"/>
            </p:custDataLst>
          </p:nvPr>
        </p:nvPicPr>
        <p:blipFill>
          <a:blip r:embed="rId2"/>
          <a:stretch>
            <a:fillRect/>
          </a:stretch>
        </p:blipFill>
        <p:spPr>
          <a:xfrm>
            <a:off x="704850" y="1660525"/>
            <a:ext cx="10782300" cy="3536950"/>
          </a:xfrm>
          <a:prstGeom prst="rect">
            <a:avLst/>
          </a:prstGeom>
        </p:spPr>
      </p:pic>
      <p:sp>
        <p:nvSpPr>
          <p:cNvPr id="6" name="文本框 5"/>
          <p:cNvSpPr txBox="1"/>
          <p:nvPr/>
        </p:nvSpPr>
        <p:spPr>
          <a:xfrm>
            <a:off x="8106410" y="1520190"/>
            <a:ext cx="2016760" cy="368300"/>
          </a:xfrm>
          <a:prstGeom prst="rect">
            <a:avLst/>
          </a:prstGeom>
          <a:noFill/>
        </p:spPr>
        <p:txBody>
          <a:bodyPr wrap="square" rtlCol="0">
            <a:spAutoFit/>
          </a:bodyPr>
          <a:p>
            <a:r>
              <a:rPr lang="en-US" altLang="zh-CN"/>
              <a:t> Tiny movements</a:t>
            </a:r>
            <a:endParaRPr lang="en-US" alt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Experiments</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10515600" cy="4841240"/>
          </a:xfrm>
        </p:spPr>
        <p:txBody>
          <a:bodyPr/>
          <a:p>
            <a:pPr marL="0" indent="0">
              <a:buNone/>
            </a:pPr>
            <a:r>
              <a:rPr lang="en-US" altLang="zh-CN" sz="2000">
                <a:solidFill>
                  <a:schemeClr val="bg1"/>
                </a:solidFill>
                <a:latin typeface="Calibri" panose="020F0502020204030204" charset="0"/>
                <a:cs typeface="Calibri" panose="020F0502020204030204" charset="0"/>
              </a:rPr>
              <a:t>a</a:t>
            </a:r>
            <a:endParaRPr lang="en-US" altLang="zh-CN" sz="2000">
              <a:solidFill>
                <a:schemeClr val="bg1"/>
              </a:solidFill>
              <a:latin typeface="Calibri" panose="020F0502020204030204" charset="0"/>
              <a:cs typeface="Calibri" panose="020F0502020204030204" charset="0"/>
            </a:endParaRPr>
          </a:p>
        </p:txBody>
      </p:sp>
      <p:pic>
        <p:nvPicPr>
          <p:cNvPr id="5" name="图片 4"/>
          <p:cNvPicPr>
            <a:picLocks noChangeAspect="1"/>
          </p:cNvPicPr>
          <p:nvPr>
            <p:custDataLst>
              <p:tags r:id="rId1"/>
            </p:custDataLst>
          </p:nvPr>
        </p:nvPicPr>
        <p:blipFill>
          <a:blip r:embed="rId2"/>
          <a:stretch>
            <a:fillRect/>
          </a:stretch>
        </p:blipFill>
        <p:spPr>
          <a:xfrm>
            <a:off x="1828165" y="1054100"/>
            <a:ext cx="8535035" cy="57353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Conclus</a:t>
            </a:r>
            <a:r>
              <a:rPr lang="en-US" altLang="zh-CN" sz="2800">
                <a:latin typeface="Calibri" panose="020F0502020204030204" charset="0"/>
                <a:cs typeface="Calibri" panose="020F0502020204030204" charset="0"/>
              </a:rPr>
              <a:t>ion</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10515600" cy="4841240"/>
          </a:xfrm>
        </p:spPr>
        <p:txBody>
          <a:bodyPr/>
          <a:p>
            <a:pPr marL="0" indent="0">
              <a:buNone/>
            </a:pPr>
            <a:r>
              <a:rPr lang="en-US" altLang="zh-CN" sz="2000">
                <a:solidFill>
                  <a:schemeClr val="tx1"/>
                </a:solidFill>
                <a:latin typeface="Calibri" panose="020F0502020204030204" charset="0"/>
                <a:cs typeface="Calibri" panose="020F0502020204030204" charset="0"/>
              </a:rPr>
              <a:t>+ </a:t>
            </a:r>
            <a:r>
              <a:rPr lang="zh-CN" altLang="en-US" sz="2000">
                <a:solidFill>
                  <a:schemeClr val="tx1"/>
                </a:solidFill>
                <a:latin typeface="Calibri" panose="020F0502020204030204" charset="0"/>
                <a:cs typeface="Calibri" panose="020F0502020204030204" charset="0"/>
              </a:rPr>
              <a:t>很好的模态缺失解决</a:t>
            </a:r>
            <a:r>
              <a:rPr lang="zh-CN" altLang="en-US" sz="2000">
                <a:solidFill>
                  <a:schemeClr val="tx1"/>
                </a:solidFill>
                <a:latin typeface="Calibri" panose="020F0502020204030204" charset="0"/>
                <a:cs typeface="Calibri" panose="020F0502020204030204" charset="0"/>
              </a:rPr>
              <a:t>方法</a:t>
            </a:r>
            <a:endParaRPr lang="zh-CN" altLang="en-US" sz="2000">
              <a:solidFill>
                <a:schemeClr val="tx1"/>
              </a:solidFill>
              <a:latin typeface="Calibri" panose="020F0502020204030204" charset="0"/>
              <a:cs typeface="Calibri" panose="020F0502020204030204" charset="0"/>
            </a:endParaRPr>
          </a:p>
          <a:p>
            <a:pPr marL="0" indent="0">
              <a:buNone/>
            </a:pPr>
            <a:r>
              <a:rPr lang="en-US" altLang="zh-CN" sz="2000">
                <a:solidFill>
                  <a:schemeClr val="tx1"/>
                </a:solidFill>
                <a:latin typeface="Calibri" panose="020F0502020204030204" charset="0"/>
                <a:cs typeface="Calibri" panose="020F0502020204030204" charset="0"/>
              </a:rPr>
              <a:t>+ </a:t>
            </a:r>
            <a:r>
              <a:rPr lang="zh-CN" altLang="en-US" sz="2000">
                <a:solidFill>
                  <a:schemeClr val="tx1"/>
                </a:solidFill>
                <a:latin typeface="Calibri" panose="020F0502020204030204" charset="0"/>
                <a:cs typeface="Calibri" panose="020F0502020204030204" charset="0"/>
              </a:rPr>
              <a:t>同样很好的模态融合</a:t>
            </a:r>
            <a:r>
              <a:rPr lang="zh-CN" altLang="en-US" sz="2000">
                <a:solidFill>
                  <a:schemeClr val="tx1"/>
                </a:solidFill>
                <a:latin typeface="Calibri" panose="020F0502020204030204" charset="0"/>
                <a:cs typeface="Calibri" panose="020F0502020204030204" charset="0"/>
              </a:rPr>
              <a:t>方法</a:t>
            </a:r>
            <a:endParaRPr lang="zh-CN" altLang="en-US" sz="2000">
              <a:solidFill>
                <a:schemeClr val="tx1"/>
              </a:solidFill>
              <a:latin typeface="Calibri" panose="020F0502020204030204" charset="0"/>
              <a:cs typeface="Calibri" panose="020F0502020204030204" charset="0"/>
            </a:endParaRPr>
          </a:p>
          <a:p>
            <a:pPr marL="0" indent="0">
              <a:buNone/>
            </a:pPr>
            <a:endParaRPr lang="zh-CN" altLang="en-US" sz="2000">
              <a:solidFill>
                <a:schemeClr val="tx1"/>
              </a:solidFill>
              <a:latin typeface="Calibri" panose="020F0502020204030204" charset="0"/>
              <a:cs typeface="Calibri" panose="020F0502020204030204" charset="0"/>
            </a:endParaRPr>
          </a:p>
          <a:p>
            <a:pPr marL="0" indent="0">
              <a:buNone/>
            </a:pPr>
            <a:r>
              <a:rPr lang="zh-CN" altLang="en-US" sz="2000">
                <a:solidFill>
                  <a:schemeClr val="tx1"/>
                </a:solidFill>
                <a:latin typeface="Calibri" panose="020F0502020204030204" charset="0"/>
                <a:cs typeface="Calibri" panose="020F0502020204030204" charset="0"/>
              </a:rPr>
              <a:t>不想做模态融合的知识蒸馏论文不是好动作定位</a:t>
            </a:r>
            <a:r>
              <a:rPr lang="zh-CN" altLang="en-US" sz="2000">
                <a:solidFill>
                  <a:schemeClr val="tx1"/>
                </a:solidFill>
                <a:latin typeface="Calibri" panose="020F0502020204030204" charset="0"/>
                <a:cs typeface="Calibri" panose="020F0502020204030204" charset="0"/>
              </a:rPr>
              <a:t>论文</a:t>
            </a:r>
            <a:endParaRPr lang="zh-CN" altLang="en-US" sz="2000">
              <a:solidFill>
                <a:schemeClr val="tx1"/>
              </a:solidFill>
              <a:latin typeface="Calibri" panose="020F0502020204030204" charset="0"/>
              <a:cs typeface="Calibri" panose="020F0502020204030204" charset="0"/>
            </a:endParaRPr>
          </a:p>
          <a:p>
            <a:pPr marL="0" indent="0">
              <a:buNone/>
            </a:pPr>
            <a:endParaRPr lang="zh-CN" altLang="en-US" sz="2000">
              <a:solidFill>
                <a:schemeClr val="tx1"/>
              </a:solidFill>
              <a:latin typeface="Calibri" panose="020F0502020204030204" charset="0"/>
              <a:cs typeface="Calibri" panose="020F0502020204030204" charset="0"/>
            </a:endParaRPr>
          </a:p>
        </p:txBody>
      </p:sp>
      <p:pic>
        <p:nvPicPr>
          <p:cNvPr id="4" name="图片 3"/>
          <p:cNvPicPr>
            <a:picLocks noChangeAspect="1"/>
          </p:cNvPicPr>
          <p:nvPr>
            <p:custDataLst>
              <p:tags r:id="rId1"/>
            </p:custDataLst>
          </p:nvPr>
        </p:nvPicPr>
        <p:blipFill>
          <a:blip r:embed="rId2"/>
          <a:stretch>
            <a:fillRect/>
          </a:stretch>
        </p:blipFill>
        <p:spPr>
          <a:xfrm>
            <a:off x="7093585" y="2998470"/>
            <a:ext cx="4190365" cy="33902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Abstract</a:t>
            </a:r>
            <a:endParaRPr lang="zh-CN" altLang="en-US" sz="2000" b="1">
              <a:solidFill>
                <a:schemeClr val="tx1"/>
              </a:solidFill>
              <a:latin typeface="Calibri" panose="020F0502020204030204" charset="0"/>
              <a:cs typeface="Calibri" panose="020F0502020204030204" charset="0"/>
            </a:endParaRPr>
          </a:p>
          <a:p>
            <a:pPr marL="0" indent="0" algn="l">
              <a:buNone/>
            </a:pPr>
            <a:r>
              <a:rPr lang="zh-CN" altLang="en-US" sz="1800">
                <a:solidFill>
                  <a:schemeClr val="tx1"/>
                </a:solidFill>
                <a:latin typeface="Calibri" panose="020F0502020204030204" charset="0"/>
                <a:cs typeface="Calibri" panose="020F0502020204030204" charset="0"/>
              </a:rPr>
              <a:t>Temporal action detection aims to predict the time intervals and the classes of action instances in the video. </a:t>
            </a:r>
            <a:r>
              <a:rPr lang="zh-CN" altLang="en-US" sz="1800">
                <a:solidFill>
                  <a:schemeClr val="bg2"/>
                </a:solidFill>
                <a:latin typeface="Calibri" panose="020F0502020204030204" charset="0"/>
                <a:cs typeface="Calibri" panose="020F0502020204030204" charset="0"/>
              </a:rPr>
              <a:t>Despite</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the promising performance, existing two-stream models exhibit slow inference speed due to their reliance on computationally expensive optical flow. In this paper, we introduce a decomposed cross-modal distillation framework to</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build a strong RGB-based detector by transferring knowledge of the motion modality. Specifically, instead of directdistillation, we propose to separately learn RGB and motionrepresentations, which are in turn combined to perform action localization. The dual-branch design and the asymmetric training objectives enable effective motion knowledge</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transfer while preserving RGB information intact. In addition, we introduce a local</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attentive fusion to better exploitthe multimodal complementarity. It is designed to preserve</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the local discriminability of the features that is important</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for action localization. Extensive experiments on the benchmarks verify the effectiveness of the proposed method in enhancing RGB-based action detectors. Notably, our framework is agnostic to backbones and detection heads, bringing consistent gains across different model combinations.</a:t>
            </a:r>
            <a:endParaRPr lang="zh-CN" altLang="en-US" sz="1800">
              <a:solidFill>
                <a:schemeClr val="bg2"/>
              </a:solidFill>
              <a:latin typeface="Calibri" panose="020F0502020204030204" charset="0"/>
              <a:cs typeface="Calibri" panose="020F0502020204030204" charset="0"/>
            </a:endParaRPr>
          </a:p>
        </p:txBody>
      </p:sp>
      <p:sp>
        <p:nvSpPr>
          <p:cNvPr id="4" name="文本框 3"/>
          <p:cNvSpPr txBox="1"/>
          <p:nvPr/>
        </p:nvSpPr>
        <p:spPr>
          <a:xfrm>
            <a:off x="8052435" y="1720215"/>
            <a:ext cx="3531870" cy="368300"/>
          </a:xfrm>
          <a:prstGeom prst="rect">
            <a:avLst/>
          </a:prstGeom>
          <a:noFill/>
        </p:spPr>
        <p:txBody>
          <a:bodyPr wrap="square" rtlCol="0">
            <a:spAutoFit/>
          </a:bodyPr>
          <a:p>
            <a:r>
              <a:rPr lang="zh-CN" altLang="en-US"/>
              <a:t>介绍动作定位任务</a:t>
            </a:r>
            <a:r>
              <a:rPr lang="zh-CN" altLang="en-US"/>
              <a:t>目标</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Abstract</a:t>
            </a:r>
            <a:endParaRPr lang="zh-CN" altLang="en-US" sz="2000" b="1">
              <a:solidFill>
                <a:schemeClr val="tx1"/>
              </a:solidFill>
              <a:latin typeface="Calibri" panose="020F0502020204030204" charset="0"/>
              <a:cs typeface="Calibri" panose="020F0502020204030204" charset="0"/>
            </a:endParaRPr>
          </a:p>
          <a:p>
            <a:pPr marL="0" indent="0" algn="l">
              <a:buNone/>
            </a:pPr>
            <a:r>
              <a:rPr lang="zh-CN" altLang="en-US" sz="1800">
                <a:solidFill>
                  <a:schemeClr val="bg2"/>
                </a:solidFill>
                <a:latin typeface="Calibri" panose="020F0502020204030204" charset="0"/>
                <a:cs typeface="Calibri" panose="020F0502020204030204" charset="0"/>
              </a:rPr>
              <a:t>Temporal action detection aims to predict the time intervals and the classes of action instances in the video. </a:t>
            </a:r>
            <a:r>
              <a:rPr lang="zh-CN" altLang="en-US" sz="1800">
                <a:solidFill>
                  <a:schemeClr val="tx1"/>
                </a:solidFill>
                <a:latin typeface="Calibri" panose="020F0502020204030204" charset="0"/>
                <a:cs typeface="Calibri" panose="020F0502020204030204" charset="0"/>
              </a:rPr>
              <a:t>Despite</a:t>
            </a:r>
            <a:r>
              <a:rPr lang="en-US" altLang="zh-CN" sz="1800">
                <a:solidFill>
                  <a:schemeClr val="tx1"/>
                </a:solidFill>
                <a:latin typeface="Calibri" panose="020F0502020204030204" charset="0"/>
                <a:cs typeface="Calibri" panose="020F0502020204030204" charset="0"/>
              </a:rPr>
              <a:t> </a:t>
            </a:r>
            <a:r>
              <a:rPr lang="zh-CN" altLang="en-US" sz="1800">
                <a:solidFill>
                  <a:schemeClr val="tx1"/>
                </a:solidFill>
                <a:latin typeface="Calibri" panose="020F0502020204030204" charset="0"/>
                <a:cs typeface="Calibri" panose="020F0502020204030204" charset="0"/>
              </a:rPr>
              <a:t>the promising performance, existing two-stream models exhibit slow inference speed due to their reliance on computationally expensive optical flow.</a:t>
            </a:r>
            <a:r>
              <a:rPr lang="zh-CN" altLang="en-US" sz="1800">
                <a:solidFill>
                  <a:schemeClr val="bg2"/>
                </a:solidFill>
                <a:latin typeface="Calibri" panose="020F0502020204030204" charset="0"/>
                <a:cs typeface="Calibri" panose="020F0502020204030204" charset="0"/>
              </a:rPr>
              <a:t> In this paper, we introduce a decomposed cross-modal distillation framework to</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build a strong RGB-based detector by transferring knowledge of the motion modality. Specifically, instead of directdistillation, we propose to separately learn RGB and motionrepresentations, which are in turn combined to perform action localization. The dual-branch design and the asymmetric training objectives enable effective motion knowledge</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transfer while preserving RGB information intact. In addition, we introduce a local</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attentive fusion to better exploitthe multimodal complementarity. It is designed to preserve</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the local discriminability of the features that is important</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for action localization. Extensive experiments on the benchmarks verify the effectiveness of the proposed method in enhancing RGB-based action detectors. Notably, our framework is agnostic to backbones and detection heads, bringing consistent gains across different model combinations.</a:t>
            </a:r>
            <a:endParaRPr lang="zh-CN" altLang="en-US" sz="1800">
              <a:solidFill>
                <a:schemeClr val="bg2"/>
              </a:solidFill>
              <a:latin typeface="Calibri" panose="020F0502020204030204" charset="0"/>
              <a:cs typeface="Calibri" panose="020F0502020204030204" charset="0"/>
            </a:endParaRPr>
          </a:p>
        </p:txBody>
      </p:sp>
      <p:sp>
        <p:nvSpPr>
          <p:cNvPr id="4" name="文本框 3"/>
          <p:cNvSpPr txBox="1"/>
          <p:nvPr/>
        </p:nvSpPr>
        <p:spPr>
          <a:xfrm>
            <a:off x="8052435" y="1720215"/>
            <a:ext cx="3531870" cy="645160"/>
          </a:xfrm>
          <a:prstGeom prst="rect">
            <a:avLst/>
          </a:prstGeom>
          <a:noFill/>
        </p:spPr>
        <p:txBody>
          <a:bodyPr wrap="square" rtlCol="0">
            <a:spAutoFit/>
          </a:bodyPr>
          <a:p>
            <a:r>
              <a:rPr lang="zh-CN" altLang="en-US"/>
              <a:t>提出目前框架存在问题：双流输入要求计算量</a:t>
            </a:r>
            <a:r>
              <a:rPr lang="zh-CN" altLang="en-US"/>
              <a:t>太大！</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Abstract</a:t>
            </a:r>
            <a:endParaRPr lang="zh-CN" altLang="en-US" sz="2000" b="1">
              <a:solidFill>
                <a:schemeClr val="tx1"/>
              </a:solidFill>
              <a:latin typeface="Calibri" panose="020F0502020204030204" charset="0"/>
              <a:cs typeface="Calibri" panose="020F0502020204030204" charset="0"/>
            </a:endParaRPr>
          </a:p>
          <a:p>
            <a:pPr marL="0" indent="0" algn="l">
              <a:buNone/>
            </a:pPr>
            <a:r>
              <a:rPr lang="zh-CN" altLang="en-US" sz="1800">
                <a:solidFill>
                  <a:schemeClr val="bg2"/>
                </a:solidFill>
                <a:latin typeface="Calibri" panose="020F0502020204030204" charset="0"/>
                <a:cs typeface="Calibri" panose="020F0502020204030204" charset="0"/>
              </a:rPr>
              <a:t>Temporal action detection aims to predict the time intervals and the classes of action instances in the video. Despite</a:t>
            </a:r>
            <a:r>
              <a:rPr lang="en-US" altLang="zh-CN" sz="1800">
                <a:solidFill>
                  <a:schemeClr val="bg2"/>
                </a:solidFill>
                <a:latin typeface="Calibri" panose="020F0502020204030204" charset="0"/>
                <a:cs typeface="Calibri" panose="020F0502020204030204" charset="0"/>
              </a:rPr>
              <a:t> the promising performance, existing two-stream models exhibit slow inference speed due to their reliance on computationally expensive optical flow. </a:t>
            </a:r>
            <a:r>
              <a:rPr lang="zh-CN" altLang="en-US" sz="1800">
                <a:solidFill>
                  <a:schemeClr val="tx1"/>
                </a:solidFill>
                <a:latin typeface="Calibri" panose="020F0502020204030204" charset="0"/>
                <a:cs typeface="Calibri" panose="020F0502020204030204" charset="0"/>
              </a:rPr>
              <a:t>In this paper, we introduce a decomposed cross-modal distillation framework to</a:t>
            </a:r>
            <a:r>
              <a:rPr lang="en-US" altLang="zh-CN" sz="1800">
                <a:solidFill>
                  <a:schemeClr val="tx1"/>
                </a:solidFill>
                <a:latin typeface="Calibri" panose="020F0502020204030204" charset="0"/>
                <a:cs typeface="Calibri" panose="020F0502020204030204" charset="0"/>
              </a:rPr>
              <a:t> </a:t>
            </a:r>
            <a:r>
              <a:rPr lang="zh-CN" altLang="en-US" sz="1800">
                <a:solidFill>
                  <a:schemeClr val="tx1"/>
                </a:solidFill>
                <a:latin typeface="Calibri" panose="020F0502020204030204" charset="0"/>
                <a:cs typeface="Calibri" panose="020F0502020204030204" charset="0"/>
              </a:rPr>
              <a:t>build a strong RGB-based detector by transferring knowledge of the motion modality.</a:t>
            </a:r>
            <a:r>
              <a:rPr lang="zh-CN" altLang="en-US" sz="1800">
                <a:solidFill>
                  <a:schemeClr val="bg2"/>
                </a:solidFill>
                <a:latin typeface="Calibri" panose="020F0502020204030204" charset="0"/>
                <a:cs typeface="Calibri" panose="020F0502020204030204" charset="0"/>
              </a:rPr>
              <a:t> Specifically, instead of directdistillation, we propose to separately learn RGB and motionrepresentations, which are in turn combined to perform action localization. The dual-branch design and the asymmetric training objectives enable effective motion knowledge</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transfer while preserving RGB information intact. In addition, we introduce a local</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attentive fusion to better exploitthe multimodal complementarity. It is designed to preserve</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the local discriminability of the features that is important</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for action localization. Extensive experiments on the benchmarks verify the effectiveness of the proposed method in enhancing RGB-based action detectors. Notably, our framework is agnostic to backbones and detection heads, bringing consistent gains across different model combinations.</a:t>
            </a:r>
            <a:endParaRPr lang="zh-CN" altLang="en-US" sz="1800">
              <a:solidFill>
                <a:schemeClr val="bg2"/>
              </a:solidFill>
              <a:latin typeface="Calibri" panose="020F0502020204030204" charset="0"/>
              <a:cs typeface="Calibri" panose="020F0502020204030204" charset="0"/>
            </a:endParaRPr>
          </a:p>
        </p:txBody>
      </p:sp>
      <p:sp>
        <p:nvSpPr>
          <p:cNvPr id="4" name="文本框 3"/>
          <p:cNvSpPr txBox="1"/>
          <p:nvPr/>
        </p:nvSpPr>
        <p:spPr>
          <a:xfrm>
            <a:off x="8052435" y="1720215"/>
            <a:ext cx="3531870" cy="645160"/>
          </a:xfrm>
          <a:prstGeom prst="rect">
            <a:avLst/>
          </a:prstGeom>
          <a:noFill/>
        </p:spPr>
        <p:txBody>
          <a:bodyPr wrap="square" rtlCol="0">
            <a:spAutoFit/>
          </a:bodyPr>
          <a:p>
            <a:r>
              <a:rPr lang="zh-CN" altLang="en-US"/>
              <a:t>介绍解决办法：提出一个只依靠</a:t>
            </a:r>
            <a:r>
              <a:rPr lang="en-US" altLang="zh-CN"/>
              <a:t>RGB</a:t>
            </a:r>
            <a:r>
              <a:rPr lang="zh-CN" altLang="en-US"/>
              <a:t>输入的动作检测</a:t>
            </a:r>
            <a:r>
              <a:rPr lang="zh-CN" altLang="en-US"/>
              <a:t>模型</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Abstract</a:t>
            </a:r>
            <a:endParaRPr lang="zh-CN" altLang="en-US" sz="2000" b="1">
              <a:solidFill>
                <a:schemeClr val="tx1"/>
              </a:solidFill>
              <a:latin typeface="Calibri" panose="020F0502020204030204" charset="0"/>
              <a:cs typeface="Calibri" panose="020F0502020204030204" charset="0"/>
            </a:endParaRPr>
          </a:p>
          <a:p>
            <a:pPr marL="0" indent="0" algn="l">
              <a:buNone/>
            </a:pPr>
            <a:r>
              <a:rPr lang="zh-CN" altLang="en-US" sz="1800">
                <a:solidFill>
                  <a:schemeClr val="bg2"/>
                </a:solidFill>
                <a:latin typeface="Calibri" panose="020F0502020204030204" charset="0"/>
                <a:cs typeface="Calibri" panose="020F0502020204030204" charset="0"/>
              </a:rPr>
              <a:t>Temporal action detection aims to predict the time intervals and the classes of action instances in the video. Despite</a:t>
            </a:r>
            <a:r>
              <a:rPr lang="en-US" altLang="zh-CN" sz="1800">
                <a:solidFill>
                  <a:schemeClr val="bg2"/>
                </a:solidFill>
                <a:latin typeface="Calibri" panose="020F0502020204030204" charset="0"/>
                <a:cs typeface="Calibri" panose="020F0502020204030204" charset="0"/>
              </a:rPr>
              <a:t> the promising performance, existing two-stream models exhibit slow inference speed due to their reliance on computationally expensive optical flow. </a:t>
            </a:r>
            <a:r>
              <a:rPr lang="zh-CN" altLang="en-US" sz="1800">
                <a:solidFill>
                  <a:schemeClr val="bg2"/>
                </a:solidFill>
                <a:latin typeface="Calibri" panose="020F0502020204030204" charset="0"/>
                <a:cs typeface="Calibri" panose="020F0502020204030204" charset="0"/>
              </a:rPr>
              <a:t>In this paper, we introduce a decomposed cross-modal distillation framework to</a:t>
            </a:r>
            <a:r>
              <a:rPr lang="en-US" altLang="zh-CN" sz="1800">
                <a:solidFill>
                  <a:schemeClr val="bg2"/>
                </a:solidFill>
                <a:latin typeface="Calibri" panose="020F0502020204030204" charset="0"/>
                <a:cs typeface="Calibri" panose="020F0502020204030204" charset="0"/>
              </a:rPr>
              <a:t> build a strong RGB-based detector by transferring knowledge of the motion modality. </a:t>
            </a:r>
            <a:r>
              <a:rPr lang="zh-CN" altLang="en-US" sz="1800">
                <a:solidFill>
                  <a:schemeClr val="tx1"/>
                </a:solidFill>
                <a:latin typeface="Calibri" panose="020F0502020204030204" charset="0"/>
                <a:cs typeface="Calibri" panose="020F0502020204030204" charset="0"/>
              </a:rPr>
              <a:t>Specifically, instead of directdistillation, we propose to separately learn RGB and motionrepresentations, which are in turn combined to perform action localization. The dual-branch design and the asymmetric training objectives enable effective motion knowledge</a:t>
            </a:r>
            <a:r>
              <a:rPr lang="en-US" altLang="zh-CN" sz="1800">
                <a:solidFill>
                  <a:schemeClr val="tx1"/>
                </a:solidFill>
                <a:latin typeface="Calibri" panose="020F0502020204030204" charset="0"/>
                <a:cs typeface="Calibri" panose="020F0502020204030204" charset="0"/>
              </a:rPr>
              <a:t> </a:t>
            </a:r>
            <a:r>
              <a:rPr lang="zh-CN" altLang="en-US" sz="1800">
                <a:solidFill>
                  <a:schemeClr val="tx1"/>
                </a:solidFill>
                <a:latin typeface="Calibri" panose="020F0502020204030204" charset="0"/>
                <a:cs typeface="Calibri" panose="020F0502020204030204" charset="0"/>
              </a:rPr>
              <a:t>transfer while preserving RGB information intact. In addition, we introduce a local</a:t>
            </a:r>
            <a:r>
              <a:rPr lang="en-US" altLang="zh-CN" sz="1800">
                <a:solidFill>
                  <a:schemeClr val="tx1"/>
                </a:solidFill>
                <a:latin typeface="Calibri" panose="020F0502020204030204" charset="0"/>
                <a:cs typeface="Calibri" panose="020F0502020204030204" charset="0"/>
              </a:rPr>
              <a:t> </a:t>
            </a:r>
            <a:r>
              <a:rPr lang="zh-CN" altLang="en-US" sz="1800">
                <a:solidFill>
                  <a:schemeClr val="tx1"/>
                </a:solidFill>
                <a:latin typeface="Calibri" panose="020F0502020204030204" charset="0"/>
                <a:cs typeface="Calibri" panose="020F0502020204030204" charset="0"/>
              </a:rPr>
              <a:t>attentive fusion to better exploitthe multimodal complementarity. It is designed to preserve</a:t>
            </a:r>
            <a:r>
              <a:rPr lang="en-US" altLang="zh-CN" sz="1800">
                <a:solidFill>
                  <a:schemeClr val="tx1"/>
                </a:solidFill>
                <a:latin typeface="Calibri" panose="020F0502020204030204" charset="0"/>
                <a:cs typeface="Calibri" panose="020F0502020204030204" charset="0"/>
              </a:rPr>
              <a:t> </a:t>
            </a:r>
            <a:r>
              <a:rPr lang="zh-CN" altLang="en-US" sz="1800">
                <a:solidFill>
                  <a:schemeClr val="tx1"/>
                </a:solidFill>
                <a:latin typeface="Calibri" panose="020F0502020204030204" charset="0"/>
                <a:cs typeface="Calibri" panose="020F0502020204030204" charset="0"/>
              </a:rPr>
              <a:t>the local discriminability of the features that is important</a:t>
            </a:r>
            <a:r>
              <a:rPr lang="en-US" altLang="zh-CN" sz="1800">
                <a:solidFill>
                  <a:schemeClr val="tx1"/>
                </a:solidFill>
                <a:latin typeface="Calibri" panose="020F0502020204030204" charset="0"/>
                <a:cs typeface="Calibri" panose="020F0502020204030204" charset="0"/>
              </a:rPr>
              <a:t> </a:t>
            </a:r>
            <a:r>
              <a:rPr lang="zh-CN" altLang="en-US" sz="1800">
                <a:solidFill>
                  <a:schemeClr val="tx1"/>
                </a:solidFill>
                <a:latin typeface="Calibri" panose="020F0502020204030204" charset="0"/>
                <a:cs typeface="Calibri" panose="020F0502020204030204" charset="0"/>
              </a:rPr>
              <a:t>for action localization.</a:t>
            </a:r>
            <a:r>
              <a:rPr lang="zh-CN" altLang="en-US" sz="1800">
                <a:solidFill>
                  <a:schemeClr val="bg2"/>
                </a:solidFill>
                <a:latin typeface="Calibri" panose="020F0502020204030204" charset="0"/>
                <a:cs typeface="Calibri" panose="020F0502020204030204" charset="0"/>
              </a:rPr>
              <a:t> Extensive experiments on the benchmarks verify the effectiveness of the proposed method in enhancing RGB-based action detectors. Notably, our framework is agnostic to backbones and detection heads, bringing consistent gains across different model combinations.</a:t>
            </a:r>
            <a:endParaRPr lang="zh-CN" altLang="en-US" sz="1800">
              <a:solidFill>
                <a:schemeClr val="bg2"/>
              </a:solidFill>
              <a:latin typeface="Calibri" panose="020F0502020204030204" charset="0"/>
              <a:cs typeface="Calibri" panose="020F0502020204030204" charset="0"/>
            </a:endParaRPr>
          </a:p>
        </p:txBody>
      </p:sp>
      <p:sp>
        <p:nvSpPr>
          <p:cNvPr id="4" name="文本框 3"/>
          <p:cNvSpPr txBox="1"/>
          <p:nvPr/>
        </p:nvSpPr>
        <p:spPr>
          <a:xfrm>
            <a:off x="8052435" y="1720215"/>
            <a:ext cx="3531870" cy="645160"/>
          </a:xfrm>
          <a:prstGeom prst="rect">
            <a:avLst/>
          </a:prstGeom>
          <a:noFill/>
        </p:spPr>
        <p:txBody>
          <a:bodyPr wrap="square" rtlCol="0">
            <a:spAutoFit/>
          </a:bodyPr>
          <a:p>
            <a:r>
              <a:rPr lang="zh-CN" altLang="en-US"/>
              <a:t>介绍详细实现细节：双分支、分支信息融合</a:t>
            </a:r>
            <a:r>
              <a:rPr lang="zh-CN" altLang="en-US"/>
              <a:t>等等</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Abstract</a:t>
            </a:r>
            <a:endParaRPr lang="zh-CN" altLang="en-US" sz="2000" b="1">
              <a:solidFill>
                <a:schemeClr val="tx1"/>
              </a:solidFill>
              <a:latin typeface="Calibri" panose="020F0502020204030204" charset="0"/>
              <a:cs typeface="Calibri" panose="020F0502020204030204" charset="0"/>
            </a:endParaRPr>
          </a:p>
          <a:p>
            <a:pPr marL="0" indent="0" algn="l">
              <a:buNone/>
            </a:pPr>
            <a:r>
              <a:rPr lang="zh-CN" altLang="en-US" sz="1800">
                <a:solidFill>
                  <a:schemeClr val="bg2"/>
                </a:solidFill>
                <a:latin typeface="Calibri" panose="020F0502020204030204" charset="0"/>
                <a:cs typeface="Calibri" panose="020F0502020204030204" charset="0"/>
              </a:rPr>
              <a:t>Temporal action detection aims to predict the time intervals and the classes of action instances in the video. Despite</a:t>
            </a:r>
            <a:r>
              <a:rPr lang="en-US" altLang="zh-CN" sz="1800">
                <a:solidFill>
                  <a:schemeClr val="bg2"/>
                </a:solidFill>
                <a:latin typeface="Calibri" panose="020F0502020204030204" charset="0"/>
                <a:cs typeface="Calibri" panose="020F0502020204030204" charset="0"/>
              </a:rPr>
              <a:t> the promising performance, existing two-stream models exhibit slow inference speed due to their reliance on computationally expensive optical flow. </a:t>
            </a:r>
            <a:r>
              <a:rPr lang="zh-CN" altLang="en-US" sz="1800">
                <a:solidFill>
                  <a:schemeClr val="bg2"/>
                </a:solidFill>
                <a:latin typeface="Calibri" panose="020F0502020204030204" charset="0"/>
                <a:cs typeface="Calibri" panose="020F0502020204030204" charset="0"/>
              </a:rPr>
              <a:t>In this paper, we introduce a decomposed cross-modal distillation framework to</a:t>
            </a:r>
            <a:r>
              <a:rPr lang="en-US" altLang="zh-CN" sz="1800">
                <a:solidFill>
                  <a:schemeClr val="bg2"/>
                </a:solidFill>
                <a:latin typeface="Calibri" panose="020F0502020204030204" charset="0"/>
                <a:cs typeface="Calibri" panose="020F0502020204030204" charset="0"/>
              </a:rPr>
              <a:t> build a strong RGB-based detector by transferring knowledge of the motion modality. </a:t>
            </a:r>
            <a:r>
              <a:rPr lang="zh-CN" altLang="en-US" sz="1800">
                <a:solidFill>
                  <a:schemeClr val="bg2"/>
                </a:solidFill>
                <a:latin typeface="Calibri" panose="020F0502020204030204" charset="0"/>
                <a:cs typeface="Calibri" panose="020F0502020204030204" charset="0"/>
              </a:rPr>
              <a:t>Specifically, instead of directdistillation, we propose to separately learn RGB and motionrepresentations, which are in turn combined to perform action localization. The dual-branch design and the asymmetric training objectives enable effective motion knowledge</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transfer while preserving RGB information intact. In addition, we introduce a local</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attentive fusion to better exploitthe multimodal complementarity. It is designed to preserve</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the local discriminability of the features that is important</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for action localization.</a:t>
            </a:r>
            <a:r>
              <a:rPr lang="zh-CN" altLang="en-US" sz="1800">
                <a:solidFill>
                  <a:schemeClr val="tx1"/>
                </a:solidFill>
                <a:latin typeface="Calibri" panose="020F0502020204030204" charset="0"/>
                <a:cs typeface="Calibri" panose="020F0502020204030204" charset="0"/>
              </a:rPr>
              <a:t> Extensive experiments on the benchmarks verify the effectiveness of the proposed method in enhancing RGB-based action detectors.</a:t>
            </a:r>
            <a:r>
              <a:rPr lang="zh-CN" altLang="en-US" sz="1800">
                <a:solidFill>
                  <a:schemeClr val="bg2"/>
                </a:solidFill>
                <a:latin typeface="Calibri" panose="020F0502020204030204" charset="0"/>
                <a:cs typeface="Calibri" panose="020F0502020204030204" charset="0"/>
              </a:rPr>
              <a:t> Notably, our framework is agnostic to backbones and detection heads, bringing consistent gains across different model combinations.</a:t>
            </a:r>
            <a:endParaRPr lang="zh-CN" altLang="en-US" sz="1800">
              <a:solidFill>
                <a:schemeClr val="bg2"/>
              </a:solidFill>
              <a:latin typeface="Calibri" panose="020F0502020204030204" charset="0"/>
              <a:cs typeface="Calibri" panose="020F0502020204030204" charset="0"/>
            </a:endParaRPr>
          </a:p>
        </p:txBody>
      </p:sp>
      <p:sp>
        <p:nvSpPr>
          <p:cNvPr id="4" name="文本框 3"/>
          <p:cNvSpPr txBox="1"/>
          <p:nvPr/>
        </p:nvSpPr>
        <p:spPr>
          <a:xfrm>
            <a:off x="8052435" y="1720215"/>
            <a:ext cx="3531870" cy="368300"/>
          </a:xfrm>
          <a:prstGeom prst="rect">
            <a:avLst/>
          </a:prstGeom>
          <a:noFill/>
        </p:spPr>
        <p:txBody>
          <a:bodyPr wrap="square" rtlCol="0">
            <a:spAutoFit/>
          </a:bodyPr>
          <a:p>
            <a:r>
              <a:rPr lang="zh-CN" altLang="en-US"/>
              <a:t>介绍实验结果：挺不错</a:t>
            </a:r>
            <a:r>
              <a:rPr lang="zh-CN" altLang="en-US"/>
              <a:t>的</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Abstract</a:t>
            </a:r>
            <a:endParaRPr lang="zh-CN" altLang="en-US" sz="2000" b="1">
              <a:solidFill>
                <a:schemeClr val="tx1"/>
              </a:solidFill>
              <a:latin typeface="Calibri" panose="020F0502020204030204" charset="0"/>
              <a:cs typeface="Calibri" panose="020F0502020204030204" charset="0"/>
            </a:endParaRPr>
          </a:p>
          <a:p>
            <a:pPr marL="0" indent="0" algn="l">
              <a:buNone/>
            </a:pPr>
            <a:r>
              <a:rPr lang="zh-CN" altLang="en-US" sz="1800">
                <a:solidFill>
                  <a:schemeClr val="bg2"/>
                </a:solidFill>
                <a:latin typeface="Calibri" panose="020F0502020204030204" charset="0"/>
                <a:cs typeface="Calibri" panose="020F0502020204030204" charset="0"/>
              </a:rPr>
              <a:t>Temporal action detection aims to predict the time intervals and the classes of action instances in the video. Despite</a:t>
            </a:r>
            <a:r>
              <a:rPr lang="en-US" altLang="zh-CN" sz="1800">
                <a:solidFill>
                  <a:schemeClr val="bg2"/>
                </a:solidFill>
                <a:latin typeface="Calibri" panose="020F0502020204030204" charset="0"/>
                <a:cs typeface="Calibri" panose="020F0502020204030204" charset="0"/>
              </a:rPr>
              <a:t> the promising performance, existing two-stream models exhibit slow inference speed due to their reliance on computationally expensive optical flow. </a:t>
            </a:r>
            <a:r>
              <a:rPr lang="zh-CN" altLang="en-US" sz="1800">
                <a:solidFill>
                  <a:schemeClr val="bg2"/>
                </a:solidFill>
                <a:latin typeface="Calibri" panose="020F0502020204030204" charset="0"/>
                <a:cs typeface="Calibri" panose="020F0502020204030204" charset="0"/>
              </a:rPr>
              <a:t>In this paper, we introduce a decomposed cross-modal distillation framework to</a:t>
            </a:r>
            <a:r>
              <a:rPr lang="en-US" altLang="zh-CN" sz="1800">
                <a:solidFill>
                  <a:schemeClr val="bg2"/>
                </a:solidFill>
                <a:latin typeface="Calibri" panose="020F0502020204030204" charset="0"/>
                <a:cs typeface="Calibri" panose="020F0502020204030204" charset="0"/>
              </a:rPr>
              <a:t> build a strong RGB-based detector by transferring knowledge of the motion modality. </a:t>
            </a:r>
            <a:r>
              <a:rPr lang="zh-CN" altLang="en-US" sz="1800">
                <a:solidFill>
                  <a:schemeClr val="bg2"/>
                </a:solidFill>
                <a:latin typeface="Calibri" panose="020F0502020204030204" charset="0"/>
                <a:cs typeface="Calibri" panose="020F0502020204030204" charset="0"/>
              </a:rPr>
              <a:t>Specifically, instead of directdistillation, we propose to separately learn RGB and motionrepresentations, which are in turn combined to perform action localization. The dual-branch design and the asymmetric training objectives enable effective motion knowledge</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transfer while preserving RGB information intact. In addition, we introduce a local</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attentive fusion to better exploitthe multimodal complementarity. It is designed to preserve</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the local discriminability of the features that is important</a:t>
            </a:r>
            <a:r>
              <a:rPr lang="en-US" altLang="zh-CN" sz="1800">
                <a:solidFill>
                  <a:schemeClr val="bg2"/>
                </a:solidFill>
                <a:latin typeface="Calibri" panose="020F0502020204030204" charset="0"/>
                <a:cs typeface="Calibri" panose="020F0502020204030204" charset="0"/>
              </a:rPr>
              <a:t> </a:t>
            </a:r>
            <a:r>
              <a:rPr lang="zh-CN" altLang="en-US" sz="1800">
                <a:solidFill>
                  <a:schemeClr val="bg2"/>
                </a:solidFill>
                <a:latin typeface="Calibri" panose="020F0502020204030204" charset="0"/>
                <a:cs typeface="Calibri" panose="020F0502020204030204" charset="0"/>
              </a:rPr>
              <a:t>for action localization. Extensive experiments on the benchmarks verify the effectiveness of the proposed method in enhancing RGB-based action detectors. </a:t>
            </a:r>
            <a:r>
              <a:rPr lang="zh-CN" altLang="en-US" sz="1800">
                <a:solidFill>
                  <a:schemeClr val="tx1"/>
                </a:solidFill>
                <a:latin typeface="Calibri" panose="020F0502020204030204" charset="0"/>
                <a:cs typeface="Calibri" panose="020F0502020204030204" charset="0"/>
              </a:rPr>
              <a:t>Notably, our framework is agnostic to backbones and detection heads, bringing consistent gains across different model combinations.</a:t>
            </a:r>
            <a:endParaRPr lang="zh-CN" altLang="en-US" sz="1800">
              <a:solidFill>
                <a:schemeClr val="tx1"/>
              </a:solidFill>
              <a:latin typeface="Calibri" panose="020F0502020204030204" charset="0"/>
              <a:cs typeface="Calibri" panose="020F0502020204030204" charset="0"/>
            </a:endParaRPr>
          </a:p>
        </p:txBody>
      </p:sp>
      <p:sp>
        <p:nvSpPr>
          <p:cNvPr id="4" name="文本框 3"/>
          <p:cNvSpPr txBox="1"/>
          <p:nvPr/>
        </p:nvSpPr>
        <p:spPr>
          <a:xfrm>
            <a:off x="8052435" y="1720215"/>
            <a:ext cx="3531870" cy="645160"/>
          </a:xfrm>
          <a:prstGeom prst="rect">
            <a:avLst/>
          </a:prstGeom>
          <a:noFill/>
        </p:spPr>
        <p:txBody>
          <a:bodyPr wrap="square" rtlCol="0">
            <a:spAutoFit/>
          </a:bodyPr>
          <a:p>
            <a:r>
              <a:rPr lang="zh-CN" altLang="en-US"/>
              <a:t>指明方法泛用性：对骨干网络和检测头没有特殊</a:t>
            </a:r>
            <a:r>
              <a:rPr lang="zh-CN" altLang="en-US"/>
              <a:t>要求</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Problem</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10515600" cy="4841240"/>
          </a:xfrm>
        </p:spPr>
        <p:txBody>
          <a:bodyPr/>
          <a:p>
            <a:pPr marL="0" indent="0">
              <a:buNone/>
            </a:pPr>
            <a:r>
              <a:rPr lang="zh-CN" altLang="en-US" sz="2000">
                <a:latin typeface="Calibri" panose="020F0502020204030204" charset="0"/>
                <a:cs typeface="Calibri" panose="020F0502020204030204" charset="0"/>
              </a:rPr>
              <a:t>Most existing action detectors take as input two-stream</a:t>
            </a:r>
            <a:r>
              <a:rPr lang="en-US" altLang="zh-CN" sz="2000">
                <a:latin typeface="Calibri" panose="020F0502020204030204" charset="0"/>
                <a:cs typeface="Calibri" panose="020F0502020204030204" charset="0"/>
              </a:rPr>
              <a:t> </a:t>
            </a:r>
            <a:r>
              <a:rPr lang="zh-CN" altLang="en-US" sz="2000">
                <a:latin typeface="Calibri" panose="020F0502020204030204" charset="0"/>
                <a:cs typeface="Calibri" panose="020F0502020204030204" charset="0"/>
              </a:rPr>
              <a:t>data consisting of RGB frames and motion cues, e.g., opt</a:t>
            </a:r>
            <a:r>
              <a:rPr lang="en-US" altLang="zh-CN" sz="2000">
                <a:latin typeface="Calibri" panose="020F0502020204030204" charset="0"/>
                <a:cs typeface="Calibri" panose="020F0502020204030204" charset="0"/>
              </a:rPr>
              <a:t>i</a:t>
            </a:r>
            <a:r>
              <a:rPr lang="zh-CN" altLang="en-US" sz="2000">
                <a:latin typeface="Calibri" panose="020F0502020204030204" charset="0"/>
                <a:cs typeface="Calibri" panose="020F0502020204030204" charset="0"/>
              </a:rPr>
              <a:t>cal flow.</a:t>
            </a:r>
            <a:r>
              <a:rPr lang="en-US" altLang="zh-CN" sz="2000">
                <a:latin typeface="Calibri" panose="020F0502020204030204" charset="0"/>
                <a:cs typeface="Calibri" panose="020F0502020204030204" charset="0"/>
              </a:rPr>
              <a:t> </a:t>
            </a:r>
            <a:r>
              <a:rPr lang="zh-CN" altLang="en-US" sz="2000">
                <a:latin typeface="Calibri" panose="020F0502020204030204" charset="0"/>
                <a:cs typeface="Calibri" panose="020F0502020204030204" charset="0"/>
              </a:rPr>
              <a:t>However, two-stream action detectors impose a cycle of</a:t>
            </a:r>
            <a:r>
              <a:rPr lang="en-US" altLang="zh-CN" sz="2000">
                <a:latin typeface="Calibri" panose="020F0502020204030204" charset="0"/>
                <a:cs typeface="Calibri" panose="020F0502020204030204" charset="0"/>
              </a:rPr>
              <a:t> </a:t>
            </a:r>
            <a:r>
              <a:rPr lang="zh-CN" altLang="en-US" sz="2000">
                <a:latin typeface="Calibri" panose="020F0502020204030204" charset="0"/>
                <a:cs typeface="Calibri" panose="020F0502020204030204" charset="0"/>
              </a:rPr>
              <a:t>dilemmas for real-world applications due to the heavy co</a:t>
            </a:r>
            <a:r>
              <a:rPr lang="en-US" altLang="zh-CN" sz="2000">
                <a:latin typeface="Calibri" panose="020F0502020204030204" charset="0"/>
                <a:cs typeface="Calibri" panose="020F0502020204030204" charset="0"/>
              </a:rPr>
              <a:t>m</a:t>
            </a:r>
            <a:r>
              <a:rPr lang="zh-CN" altLang="en-US" sz="2000">
                <a:latin typeface="Calibri" panose="020F0502020204030204" charset="0"/>
                <a:cs typeface="Calibri" panose="020F0502020204030204" charset="0"/>
              </a:rPr>
              <a:t>putational cost of motion modality.</a:t>
            </a:r>
            <a:endParaRPr lang="zh-CN" altLang="en-US" sz="2000">
              <a:latin typeface="Calibri" panose="020F0502020204030204" charset="0"/>
              <a:cs typeface="Calibri" panose="020F0502020204030204" charset="0"/>
            </a:endParaRPr>
          </a:p>
          <a:p>
            <a:pPr marL="0" indent="0">
              <a:buNone/>
            </a:pPr>
            <a:r>
              <a:rPr lang="en-US" altLang="zh-CN" sz="2000">
                <a:latin typeface="Calibri" panose="020F0502020204030204" charset="0"/>
                <a:cs typeface="Calibri" panose="020F0502020204030204" charset="0"/>
              </a:rPr>
              <a:t>Importance of two-stream:</a:t>
            </a:r>
            <a:endParaRPr lang="zh-CN" altLang="en-US" sz="2000">
              <a:latin typeface="Calibri" panose="020F0502020204030204" charset="0"/>
              <a:cs typeface="Calibri" panose="020F0502020204030204" charset="0"/>
            </a:endParaRPr>
          </a:p>
        </p:txBody>
      </p:sp>
      <p:pic>
        <p:nvPicPr>
          <p:cNvPr id="4" name="图片 3"/>
          <p:cNvPicPr>
            <a:picLocks noChangeAspect="1"/>
          </p:cNvPicPr>
          <p:nvPr>
            <p:custDataLst>
              <p:tags r:id="rId1"/>
            </p:custDataLst>
          </p:nvPr>
        </p:nvPicPr>
        <p:blipFill>
          <a:blip r:embed="rId2"/>
          <a:stretch>
            <a:fillRect/>
          </a:stretch>
        </p:blipFill>
        <p:spPr>
          <a:xfrm>
            <a:off x="2765425" y="2745105"/>
            <a:ext cx="6660515" cy="31000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Introduction</a:t>
            </a:r>
            <a:endParaRPr lang="zh-CN" altLang="en-US" sz="2000" b="1">
              <a:solidFill>
                <a:schemeClr val="tx1"/>
              </a:solidFill>
              <a:latin typeface="Calibri" panose="020F0502020204030204" charset="0"/>
              <a:cs typeface="Calibri" panose="020F0502020204030204" charset="0"/>
            </a:endParaRPr>
          </a:p>
          <a:p>
            <a:pPr marL="0" indent="0" algn="l">
              <a:buNone/>
            </a:pPr>
            <a:r>
              <a:rPr sz="1800">
                <a:latin typeface="Calibri" panose="020F0502020204030204" charset="0"/>
                <a:cs typeface="Calibri" panose="020F0502020204030204" charset="0"/>
              </a:rPr>
              <a:t>With the popularization of mobile devices, a significant</a:t>
            </a:r>
            <a:r>
              <a:rPr lang="en-US" sz="1800">
                <a:latin typeface="Calibri" panose="020F0502020204030204" charset="0"/>
                <a:cs typeface="Calibri" panose="020F0502020204030204" charset="0"/>
              </a:rPr>
              <a:t> </a:t>
            </a:r>
            <a:r>
              <a:rPr sz="1800">
                <a:latin typeface="Calibri" panose="020F0502020204030204" charset="0"/>
                <a:cs typeface="Calibri" panose="020F0502020204030204" charset="0"/>
              </a:rPr>
              <a:t>number of videos are generated, uploaded, and shared every single day through various online platforms such as</a:t>
            </a:r>
            <a:r>
              <a:rPr lang="en-US" sz="1800">
                <a:latin typeface="Calibri" panose="020F0502020204030204" charset="0"/>
                <a:cs typeface="Calibri" panose="020F0502020204030204" charset="0"/>
              </a:rPr>
              <a:t> </a:t>
            </a:r>
            <a:r>
              <a:rPr sz="1800">
                <a:latin typeface="Calibri" panose="020F0502020204030204" charset="0"/>
                <a:cs typeface="Calibri" panose="020F0502020204030204" charset="0"/>
              </a:rPr>
              <a:t>YouTube and TikTok. Accordingly, there arises the importance of automatically analyzing untrimmed videos. As one</a:t>
            </a:r>
            <a:r>
              <a:rPr lang="en-US" sz="1800">
                <a:latin typeface="Calibri" panose="020F0502020204030204" charset="0"/>
                <a:cs typeface="Calibri" panose="020F0502020204030204" charset="0"/>
              </a:rPr>
              <a:t> </a:t>
            </a:r>
            <a:r>
              <a:rPr sz="1800">
                <a:latin typeface="Calibri" panose="020F0502020204030204" charset="0"/>
                <a:cs typeface="Calibri" panose="020F0502020204030204" charset="0"/>
              </a:rPr>
              <a:t>of the major tasks, temporal action detection (or localization) [56] has attracted much attention, whose goal is to find</a:t>
            </a:r>
            <a:r>
              <a:rPr lang="en-US" sz="1800">
                <a:latin typeface="Calibri" panose="020F0502020204030204" charset="0"/>
                <a:cs typeface="Calibri" panose="020F0502020204030204" charset="0"/>
              </a:rPr>
              <a:t> </a:t>
            </a:r>
            <a:r>
              <a:rPr sz="1800">
                <a:latin typeface="Calibri" panose="020F0502020204030204" charset="0"/>
                <a:cs typeface="Calibri" panose="020F0502020204030204" charset="0"/>
              </a:rPr>
              <a:t>the time intervals of action instances in the given video. In</a:t>
            </a:r>
            <a:r>
              <a:rPr lang="en-US" sz="1800">
                <a:latin typeface="Calibri" panose="020F0502020204030204" charset="0"/>
                <a:cs typeface="Calibri" panose="020F0502020204030204" charset="0"/>
              </a:rPr>
              <a:t> </a:t>
            </a:r>
            <a:r>
              <a:rPr sz="1800">
                <a:latin typeface="Calibri" panose="020F0502020204030204" charset="0"/>
                <a:cs typeface="Calibri" panose="020F0502020204030204" charset="0"/>
              </a:rPr>
              <a:t>recent years, a lot of efforts have been devoted to improving</a:t>
            </a:r>
            <a:r>
              <a:rPr lang="en-US" sz="1800">
                <a:latin typeface="Calibri" panose="020F0502020204030204" charset="0"/>
                <a:cs typeface="Calibri" panose="020F0502020204030204" charset="0"/>
              </a:rPr>
              <a:t> </a:t>
            </a:r>
            <a:r>
              <a:rPr sz="1800">
                <a:latin typeface="Calibri" panose="020F0502020204030204" charset="0"/>
                <a:cs typeface="Calibri" panose="020F0502020204030204" charset="0"/>
              </a:rPr>
              <a:t>the action detection performance [28–30, 36, 37, 74, 79, 84].</a:t>
            </a:r>
            <a:endParaRPr sz="1800">
              <a:latin typeface="Calibri" panose="020F0502020204030204" charset="0"/>
              <a:cs typeface="Calibri" panose="020F0502020204030204" charset="0"/>
            </a:endParaRPr>
          </a:p>
          <a:p>
            <a:pPr marL="0" indent="0" algn="l">
              <a:buNone/>
            </a:pPr>
            <a:r>
              <a:rPr sz="1800">
                <a:solidFill>
                  <a:schemeClr val="bg2"/>
                </a:solidFill>
                <a:latin typeface="Calibri" panose="020F0502020204030204" charset="0"/>
                <a:cs typeface="Calibri" panose="020F0502020204030204" charset="0"/>
              </a:rPr>
              <a:t>Most existing action detectors take as input two-stream</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data consisting of RGB frames and motion cues, e.g., optical flow [21, 66, 78]. Indeed, it is widely known that different modalities provide complementary information [6, 24,</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58, 69]. To examine how much two-stream action detectors rely on the motion modality, we conduct an ablative</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study using a set of representative models. As shown in</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Table 1, regardless of the framework types, all the models experience sharp performance drops when the motion</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modality is absent, probably due to the static bias of video</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models [11, 27, 31, 32]. This indicates that explicit motion</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cues are essential for accurate action detection.</a:t>
            </a:r>
            <a:endParaRPr sz="1800">
              <a:solidFill>
                <a:schemeClr val="bg2"/>
              </a:solidFill>
              <a:latin typeface="Calibri" panose="020F0502020204030204" charset="0"/>
              <a:cs typeface="Calibri" panose="020F0502020204030204" charset="0"/>
            </a:endParaRPr>
          </a:p>
        </p:txBody>
      </p:sp>
      <p:sp>
        <p:nvSpPr>
          <p:cNvPr id="4" name="文本框 3"/>
          <p:cNvSpPr txBox="1"/>
          <p:nvPr/>
        </p:nvSpPr>
        <p:spPr>
          <a:xfrm>
            <a:off x="8052435" y="1720215"/>
            <a:ext cx="3531870" cy="922020"/>
          </a:xfrm>
          <a:prstGeom prst="rect">
            <a:avLst/>
          </a:prstGeom>
          <a:noFill/>
        </p:spPr>
        <p:txBody>
          <a:bodyPr wrap="square" rtlCol="0">
            <a:spAutoFit/>
          </a:bodyPr>
          <a:p>
            <a:r>
              <a:rPr lang="zh-CN" altLang="en-US"/>
              <a:t>开头先介绍现在视频越来越多，动作定位越来越重要，相关工作进展的也</a:t>
            </a:r>
            <a:r>
              <a:rPr lang="zh-CN" altLang="en-US"/>
              <a:t>不错</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Introduction</a:t>
            </a:r>
            <a:endParaRPr lang="zh-CN" altLang="en-US" sz="2000" b="1">
              <a:solidFill>
                <a:schemeClr val="tx1"/>
              </a:solidFill>
              <a:latin typeface="Calibri" panose="020F0502020204030204" charset="0"/>
              <a:cs typeface="Calibri" panose="020F0502020204030204" charset="0"/>
            </a:endParaRPr>
          </a:p>
          <a:p>
            <a:pPr marL="0" indent="0" algn="l">
              <a:buNone/>
            </a:pPr>
            <a:r>
              <a:rPr sz="1800">
                <a:solidFill>
                  <a:schemeClr val="bg2"/>
                </a:solidFill>
                <a:latin typeface="Calibri" panose="020F0502020204030204" charset="0"/>
                <a:cs typeface="Calibri" panose="020F0502020204030204" charset="0"/>
              </a:rPr>
              <a:t>With the popularization of mobile devices, a significant</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number of videos are generated, uploaded, and shared every single day through various online platforms such as</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YouTube and TikTok. Accordingly, there arises the importance of automatically analyzing untrimmed videos. As one</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of the major tasks, temporal action detection (or localization) [56] has attracted much attention, whose goal is to find</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the time intervals of action instances in the given video. In</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recent years, a lot of efforts have been devoted to improving</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the action detection performance [28–30, 36, 37, 74, 79, 84].</a:t>
            </a:r>
            <a:endParaRPr sz="1800">
              <a:solidFill>
                <a:schemeClr val="bg2"/>
              </a:solidFill>
              <a:latin typeface="Calibri" panose="020F0502020204030204" charset="0"/>
              <a:cs typeface="Calibri" panose="020F0502020204030204" charset="0"/>
            </a:endParaRPr>
          </a:p>
          <a:p>
            <a:pPr marL="0" indent="0" algn="l">
              <a:buNone/>
            </a:pPr>
            <a:r>
              <a:rPr sz="1800">
                <a:solidFill>
                  <a:schemeClr val="tx1"/>
                </a:solidFill>
                <a:latin typeface="Calibri" panose="020F0502020204030204" charset="0"/>
                <a:cs typeface="Calibri" panose="020F0502020204030204" charset="0"/>
              </a:rPr>
              <a:t>Most existing action detectors take as input two-stream</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data consisting of RGB frames and motion cues, e.g., optical flow [21, 66, 78]. Indeed, it is widely known that different modalities provide complementary information [6, 24,</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58, 69]. To examine how much two-stream action detectors rely on the motion modality, we conduct an ablative</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study using a set of representative models. As shown in</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Table 1, regardless of the framework types, all the models experience sharp performance drops when the motion</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modality is absent, probably due to the static bias of video</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models [11, 27, 31, 32]. This indicates that explicit motion</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cues are essential for accurate action detection.</a:t>
            </a:r>
            <a:endParaRPr sz="1800">
              <a:solidFill>
                <a:schemeClr val="tx1"/>
              </a:solidFill>
              <a:latin typeface="Calibri" panose="020F0502020204030204" charset="0"/>
              <a:cs typeface="Calibri" panose="020F0502020204030204" charset="0"/>
            </a:endParaRPr>
          </a:p>
        </p:txBody>
      </p:sp>
      <p:sp>
        <p:nvSpPr>
          <p:cNvPr id="4" name="文本框 3"/>
          <p:cNvSpPr txBox="1"/>
          <p:nvPr/>
        </p:nvSpPr>
        <p:spPr>
          <a:xfrm>
            <a:off x="8052435" y="1720215"/>
            <a:ext cx="3531870" cy="1198880"/>
          </a:xfrm>
          <a:prstGeom prst="rect">
            <a:avLst/>
          </a:prstGeom>
          <a:noFill/>
        </p:spPr>
        <p:txBody>
          <a:bodyPr wrap="square" rtlCol="0">
            <a:spAutoFit/>
          </a:bodyPr>
          <a:p>
            <a:r>
              <a:rPr lang="zh-CN" altLang="en-US"/>
              <a:t>逐渐深入主题</a:t>
            </a:r>
            <a:endParaRPr lang="zh-CN" altLang="en-US"/>
          </a:p>
          <a:p>
            <a:r>
              <a:rPr lang="zh-CN" altLang="en-US"/>
              <a:t>说明目前大部分动作定位网络都用双流输入，并通过表格说明双流的</a:t>
            </a:r>
            <a:r>
              <a:rPr lang="zh-CN" altLang="en-US"/>
              <a:t>重要性</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Introduction</a:t>
            </a:r>
            <a:endParaRPr lang="zh-CN" altLang="en-US" sz="2000" b="1">
              <a:solidFill>
                <a:schemeClr val="tx1"/>
              </a:solidFill>
              <a:latin typeface="Calibri" panose="020F0502020204030204" charset="0"/>
              <a:cs typeface="Calibri" panose="020F0502020204030204" charset="0"/>
            </a:endParaRPr>
          </a:p>
          <a:p>
            <a:pPr marL="0" indent="0" algn="l">
              <a:buNone/>
            </a:pPr>
            <a:r>
              <a:rPr sz="1800">
                <a:solidFill>
                  <a:schemeClr val="tx1"/>
                </a:solidFill>
                <a:latin typeface="Calibri" panose="020F0502020204030204" charset="0"/>
                <a:cs typeface="Calibri" panose="020F0502020204030204" charset="0"/>
              </a:rPr>
              <a:t>However, two-stream action detectors impose a cycle of</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dilemmas for real-world applications due to the heavy computational cost of motion modality. For instance, the most</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popular form of motion cues for action detection, TV-L1</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optical flow [66], is not real-time, taking 1.8 minutes to</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process a 1-min 224 × 224 video of 30 fps on a single</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GPU [58]. </a:t>
            </a:r>
            <a:r>
              <a:rPr sz="1800">
                <a:solidFill>
                  <a:schemeClr val="bg2"/>
                </a:solidFill>
                <a:latin typeface="Calibri" panose="020F0502020204030204" charset="0"/>
                <a:cs typeface="Calibri" panose="020F0502020204030204" charset="0"/>
              </a:rPr>
              <a:t>Although cheaper motion clues such as temporal</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gradient [63, 70, 85] can be alternatives, two-stream models</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still exhibit inefficiency at inference by doubling the network forwarding process. Therefore, it would be desirable</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to build strong RGB-based action detectors that can bridge</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the performance gap with two-stream methods.</a:t>
            </a:r>
            <a:endParaRPr sz="1800">
              <a:solidFill>
                <a:schemeClr val="bg2"/>
              </a:solidFill>
              <a:latin typeface="Calibri" panose="020F0502020204030204" charset="0"/>
              <a:cs typeface="Calibri" panose="020F0502020204030204" charset="0"/>
            </a:endParaRPr>
          </a:p>
        </p:txBody>
      </p:sp>
      <p:sp>
        <p:nvSpPr>
          <p:cNvPr id="4" name="文本框 3"/>
          <p:cNvSpPr txBox="1"/>
          <p:nvPr/>
        </p:nvSpPr>
        <p:spPr>
          <a:xfrm>
            <a:off x="8052435" y="1720215"/>
            <a:ext cx="3531870" cy="1198880"/>
          </a:xfrm>
          <a:prstGeom prst="rect">
            <a:avLst/>
          </a:prstGeom>
          <a:noFill/>
        </p:spPr>
        <p:txBody>
          <a:bodyPr wrap="square" rtlCol="0">
            <a:spAutoFit/>
          </a:bodyPr>
          <a:p>
            <a:r>
              <a:rPr lang="zh-CN" altLang="en-US"/>
              <a:t>抛出问题</a:t>
            </a:r>
            <a:r>
              <a:rPr lang="zh-CN" altLang="en-US"/>
              <a:t>所在</a:t>
            </a:r>
            <a:endParaRPr lang="zh-CN" altLang="en-US"/>
          </a:p>
          <a:p>
            <a:r>
              <a:rPr lang="zh-CN" altLang="en-US"/>
              <a:t>双流输入中的光流计算量太大了，并且举出实际例子说明即使是离线推理光流的计算也相当</a:t>
            </a:r>
            <a:r>
              <a:rPr lang="zh-CN" altLang="en-US"/>
              <a:t>费时间</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Introduction</a:t>
            </a:r>
            <a:endParaRPr lang="zh-CN" altLang="en-US" sz="2000" b="1">
              <a:solidFill>
                <a:schemeClr val="tx1"/>
              </a:solidFill>
              <a:latin typeface="Calibri" panose="020F0502020204030204" charset="0"/>
              <a:cs typeface="Calibri" panose="020F0502020204030204" charset="0"/>
            </a:endParaRPr>
          </a:p>
          <a:p>
            <a:pPr marL="0" indent="0" algn="l">
              <a:buNone/>
            </a:pPr>
            <a:r>
              <a:rPr sz="1800">
                <a:solidFill>
                  <a:schemeClr val="bg2"/>
                </a:solidFill>
                <a:latin typeface="Calibri" panose="020F0502020204030204" charset="0"/>
                <a:cs typeface="Calibri" panose="020F0502020204030204" charset="0"/>
              </a:rPr>
              <a:t>However, two-stream action detectors impose a cycle of</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dilemmas for real-world applications due to the heavy computational cost of motion modality. For instance, the most</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popular form of motion cues for action detection, TV-L1</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optical flow [66], is not real-time, taking 1.8 minutes to</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process a 1-min 224 × 224 video of 30 fps on a single</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GPU [58].</a:t>
            </a:r>
            <a:r>
              <a:rPr sz="1800">
                <a:solidFill>
                  <a:schemeClr val="tx1"/>
                </a:solidFill>
                <a:latin typeface="Calibri" panose="020F0502020204030204" charset="0"/>
                <a:cs typeface="Calibri" panose="020F0502020204030204" charset="0"/>
              </a:rPr>
              <a:t> Although cheaper motion clues such as temporal</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gradient [63, 70, 85] can be alternatives, two-stream models</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still exhibit inefficiency at inference by doubling the network forwarding process. </a:t>
            </a:r>
            <a:r>
              <a:rPr sz="1800">
                <a:solidFill>
                  <a:schemeClr val="bg2"/>
                </a:solidFill>
                <a:latin typeface="Calibri" panose="020F0502020204030204" charset="0"/>
                <a:cs typeface="Calibri" panose="020F0502020204030204" charset="0"/>
              </a:rPr>
              <a:t>Therefore, it would be desirable</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to build strong RGB-based action detectors that can bridge</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the performance gap with two-stream methods.</a:t>
            </a:r>
            <a:endParaRPr sz="1800">
              <a:solidFill>
                <a:schemeClr val="bg2"/>
              </a:solidFill>
              <a:latin typeface="Calibri" panose="020F0502020204030204" charset="0"/>
              <a:cs typeface="Calibri" panose="020F0502020204030204" charset="0"/>
            </a:endParaRPr>
          </a:p>
        </p:txBody>
      </p:sp>
      <p:sp>
        <p:nvSpPr>
          <p:cNvPr id="4" name="文本框 3"/>
          <p:cNvSpPr txBox="1"/>
          <p:nvPr/>
        </p:nvSpPr>
        <p:spPr>
          <a:xfrm>
            <a:off x="8052435" y="1720215"/>
            <a:ext cx="3531870" cy="1198880"/>
          </a:xfrm>
          <a:prstGeom prst="rect">
            <a:avLst/>
          </a:prstGeom>
          <a:noFill/>
        </p:spPr>
        <p:txBody>
          <a:bodyPr wrap="square" rtlCol="0">
            <a:spAutoFit/>
          </a:bodyPr>
          <a:p>
            <a:r>
              <a:rPr lang="zh-CN" altLang="en-US"/>
              <a:t>继续强调问题</a:t>
            </a:r>
            <a:r>
              <a:rPr lang="zh-CN" altLang="en-US"/>
              <a:t>严重性</a:t>
            </a:r>
            <a:endParaRPr lang="zh-CN" altLang="en-US"/>
          </a:p>
          <a:p>
            <a:r>
              <a:rPr lang="zh-CN" altLang="en-US"/>
              <a:t>即使光流可以被时间梯度替代，但计算量还是相对单</a:t>
            </a:r>
            <a:r>
              <a:rPr lang="en-US" altLang="zh-CN"/>
              <a:t>RGB</a:t>
            </a:r>
            <a:r>
              <a:rPr lang="zh-CN" altLang="en-US"/>
              <a:t>输入要大</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Introduction</a:t>
            </a:r>
            <a:endParaRPr lang="zh-CN" altLang="en-US" sz="2000" b="1">
              <a:solidFill>
                <a:schemeClr val="tx1"/>
              </a:solidFill>
              <a:latin typeface="Calibri" panose="020F0502020204030204" charset="0"/>
              <a:cs typeface="Calibri" panose="020F0502020204030204" charset="0"/>
            </a:endParaRPr>
          </a:p>
          <a:p>
            <a:pPr marL="0" indent="0" algn="l">
              <a:buNone/>
            </a:pPr>
            <a:r>
              <a:rPr sz="1800">
                <a:solidFill>
                  <a:schemeClr val="bg2"/>
                </a:solidFill>
                <a:latin typeface="Calibri" panose="020F0502020204030204" charset="0"/>
                <a:cs typeface="Calibri" panose="020F0502020204030204" charset="0"/>
              </a:rPr>
              <a:t>However, two-stream action detectors impose a cycle of</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dilemmas for real-world applications due to the heavy computational cost of motion modality. For instance, the most</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popular form of motion cues for action detection, TV-L1</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optical flow [66], is not real-time, taking 1.8 minutes to</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process a 1-min 224 × 224 video of 30 fps on a single</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GPU [58].</a:t>
            </a:r>
            <a:r>
              <a:rPr sz="1800">
                <a:solidFill>
                  <a:schemeClr val="tx1"/>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Although cheaper motion clues such as temporal</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gradient [63, 70, 85] can be alternatives, two-stream models</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still exhibit inefficiency at inference by doubling the network forwarding process. </a:t>
            </a:r>
            <a:r>
              <a:rPr sz="1800">
                <a:solidFill>
                  <a:schemeClr val="tx1"/>
                </a:solidFill>
                <a:latin typeface="Calibri" panose="020F0502020204030204" charset="0"/>
                <a:cs typeface="Calibri" panose="020F0502020204030204" charset="0"/>
              </a:rPr>
              <a:t>Therefore, it would be desirable</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to build strong RGB-based action detectors that can bridge</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the performance gap with two-stream methods.</a:t>
            </a:r>
            <a:endParaRPr sz="1800">
              <a:solidFill>
                <a:schemeClr val="tx1"/>
              </a:solidFill>
              <a:latin typeface="Calibri" panose="020F0502020204030204" charset="0"/>
              <a:cs typeface="Calibri" panose="020F0502020204030204" charset="0"/>
            </a:endParaRPr>
          </a:p>
        </p:txBody>
      </p:sp>
      <p:sp>
        <p:nvSpPr>
          <p:cNvPr id="4" name="文本框 3"/>
          <p:cNvSpPr txBox="1"/>
          <p:nvPr/>
        </p:nvSpPr>
        <p:spPr>
          <a:xfrm>
            <a:off x="8052435" y="1720215"/>
            <a:ext cx="3531870" cy="922020"/>
          </a:xfrm>
          <a:prstGeom prst="rect">
            <a:avLst/>
          </a:prstGeom>
          <a:noFill/>
        </p:spPr>
        <p:txBody>
          <a:bodyPr wrap="square" rtlCol="0">
            <a:spAutoFit/>
          </a:bodyPr>
          <a:p>
            <a:r>
              <a:rPr lang="zh-CN" altLang="en-US"/>
              <a:t>给出解决</a:t>
            </a:r>
            <a:r>
              <a:rPr lang="zh-CN" altLang="en-US"/>
              <a:t>办法</a:t>
            </a:r>
            <a:endParaRPr lang="zh-CN" altLang="en-US"/>
          </a:p>
          <a:p>
            <a:r>
              <a:rPr lang="zh-CN" altLang="en-US"/>
              <a:t>知识蒸馏一个单</a:t>
            </a:r>
            <a:r>
              <a:rPr lang="en-US" altLang="zh-CN"/>
              <a:t>RGB</a:t>
            </a:r>
            <a:r>
              <a:rPr lang="zh-CN" altLang="en-US"/>
              <a:t>输入的模型</a:t>
            </a:r>
            <a:r>
              <a:rPr lang="zh-CN" altLang="en-US"/>
              <a:t>出来</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Introduction</a:t>
            </a:r>
            <a:endParaRPr lang="zh-CN" altLang="en-US" sz="2000" b="1">
              <a:solidFill>
                <a:schemeClr val="tx1"/>
              </a:solidFill>
              <a:latin typeface="Calibri" panose="020F0502020204030204" charset="0"/>
              <a:cs typeface="Calibri" panose="020F0502020204030204" charset="0"/>
            </a:endParaRPr>
          </a:p>
          <a:p>
            <a:pPr marL="0" indent="0" algn="l">
              <a:buNone/>
            </a:pPr>
            <a:r>
              <a:rPr sz="1800">
                <a:solidFill>
                  <a:schemeClr val="tx1"/>
                </a:solidFill>
                <a:latin typeface="Calibri" panose="020F0502020204030204" charset="0"/>
                <a:cs typeface="Calibri" panose="020F0502020204030204" charset="0"/>
              </a:rPr>
              <a:t>To this end, we focus on cross-modal knowledge distillation [12,16], where the helpful knowledge of motion modality is transferred to an RGB-based action detector during</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training in order to improve its performance. In contrast to</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conventional knowledge distillation [19, 20, 46, 52] where</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the superior teacher guides the weak student, cross-modal</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distillation requires exploiting the complementarity of the</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teacher and student.</a:t>
            </a:r>
            <a:r>
              <a:rPr sz="1800">
                <a:solidFill>
                  <a:schemeClr val="bg2"/>
                </a:solidFill>
                <a:latin typeface="Calibri" panose="020F0502020204030204" charset="0"/>
                <a:cs typeface="Calibri" panose="020F0502020204030204" charset="0"/>
              </a:rPr>
              <a:t> However, existing cross-modal distillation approaches [12,13] fail to consider the difference and</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directly transfer the motion knowledge to the RGB model</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(Fig. 1a), as conventional distillation does. By design, the</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RGB and motion information are entangled with each other,</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making it difficult to balance between them. As a result,</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they often achieve limited gains without careful tuning.</a:t>
            </a:r>
            <a:endParaRPr sz="1800">
              <a:solidFill>
                <a:schemeClr val="bg2"/>
              </a:solidFill>
              <a:latin typeface="Calibri" panose="020F0502020204030204" charset="0"/>
              <a:cs typeface="Calibri" panose="020F0502020204030204" charset="0"/>
            </a:endParaRPr>
          </a:p>
        </p:txBody>
      </p:sp>
      <p:sp>
        <p:nvSpPr>
          <p:cNvPr id="4" name="文本框 3"/>
          <p:cNvSpPr txBox="1"/>
          <p:nvPr/>
        </p:nvSpPr>
        <p:spPr>
          <a:xfrm>
            <a:off x="8052435" y="1720215"/>
            <a:ext cx="3531870" cy="645160"/>
          </a:xfrm>
          <a:prstGeom prst="rect">
            <a:avLst/>
          </a:prstGeom>
          <a:noFill/>
        </p:spPr>
        <p:txBody>
          <a:bodyPr wrap="square" rtlCol="0">
            <a:spAutoFit/>
          </a:bodyPr>
          <a:p>
            <a:r>
              <a:rPr lang="zh-CN" altLang="en-US"/>
              <a:t>具体介绍</a:t>
            </a:r>
            <a:r>
              <a:rPr lang="zh-CN" altLang="en-US"/>
              <a:t>方法</a:t>
            </a:r>
            <a:endParaRPr lang="zh-CN" altLang="en-US"/>
          </a:p>
          <a:p>
            <a:r>
              <a:rPr lang="zh-CN" altLang="en-US"/>
              <a:t>提出一个交叉知识蒸馏</a:t>
            </a:r>
            <a:r>
              <a:rPr lang="zh-CN" altLang="en-US"/>
              <a:t>模型</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Introduction</a:t>
            </a:r>
            <a:endParaRPr lang="zh-CN" altLang="en-US" sz="2000" b="1">
              <a:solidFill>
                <a:schemeClr val="tx1"/>
              </a:solidFill>
              <a:latin typeface="Calibri" panose="020F0502020204030204" charset="0"/>
              <a:cs typeface="Calibri" panose="020F0502020204030204" charset="0"/>
            </a:endParaRPr>
          </a:p>
          <a:p>
            <a:pPr marL="0" indent="0" algn="l">
              <a:buNone/>
            </a:pPr>
            <a:r>
              <a:rPr sz="1800">
                <a:solidFill>
                  <a:schemeClr val="bg2"/>
                </a:solidFill>
                <a:latin typeface="Calibri" panose="020F0502020204030204" charset="0"/>
                <a:cs typeface="Calibri" panose="020F0502020204030204" charset="0"/>
              </a:rPr>
              <a:t>To this end, we focus on cross-modal knowledge distillation [12,16], where the helpful knowledge of motion modality is transferred to an RGB-based action detector during</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training in order to improve its performance. In contrast to</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conventional knowledge distillation [19, 20, 46, 52] where</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the superior teacher guides the weak student, cross-modal</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distillation requires exploiting the complementarity of the</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teacher and student. </a:t>
            </a:r>
            <a:r>
              <a:rPr sz="1800">
                <a:solidFill>
                  <a:schemeClr val="tx1"/>
                </a:solidFill>
                <a:latin typeface="Calibri" panose="020F0502020204030204" charset="0"/>
                <a:cs typeface="Calibri" panose="020F0502020204030204" charset="0"/>
              </a:rPr>
              <a:t>However, existing cross-modal distillation approaches [12,13] fail to consider the difference and</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directly transfer the motion knowledge to the RGB model</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(Fig. 1a), as conventional distillation does. By design, the</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RGB and motion information are entangled with each other,</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making it difficult to balance between them. As a result,</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they often achieve limited gains without careful tuning.</a:t>
            </a:r>
            <a:endParaRPr sz="1800">
              <a:solidFill>
                <a:schemeClr val="tx1"/>
              </a:solidFill>
              <a:latin typeface="Calibri" panose="020F0502020204030204" charset="0"/>
              <a:cs typeface="Calibri" panose="020F0502020204030204" charset="0"/>
            </a:endParaRPr>
          </a:p>
        </p:txBody>
      </p:sp>
      <p:sp>
        <p:nvSpPr>
          <p:cNvPr id="4" name="文本框 3"/>
          <p:cNvSpPr txBox="1"/>
          <p:nvPr/>
        </p:nvSpPr>
        <p:spPr>
          <a:xfrm>
            <a:off x="8052435" y="1720215"/>
            <a:ext cx="3531870" cy="1198880"/>
          </a:xfrm>
          <a:prstGeom prst="rect">
            <a:avLst/>
          </a:prstGeom>
          <a:noFill/>
        </p:spPr>
        <p:txBody>
          <a:bodyPr wrap="square" rtlCol="0">
            <a:spAutoFit/>
          </a:bodyPr>
          <a:p>
            <a:r>
              <a:rPr lang="zh-CN" altLang="en-US"/>
              <a:t>说明为什么不用传统蒸馏</a:t>
            </a:r>
            <a:r>
              <a:rPr lang="zh-CN" altLang="en-US"/>
              <a:t>模型</a:t>
            </a:r>
            <a:endParaRPr lang="zh-CN" altLang="en-US"/>
          </a:p>
          <a:p>
            <a:r>
              <a:rPr lang="zh-CN" altLang="en-US"/>
              <a:t>传统蒸馏让学生模型从</a:t>
            </a:r>
            <a:r>
              <a:rPr lang="en-US" altLang="zh-CN"/>
              <a:t>RGB</a:t>
            </a:r>
            <a:r>
              <a:rPr lang="zh-CN" altLang="en-US"/>
              <a:t>输入中同时学静态信息和动态信息，它能学吗，没这个能力</a:t>
            </a:r>
            <a:r>
              <a:rPr lang="zh-CN" altLang="en-US"/>
              <a:t>知道吧</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Introduction</a:t>
            </a:r>
            <a:endParaRPr lang="zh-CN" altLang="en-US" sz="2000" b="1">
              <a:solidFill>
                <a:schemeClr val="tx1"/>
              </a:solidFill>
              <a:latin typeface="Calibri" panose="020F0502020204030204" charset="0"/>
              <a:cs typeface="Calibri" panose="020F0502020204030204" charset="0"/>
            </a:endParaRPr>
          </a:p>
          <a:p>
            <a:pPr marL="0" indent="0" algn="l">
              <a:buNone/>
            </a:pPr>
            <a:r>
              <a:rPr sz="1800">
                <a:latin typeface="Calibri" panose="020F0502020204030204" charset="0"/>
                <a:cs typeface="Calibri" panose="020F0502020204030204" charset="0"/>
              </a:rPr>
              <a:t>To tackle the issue, we introduce a novel framework,</a:t>
            </a:r>
            <a:r>
              <a:rPr lang="en-US" sz="1800">
                <a:latin typeface="Calibri" panose="020F0502020204030204" charset="0"/>
                <a:cs typeface="Calibri" panose="020F0502020204030204" charset="0"/>
              </a:rPr>
              <a:t> </a:t>
            </a:r>
            <a:r>
              <a:rPr sz="1800">
                <a:latin typeface="Calibri" panose="020F0502020204030204" charset="0"/>
                <a:cs typeface="Calibri" panose="020F0502020204030204" charset="0"/>
              </a:rPr>
              <a:t>named decomposed cross-modal distillation (Fig. 1b). In</a:t>
            </a:r>
            <a:r>
              <a:rPr lang="en-US" sz="1800">
                <a:latin typeface="Calibri" panose="020F0502020204030204" charset="0"/>
                <a:cs typeface="Calibri" panose="020F0502020204030204" charset="0"/>
              </a:rPr>
              <a:t> </a:t>
            </a:r>
            <a:r>
              <a:rPr sz="1800">
                <a:latin typeface="Calibri" panose="020F0502020204030204" charset="0"/>
                <a:cs typeface="Calibri" panose="020F0502020204030204" charset="0"/>
              </a:rPr>
              <a:t>detail, our model adopts the split-and-merge paradigm,</a:t>
            </a:r>
            <a:r>
              <a:rPr lang="en-US" sz="1800">
                <a:latin typeface="Calibri" panose="020F0502020204030204" charset="0"/>
                <a:cs typeface="Calibri" panose="020F0502020204030204" charset="0"/>
              </a:rPr>
              <a:t> </a:t>
            </a:r>
            <a:r>
              <a:rPr sz="1800">
                <a:latin typeface="Calibri" panose="020F0502020204030204" charset="0"/>
                <a:cs typeface="Calibri" panose="020F0502020204030204" charset="0"/>
              </a:rPr>
              <a:t>where the high-level features are decomposed into appearance and motion components within a dual-branch design.</a:t>
            </a:r>
            <a:r>
              <a:rPr lang="en-US" sz="1800">
                <a:latin typeface="Calibri" panose="020F0502020204030204" charset="0"/>
                <a:cs typeface="Calibri" panose="020F0502020204030204" charset="0"/>
              </a:rPr>
              <a:t> </a:t>
            </a:r>
            <a:r>
              <a:rPr sz="1800">
                <a:latin typeface="Calibri" panose="020F0502020204030204" charset="0"/>
                <a:cs typeface="Calibri" panose="020F0502020204030204" charset="0"/>
              </a:rPr>
              <a:t>Then only the motion branch receives the distillation signal,</a:t>
            </a:r>
            <a:r>
              <a:rPr lang="en-US" sz="1800">
                <a:latin typeface="Calibri" panose="020F0502020204030204" charset="0"/>
                <a:cs typeface="Calibri" panose="020F0502020204030204" charset="0"/>
              </a:rPr>
              <a:t> </a:t>
            </a:r>
            <a:r>
              <a:rPr sz="1800">
                <a:latin typeface="Calibri" panose="020F0502020204030204" charset="0"/>
                <a:cs typeface="Calibri" panose="020F0502020204030204" charset="0"/>
              </a:rPr>
              <a:t>while the other branch remains intact to learn appearance information. </a:t>
            </a:r>
            <a:r>
              <a:rPr sz="1800">
                <a:solidFill>
                  <a:schemeClr val="bg2"/>
                </a:solidFill>
                <a:latin typeface="Calibri" panose="020F0502020204030204" charset="0"/>
                <a:cs typeface="Calibri" panose="020F0502020204030204" charset="0"/>
              </a:rPr>
              <a:t>For explicit decomposition, we adopt the shared</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detection head and the asymmetric objective functions for</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the branches. Moreover, we design a novel attentive fusion</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to effectively combine the multimodal information provided</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by the two branches. In contrast to existing attention methods, the proposed fusion preserves local sensitivity which</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is important for accurate action detection. With these key</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components, we build a strong action detector that produces</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precise action predictions given only RGB frames.</a:t>
            </a:r>
            <a:endParaRPr sz="1800">
              <a:solidFill>
                <a:schemeClr val="bg2"/>
              </a:solidFill>
              <a:latin typeface="Calibri" panose="020F0502020204030204" charset="0"/>
              <a:cs typeface="Calibri" panose="020F0502020204030204" charset="0"/>
            </a:endParaRPr>
          </a:p>
        </p:txBody>
      </p:sp>
      <p:sp>
        <p:nvSpPr>
          <p:cNvPr id="4" name="文本框 3"/>
          <p:cNvSpPr txBox="1"/>
          <p:nvPr/>
        </p:nvSpPr>
        <p:spPr>
          <a:xfrm>
            <a:off x="8052435" y="1720215"/>
            <a:ext cx="3531870" cy="922020"/>
          </a:xfrm>
          <a:prstGeom prst="rect">
            <a:avLst/>
          </a:prstGeom>
          <a:noFill/>
        </p:spPr>
        <p:txBody>
          <a:bodyPr wrap="square" rtlCol="0">
            <a:spAutoFit/>
          </a:bodyPr>
          <a:p>
            <a:r>
              <a:rPr lang="zh-CN" altLang="en-US"/>
              <a:t>介绍模型</a:t>
            </a:r>
            <a:r>
              <a:rPr lang="zh-CN" altLang="en-US"/>
              <a:t>实现细节</a:t>
            </a:r>
            <a:endParaRPr lang="zh-CN" altLang="en-US"/>
          </a:p>
          <a:p>
            <a:r>
              <a:rPr lang="zh-CN" altLang="en-US"/>
              <a:t>双分支，一个分支蒸馏，一个分支正常</a:t>
            </a:r>
            <a:r>
              <a:rPr lang="zh-CN" altLang="en-US"/>
              <a:t>监督</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Introduction</a:t>
            </a:r>
            <a:endParaRPr lang="zh-CN" altLang="en-US" sz="2000" b="1">
              <a:solidFill>
                <a:schemeClr val="tx1"/>
              </a:solidFill>
              <a:latin typeface="Calibri" panose="020F0502020204030204" charset="0"/>
              <a:cs typeface="Calibri" panose="020F0502020204030204" charset="0"/>
            </a:endParaRPr>
          </a:p>
          <a:p>
            <a:pPr marL="0" indent="0" algn="l">
              <a:buNone/>
            </a:pPr>
            <a:r>
              <a:rPr sz="1800">
                <a:solidFill>
                  <a:schemeClr val="bg2"/>
                </a:solidFill>
                <a:latin typeface="Calibri" panose="020F0502020204030204" charset="0"/>
                <a:cs typeface="Calibri" panose="020F0502020204030204" charset="0"/>
              </a:rPr>
              <a:t>To tackle the issue, we introduce a novel framework,</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named decomposed cross-modal distillation (Fig. 1b). In</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detail, our model adopts the split-and-merge paradigm,</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where the high-level features are decomposed into appearance and motion components within a dual-branch design.</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Then only the motion branch receives the distillation signal,</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while the other branch remains intact to learn appearance information.</a:t>
            </a:r>
            <a:r>
              <a:rPr sz="1800">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For explicit decomposition, we adopt the shared</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detection head and the asymmetric objective functions for</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the branches. </a:t>
            </a:r>
            <a:r>
              <a:rPr sz="1800">
                <a:solidFill>
                  <a:schemeClr val="bg2"/>
                </a:solidFill>
                <a:latin typeface="Calibri" panose="020F0502020204030204" charset="0"/>
                <a:cs typeface="Calibri" panose="020F0502020204030204" charset="0"/>
              </a:rPr>
              <a:t>Moreover, we design a novel attentive fusion</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to effectively combine the multimodal information provided</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by the two branches. In contrast to existing attention methods, the proposed fusion preserves local sensitivity which</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is important for accurate action detection. With these key</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components, we build a strong action detector that produces</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precise action predictions given only RGB frames.</a:t>
            </a:r>
            <a:endParaRPr sz="1800">
              <a:solidFill>
                <a:schemeClr val="bg2"/>
              </a:solidFill>
              <a:latin typeface="Calibri" panose="020F0502020204030204" charset="0"/>
              <a:cs typeface="Calibri" panose="020F0502020204030204" charset="0"/>
            </a:endParaRPr>
          </a:p>
        </p:txBody>
      </p:sp>
      <p:sp>
        <p:nvSpPr>
          <p:cNvPr id="4" name="文本框 3"/>
          <p:cNvSpPr txBox="1"/>
          <p:nvPr/>
        </p:nvSpPr>
        <p:spPr>
          <a:xfrm>
            <a:off x="8052435" y="1720215"/>
            <a:ext cx="3531870" cy="1198880"/>
          </a:xfrm>
          <a:prstGeom prst="rect">
            <a:avLst/>
          </a:prstGeom>
          <a:noFill/>
        </p:spPr>
        <p:txBody>
          <a:bodyPr wrap="square" rtlCol="0">
            <a:spAutoFit/>
          </a:bodyPr>
          <a:p>
            <a:r>
              <a:rPr lang="zh-CN" altLang="en-US"/>
              <a:t>介绍模型</a:t>
            </a:r>
            <a:r>
              <a:rPr lang="zh-CN" altLang="en-US"/>
              <a:t>实现细节</a:t>
            </a:r>
            <a:endParaRPr lang="zh-CN" altLang="en-US"/>
          </a:p>
          <a:p>
            <a:r>
              <a:rPr lang="zh-CN" altLang="en-US"/>
              <a:t>为了防止模型偷懒，只改变检测头参数以应对两个分支的训练，共享两个</a:t>
            </a:r>
            <a:r>
              <a:rPr lang="zh-CN" altLang="en-US"/>
              <a:t>分支检测头的</a:t>
            </a:r>
            <a:r>
              <a:rPr lang="zh-CN" altLang="en-US"/>
              <a:t>参数</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Introduction</a:t>
            </a:r>
            <a:endParaRPr lang="zh-CN" altLang="en-US" sz="2000" b="1">
              <a:solidFill>
                <a:schemeClr val="tx1"/>
              </a:solidFill>
              <a:latin typeface="Calibri" panose="020F0502020204030204" charset="0"/>
              <a:cs typeface="Calibri" panose="020F0502020204030204" charset="0"/>
            </a:endParaRPr>
          </a:p>
          <a:p>
            <a:pPr marL="0" indent="0" algn="l">
              <a:buNone/>
            </a:pPr>
            <a:r>
              <a:rPr sz="1800">
                <a:solidFill>
                  <a:schemeClr val="bg2"/>
                </a:solidFill>
                <a:latin typeface="Calibri" panose="020F0502020204030204" charset="0"/>
                <a:cs typeface="Calibri" panose="020F0502020204030204" charset="0"/>
              </a:rPr>
              <a:t>To tackle the issue, we introduce a novel framework,</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named decomposed cross-modal distillation (Fig. 1b). In</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detail, our model adopts the split-and-merge paradigm,</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where the high-level features are decomposed into appearance and motion components within a dual-branch design.</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Then only the motion branch receives the distillation signal,</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while the other branch remains intact to learn appearance information.</a:t>
            </a:r>
            <a:r>
              <a:rPr sz="1800">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For explicit decomposition, we adopt the shared</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detection head and the asymmetric objective functions for</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the branches. </a:t>
            </a:r>
            <a:r>
              <a:rPr sz="1800">
                <a:solidFill>
                  <a:schemeClr val="tx1"/>
                </a:solidFill>
                <a:latin typeface="Calibri" panose="020F0502020204030204" charset="0"/>
                <a:cs typeface="Calibri" panose="020F0502020204030204" charset="0"/>
              </a:rPr>
              <a:t>Moreover, we design a novel attentive fusion</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to effectively combine the multimodal information provided</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by the two branches. In contrast to existing attention methods, the proposed fusion preserves local sensitivity which</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is important for accurate action detection. With these key</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components, we build a strong action detector that produces</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precise action predictions given only RGB frames.</a:t>
            </a:r>
            <a:endParaRPr sz="1800">
              <a:solidFill>
                <a:schemeClr val="tx1"/>
              </a:solidFill>
              <a:latin typeface="Calibri" panose="020F0502020204030204" charset="0"/>
              <a:cs typeface="Calibri" panose="020F0502020204030204" charset="0"/>
            </a:endParaRPr>
          </a:p>
        </p:txBody>
      </p:sp>
      <p:sp>
        <p:nvSpPr>
          <p:cNvPr id="4" name="文本框 3"/>
          <p:cNvSpPr txBox="1"/>
          <p:nvPr/>
        </p:nvSpPr>
        <p:spPr>
          <a:xfrm>
            <a:off x="8052435" y="1720215"/>
            <a:ext cx="3531870" cy="645160"/>
          </a:xfrm>
          <a:prstGeom prst="rect">
            <a:avLst/>
          </a:prstGeom>
          <a:noFill/>
        </p:spPr>
        <p:txBody>
          <a:bodyPr wrap="square" rtlCol="0">
            <a:spAutoFit/>
          </a:bodyPr>
          <a:p>
            <a:r>
              <a:rPr lang="zh-CN" altLang="en-US"/>
              <a:t>介绍模型</a:t>
            </a:r>
            <a:r>
              <a:rPr lang="zh-CN" altLang="en-US"/>
              <a:t>实现细节</a:t>
            </a:r>
            <a:endParaRPr lang="zh-CN" altLang="en-US"/>
          </a:p>
          <a:p>
            <a:r>
              <a:rPr lang="zh-CN" altLang="en-US"/>
              <a:t>局部加权</a:t>
            </a:r>
            <a:r>
              <a:rPr lang="zh-CN" altLang="en-US"/>
              <a:t>的两分支信息融合</a:t>
            </a:r>
            <a:r>
              <a:rPr lang="zh-CN" altLang="en-US"/>
              <a:t>方式</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Solution</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10515600" cy="4841240"/>
          </a:xfrm>
        </p:spPr>
        <p:txBody>
          <a:bodyPr/>
          <a:p>
            <a:pPr marL="0" indent="0">
              <a:buNone/>
            </a:pPr>
            <a:r>
              <a:rPr lang="en-US" altLang="zh-CN" sz="2000">
                <a:latin typeface="Calibri" panose="020F0502020204030204" charset="0"/>
                <a:cs typeface="Calibri" panose="020F0502020204030204" charset="0"/>
              </a:rPr>
              <a:t>Only use RGB stream!!!</a:t>
            </a:r>
            <a:endParaRPr lang="en-US" altLang="zh-CN" sz="2000">
              <a:latin typeface="Calibri" panose="020F0502020204030204" charset="0"/>
              <a:cs typeface="Calibri" panose="020F0502020204030204" charset="0"/>
            </a:endParaRPr>
          </a:p>
          <a:p>
            <a:pPr marL="0" indent="0">
              <a:buNone/>
            </a:pPr>
            <a:r>
              <a:rPr lang="en-US" altLang="zh-CN" sz="2000">
                <a:latin typeface="Calibri" panose="020F0502020204030204" charset="0"/>
                <a:cs typeface="Calibri" panose="020F0502020204030204" charset="0"/>
              </a:rPr>
              <a:t>Specifically, build strong RGB-based action detectors by </a:t>
            </a:r>
            <a:r>
              <a:rPr lang="en-US" altLang="zh-CN" sz="2000" i="1">
                <a:solidFill>
                  <a:srgbClr val="FF0000"/>
                </a:solidFill>
                <a:latin typeface="Calibri" panose="020F0502020204030204" charset="0"/>
                <a:cs typeface="Calibri" panose="020F0502020204030204" charset="0"/>
              </a:rPr>
              <a:t>decomposed</a:t>
            </a:r>
            <a:r>
              <a:rPr lang="en-US" altLang="zh-CN" sz="2000">
                <a:latin typeface="Calibri" panose="020F0502020204030204" charset="0"/>
                <a:cs typeface="Calibri" panose="020F0502020204030204" charset="0"/>
              </a:rPr>
              <a:t> cross-modal knowledge distillation.</a:t>
            </a:r>
            <a:endParaRPr lang="en-US" altLang="zh-CN" sz="2000">
              <a:latin typeface="Calibri" panose="020F0502020204030204" charset="0"/>
              <a:cs typeface="Calibri" panose="020F0502020204030204" charset="0"/>
            </a:endParaRPr>
          </a:p>
          <a:p>
            <a:pPr marL="0" indent="0">
              <a:buNone/>
            </a:pPr>
            <a:endParaRPr lang="en-US" altLang="zh-CN" sz="2000">
              <a:latin typeface="Calibri" panose="020F0502020204030204" charset="0"/>
              <a:cs typeface="Calibri" panose="020F0502020204030204" charset="0"/>
            </a:endParaRPr>
          </a:p>
          <a:p>
            <a:pPr marL="0" indent="0">
              <a:buNone/>
            </a:pPr>
            <a:r>
              <a:rPr lang="en-US" altLang="zh-CN" sz="2000">
                <a:latin typeface="Calibri" panose="020F0502020204030204" charset="0"/>
                <a:cs typeface="Calibri" panose="020F0502020204030204" charset="0"/>
              </a:rPr>
              <a:t>Why not directly </a:t>
            </a:r>
            <a:r>
              <a:rPr lang="en-US" altLang="zh-CN" sz="2000">
                <a:latin typeface="Calibri" panose="020F0502020204030204" charset="0"/>
                <a:cs typeface="Calibri" panose="020F0502020204030204" charset="0"/>
                <a:sym typeface="+mn-ea"/>
              </a:rPr>
              <a:t>knowledge distillation???</a:t>
            </a:r>
            <a:endParaRPr lang="en-US" altLang="zh-CN" sz="2000">
              <a:latin typeface="Calibri" panose="020F0502020204030204" charset="0"/>
              <a:cs typeface="Calibri" panose="020F0502020204030204" charset="0"/>
              <a:sym typeface="+mn-ea"/>
            </a:endParaRPr>
          </a:p>
          <a:p>
            <a:pPr marL="0" indent="0">
              <a:buNone/>
            </a:pPr>
            <a:r>
              <a:rPr lang="en-US" altLang="zh-CN" sz="2000">
                <a:latin typeface="Calibri" panose="020F0502020204030204" charset="0"/>
                <a:cs typeface="Calibri" panose="020F0502020204030204" charset="0"/>
              </a:rPr>
              <a:t>Difficult to learn (RGB and motion information are entangled with each other)</a:t>
            </a:r>
            <a:endParaRPr lang="zh-CN" altLang="en-US" sz="2000">
              <a:latin typeface="Calibri" panose="020F0502020204030204" charset="0"/>
              <a:cs typeface="Calibri" panose="020F0502020204030204" charset="0"/>
            </a:endParaRPr>
          </a:p>
        </p:txBody>
      </p:sp>
      <p:pic>
        <p:nvPicPr>
          <p:cNvPr id="5" name="图片 4"/>
          <p:cNvPicPr>
            <a:picLocks noChangeAspect="1"/>
          </p:cNvPicPr>
          <p:nvPr>
            <p:custDataLst>
              <p:tags r:id="rId1"/>
            </p:custDataLst>
          </p:nvPr>
        </p:nvPicPr>
        <p:blipFill>
          <a:blip r:embed="rId2"/>
          <a:stretch>
            <a:fillRect/>
          </a:stretch>
        </p:blipFill>
        <p:spPr>
          <a:xfrm>
            <a:off x="3648075" y="3524250"/>
            <a:ext cx="4895850" cy="2717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Introduction</a:t>
            </a:r>
            <a:endParaRPr lang="zh-CN" altLang="en-US" sz="2000" b="1">
              <a:solidFill>
                <a:schemeClr val="tx1"/>
              </a:solidFill>
              <a:latin typeface="Calibri" panose="020F0502020204030204" charset="0"/>
              <a:cs typeface="Calibri" panose="020F0502020204030204" charset="0"/>
            </a:endParaRPr>
          </a:p>
          <a:p>
            <a:pPr marL="0" indent="0" algn="l">
              <a:buNone/>
            </a:pPr>
            <a:r>
              <a:rPr sz="1800">
                <a:latin typeface="Calibri" panose="020F0502020204030204" charset="0"/>
                <a:cs typeface="Calibri" panose="020F0502020204030204" charset="0"/>
              </a:rPr>
              <a:t>We conduct extensive experiments on the popular benchmarks, THUMOS’14 [22] and ActivityNet1.3 [4]. Experimental results show that the proposed framework enables</a:t>
            </a:r>
            <a:r>
              <a:rPr lang="en-US" sz="1800">
                <a:latin typeface="Calibri" panose="020F0502020204030204" charset="0"/>
                <a:cs typeface="Calibri" panose="020F0502020204030204" charset="0"/>
              </a:rPr>
              <a:t> </a:t>
            </a:r>
            <a:r>
              <a:rPr sz="1800">
                <a:latin typeface="Calibri" panose="020F0502020204030204" charset="0"/>
                <a:cs typeface="Calibri" panose="020F0502020204030204" charset="0"/>
              </a:rPr>
              <a:t>effective cross-modal distillation by separating the RGB</a:t>
            </a:r>
            <a:r>
              <a:rPr lang="en-US" sz="1800">
                <a:latin typeface="Calibri" panose="020F0502020204030204" charset="0"/>
                <a:cs typeface="Calibri" panose="020F0502020204030204" charset="0"/>
              </a:rPr>
              <a:t> </a:t>
            </a:r>
            <a:r>
              <a:rPr sz="1800">
                <a:latin typeface="Calibri" panose="020F0502020204030204" charset="0"/>
                <a:cs typeface="Calibri" panose="020F0502020204030204" charset="0"/>
              </a:rPr>
              <a:t>and motion features. Consequently, our model largely improves the performance of RGB-based action detectors, exhibiting its superiority over conventional distillation. The</a:t>
            </a:r>
            <a:r>
              <a:rPr lang="en-US" sz="1800">
                <a:latin typeface="Calibri" panose="020F0502020204030204" charset="0"/>
                <a:cs typeface="Calibri" panose="020F0502020204030204" charset="0"/>
              </a:rPr>
              <a:t> </a:t>
            </a:r>
            <a:r>
              <a:rPr sz="1800">
                <a:latin typeface="Calibri" panose="020F0502020204030204" charset="0"/>
                <a:cs typeface="Calibri" panose="020F0502020204030204" charset="0"/>
              </a:rPr>
              <a:t>resulting RGB-based action detectors effectively bridge the</a:t>
            </a:r>
            <a:r>
              <a:rPr lang="en-US" sz="1800">
                <a:latin typeface="Calibri" panose="020F0502020204030204" charset="0"/>
                <a:cs typeface="Calibri" panose="020F0502020204030204" charset="0"/>
              </a:rPr>
              <a:t> </a:t>
            </a:r>
            <a:r>
              <a:rPr sz="1800">
                <a:latin typeface="Calibri" panose="020F0502020204030204" charset="0"/>
                <a:cs typeface="Calibri" panose="020F0502020204030204" charset="0"/>
              </a:rPr>
              <a:t>gap with two-stream models. Moreover, we validate our approach by utilizing another motion clue, i.e., temporal gradient, which has been underexplored for action detection.</a:t>
            </a:r>
            <a:endParaRPr sz="1800">
              <a:latin typeface="Calibri" panose="020F0502020204030204" charset="0"/>
              <a:cs typeface="Calibri" panose="020F0502020204030204" charset="0"/>
            </a:endParaRPr>
          </a:p>
          <a:p>
            <a:pPr marL="0" indent="0" algn="l">
              <a:buNone/>
            </a:pPr>
            <a:r>
              <a:rPr sz="1800">
                <a:solidFill>
                  <a:schemeClr val="bg2"/>
                </a:solidFill>
                <a:latin typeface="Calibri" panose="020F0502020204030204" charset="0"/>
                <a:cs typeface="Calibri" panose="020F0502020204030204" charset="0"/>
              </a:rPr>
              <a:t>To summarize, our contributions are three-fold: 1) We</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propose a decomposed cross-modal distillation framework,</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where motion knowledge is transferred in a separate way</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such that appearance information is not harmed. 2) We design a novel attentive fusion method that is able to exploit</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the complementarity of two modalities while sustaining the</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local discriminability of features. 3) Our method is generalizable to various backbones and detection heads, showing</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consistent improvements.</a:t>
            </a:r>
            <a:endParaRPr sz="1800">
              <a:solidFill>
                <a:schemeClr val="bg2"/>
              </a:solidFill>
              <a:latin typeface="Calibri" panose="020F0502020204030204" charset="0"/>
              <a:cs typeface="Calibri" panose="020F0502020204030204" charset="0"/>
            </a:endParaRPr>
          </a:p>
        </p:txBody>
      </p:sp>
      <p:sp>
        <p:nvSpPr>
          <p:cNvPr id="4" name="文本框 3"/>
          <p:cNvSpPr txBox="1"/>
          <p:nvPr/>
        </p:nvSpPr>
        <p:spPr>
          <a:xfrm>
            <a:off x="8052435" y="1720215"/>
            <a:ext cx="3531870" cy="645160"/>
          </a:xfrm>
          <a:prstGeom prst="rect">
            <a:avLst/>
          </a:prstGeom>
          <a:noFill/>
        </p:spPr>
        <p:txBody>
          <a:bodyPr wrap="square" rtlCol="0">
            <a:spAutoFit/>
          </a:bodyPr>
          <a:p>
            <a:r>
              <a:rPr lang="zh-CN" altLang="en-US"/>
              <a:t>介绍实验</a:t>
            </a:r>
            <a:r>
              <a:rPr lang="zh-CN" altLang="en-US"/>
              <a:t>结果</a:t>
            </a:r>
            <a:endParaRPr lang="zh-CN" altLang="en-US"/>
          </a:p>
          <a:p>
            <a:r>
              <a:rPr lang="zh-CN" altLang="en-US"/>
              <a:t>单输入模型的性能比肩双流</a:t>
            </a:r>
            <a:r>
              <a:rPr lang="zh-CN" altLang="en-US"/>
              <a:t>输入</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W</a:t>
            </a:r>
            <a:r>
              <a:rPr lang="en-US" altLang="zh-CN" sz="2800">
                <a:latin typeface="Calibri" panose="020F0502020204030204" charset="0"/>
                <a:cs typeface="Calibri" panose="020F0502020204030204" charset="0"/>
              </a:rPr>
              <a:t>riting</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7122795" cy="4841240"/>
          </a:xfrm>
        </p:spPr>
        <p:txBody>
          <a:bodyPr>
            <a:noAutofit/>
          </a:bodyPr>
          <a:p>
            <a:pPr marL="0" indent="0" algn="l">
              <a:buNone/>
            </a:pPr>
            <a:r>
              <a:rPr lang="zh-CN" altLang="en-US" sz="2000" b="1">
                <a:solidFill>
                  <a:schemeClr val="tx1"/>
                </a:solidFill>
                <a:latin typeface="Calibri" panose="020F0502020204030204" charset="0"/>
                <a:cs typeface="Calibri" panose="020F0502020204030204" charset="0"/>
              </a:rPr>
              <a:t>Introduction</a:t>
            </a:r>
            <a:endParaRPr lang="zh-CN" altLang="en-US" sz="2000" b="1">
              <a:solidFill>
                <a:schemeClr val="tx1"/>
              </a:solidFill>
              <a:latin typeface="Calibri" panose="020F0502020204030204" charset="0"/>
              <a:cs typeface="Calibri" panose="020F0502020204030204" charset="0"/>
            </a:endParaRPr>
          </a:p>
          <a:p>
            <a:pPr marL="0" indent="0" algn="l">
              <a:buNone/>
            </a:pPr>
            <a:r>
              <a:rPr sz="1800">
                <a:solidFill>
                  <a:schemeClr val="bg2"/>
                </a:solidFill>
                <a:latin typeface="Calibri" panose="020F0502020204030204" charset="0"/>
                <a:cs typeface="Calibri" panose="020F0502020204030204" charset="0"/>
              </a:rPr>
              <a:t>We conduct extensive experiments on the popular benchmarks, THUMOS’14 [22] and ActivityNet1.3 [4]. Experimental results show that the proposed framework enables</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effective cross-modal distillation by separating the RGB</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and motion features. Consequently, our model largely improves the performance of RGB-based action detectors, exhibiting its superiority over conventional distillation. The</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resulting RGB-based action detectors effectively bridge the</a:t>
            </a:r>
            <a:r>
              <a:rPr lang="en-US" sz="1800">
                <a:solidFill>
                  <a:schemeClr val="bg2"/>
                </a:solidFill>
                <a:latin typeface="Calibri" panose="020F0502020204030204" charset="0"/>
                <a:cs typeface="Calibri" panose="020F0502020204030204" charset="0"/>
              </a:rPr>
              <a:t> </a:t>
            </a:r>
            <a:r>
              <a:rPr sz="1800">
                <a:solidFill>
                  <a:schemeClr val="bg2"/>
                </a:solidFill>
                <a:latin typeface="Calibri" panose="020F0502020204030204" charset="0"/>
                <a:cs typeface="Calibri" panose="020F0502020204030204" charset="0"/>
              </a:rPr>
              <a:t>gap with two-stream models. Moreover, we validate our approach by utilizing another motion clue, i.e., temporal gradient, which has been underexplored for action detection.</a:t>
            </a:r>
            <a:endParaRPr sz="1800">
              <a:solidFill>
                <a:schemeClr val="bg2"/>
              </a:solidFill>
              <a:latin typeface="Calibri" panose="020F0502020204030204" charset="0"/>
              <a:cs typeface="Calibri" panose="020F0502020204030204" charset="0"/>
            </a:endParaRPr>
          </a:p>
          <a:p>
            <a:pPr marL="0" indent="0" algn="l">
              <a:buNone/>
            </a:pPr>
            <a:r>
              <a:rPr sz="1800">
                <a:solidFill>
                  <a:schemeClr val="tx1"/>
                </a:solidFill>
                <a:latin typeface="Calibri" panose="020F0502020204030204" charset="0"/>
                <a:cs typeface="Calibri" panose="020F0502020204030204" charset="0"/>
              </a:rPr>
              <a:t>To summarize, our contributions are three-fold: 1) We</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propose a decomposed cross-modal distillation framework,</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where motion knowledge is transferred in a separate way</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such that appearance information is not harmed. 2) We design a novel attentive fusion method that is able to exploit</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the complementarity of two modalities while sustaining the</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local discriminability of features. 3) Our method is generalizable to various backbones and detection heads, showing</a:t>
            </a:r>
            <a:r>
              <a:rPr lang="en-US" sz="1800">
                <a:solidFill>
                  <a:schemeClr val="tx1"/>
                </a:solidFill>
                <a:latin typeface="Calibri" panose="020F0502020204030204" charset="0"/>
                <a:cs typeface="Calibri" panose="020F0502020204030204" charset="0"/>
              </a:rPr>
              <a:t> </a:t>
            </a:r>
            <a:r>
              <a:rPr sz="1800">
                <a:solidFill>
                  <a:schemeClr val="tx1"/>
                </a:solidFill>
                <a:latin typeface="Calibri" panose="020F0502020204030204" charset="0"/>
                <a:cs typeface="Calibri" panose="020F0502020204030204" charset="0"/>
              </a:rPr>
              <a:t>consistent improvements.</a:t>
            </a:r>
            <a:endParaRPr sz="1800">
              <a:solidFill>
                <a:schemeClr val="tx1"/>
              </a:solidFill>
              <a:latin typeface="Calibri" panose="020F0502020204030204" charset="0"/>
              <a:cs typeface="Calibri" panose="020F0502020204030204" charset="0"/>
            </a:endParaRPr>
          </a:p>
        </p:txBody>
      </p:sp>
      <p:sp>
        <p:nvSpPr>
          <p:cNvPr id="4" name="文本框 3"/>
          <p:cNvSpPr txBox="1"/>
          <p:nvPr/>
        </p:nvSpPr>
        <p:spPr>
          <a:xfrm>
            <a:off x="8052435" y="1720215"/>
            <a:ext cx="3531870" cy="1753235"/>
          </a:xfrm>
          <a:prstGeom prst="rect">
            <a:avLst/>
          </a:prstGeom>
          <a:noFill/>
        </p:spPr>
        <p:txBody>
          <a:bodyPr wrap="square" rtlCol="0">
            <a:spAutoFit/>
          </a:bodyPr>
          <a:p>
            <a:r>
              <a:rPr lang="zh-CN" altLang="en-US"/>
              <a:t>贡献</a:t>
            </a:r>
            <a:r>
              <a:rPr lang="zh-CN" altLang="en-US"/>
              <a:t>总结</a:t>
            </a:r>
            <a:endParaRPr lang="zh-CN" altLang="en-US"/>
          </a:p>
          <a:p>
            <a:r>
              <a:rPr lang="en-US" altLang="zh-CN"/>
              <a:t>1. </a:t>
            </a:r>
            <a:r>
              <a:rPr lang="zh-CN" altLang="en-US"/>
              <a:t>提出分解式知识蒸馏</a:t>
            </a:r>
            <a:r>
              <a:rPr lang="zh-CN" altLang="en-US"/>
              <a:t>框架</a:t>
            </a:r>
            <a:endParaRPr lang="zh-CN" altLang="en-US"/>
          </a:p>
          <a:p>
            <a:r>
              <a:rPr lang="en-US" altLang="zh-CN"/>
              <a:t>2. </a:t>
            </a:r>
            <a:r>
              <a:rPr lang="zh-CN" altLang="en-US"/>
              <a:t>提出两分支信息的局部加权</a:t>
            </a:r>
            <a:r>
              <a:rPr lang="zh-CN" altLang="en-US"/>
              <a:t>融合方式</a:t>
            </a:r>
            <a:endParaRPr lang="zh-CN" altLang="en-US"/>
          </a:p>
          <a:p>
            <a:r>
              <a:rPr lang="en-US" altLang="zh-CN"/>
              <a:t>3. </a:t>
            </a:r>
            <a:r>
              <a:rPr lang="zh-CN" altLang="en-US"/>
              <a:t>方法对骨干网络和检测头没</a:t>
            </a:r>
            <a:r>
              <a:rPr lang="zh-CN" altLang="en-US"/>
              <a:t>要求</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Tips</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10515600" cy="4841240"/>
          </a:xfrm>
        </p:spPr>
        <p:txBody>
          <a:bodyPr/>
          <a:p>
            <a:pPr marL="0" indent="0">
              <a:buNone/>
            </a:pPr>
            <a:r>
              <a:rPr lang="en-US" altLang="zh-CN" sz="2000">
                <a:latin typeface="Calibri" panose="020F0502020204030204" charset="0"/>
                <a:cs typeface="Calibri" panose="020F0502020204030204" charset="0"/>
              </a:rPr>
              <a:t>Temporal gradient: difference between two consecutive frames.</a:t>
            </a:r>
            <a:endParaRPr lang="en-US" altLang="zh-CN" sz="2000">
              <a:latin typeface="Calibri" panose="020F0502020204030204" charset="0"/>
              <a:cs typeface="Calibri" panose="020F0502020204030204" charset="0"/>
            </a:endParaRPr>
          </a:p>
          <a:p>
            <a:pPr marL="0" indent="0">
              <a:buNone/>
            </a:pPr>
            <a:endParaRPr lang="en-US" altLang="zh-CN" sz="2000">
              <a:latin typeface="Calibri" panose="020F0502020204030204" charset="0"/>
              <a:cs typeface="Calibri" panose="020F0502020204030204" charset="0"/>
            </a:endParaRPr>
          </a:p>
          <a:p>
            <a:pPr marL="0" indent="0">
              <a:buNone/>
            </a:pPr>
            <a:endParaRPr lang="en-US" altLang="zh-CN" sz="2000">
              <a:latin typeface="Calibri" panose="020F0502020204030204" charset="0"/>
              <a:cs typeface="Calibri" panose="020F0502020204030204" charset="0"/>
            </a:endParaRPr>
          </a:p>
          <a:p>
            <a:pPr marL="0" indent="0">
              <a:buNone/>
            </a:pPr>
            <a:endParaRPr lang="en-US" altLang="zh-CN" sz="2000">
              <a:latin typeface="Calibri" panose="020F0502020204030204" charset="0"/>
              <a:cs typeface="Calibri" panose="020F0502020204030204" charset="0"/>
            </a:endParaRPr>
          </a:p>
          <a:p>
            <a:pPr marL="0" indent="0">
              <a:buNone/>
            </a:pPr>
            <a:endParaRPr lang="en-US" altLang="zh-CN" sz="2000">
              <a:latin typeface="Calibri" panose="020F0502020204030204" charset="0"/>
              <a:cs typeface="Calibri" panose="020F0502020204030204" charset="0"/>
            </a:endParaRPr>
          </a:p>
          <a:p>
            <a:pPr marL="0" indent="0">
              <a:buNone/>
            </a:pPr>
            <a:endParaRPr lang="en-US" altLang="zh-CN" sz="2000">
              <a:latin typeface="Calibri" panose="020F0502020204030204" charset="0"/>
              <a:cs typeface="Calibri" panose="020F0502020204030204" charset="0"/>
            </a:endParaRPr>
          </a:p>
          <a:p>
            <a:pPr marL="0" indent="0">
              <a:buNone/>
            </a:pPr>
            <a:endParaRPr lang="en-US" altLang="zh-CN" sz="2000">
              <a:latin typeface="Calibri" panose="020F0502020204030204" charset="0"/>
              <a:cs typeface="Calibri" panose="020F0502020204030204" charset="0"/>
            </a:endParaRPr>
          </a:p>
          <a:p>
            <a:pPr marL="0" indent="0">
              <a:buNone/>
            </a:pPr>
            <a:r>
              <a:rPr lang="en-US" altLang="zh-CN" sz="2000">
                <a:latin typeface="Calibri" panose="020F0502020204030204" charset="0"/>
                <a:cs typeface="Calibri" panose="020F0502020204030204" charset="0"/>
              </a:rPr>
              <a:t>Distillation approaches:</a:t>
            </a:r>
            <a:endParaRPr lang="en-US" altLang="zh-CN" sz="2000">
              <a:latin typeface="Calibri" panose="020F0502020204030204" charset="0"/>
              <a:cs typeface="Calibri" panose="020F0502020204030204" charset="0"/>
            </a:endParaRPr>
          </a:p>
          <a:p>
            <a:pPr marL="0" indent="0">
              <a:buNone/>
            </a:pPr>
            <a:r>
              <a:rPr lang="en-US" altLang="zh-CN" sz="2000">
                <a:latin typeface="Calibri" panose="020F0502020204030204" charset="0"/>
                <a:cs typeface="Calibri" panose="020F0502020204030204" charset="0"/>
              </a:rPr>
              <a:t>1) The first approach utilizes the teacher’s predictions as pseudo-ground truths and encourages the student to mimic the behavior of the teacher.</a:t>
            </a:r>
            <a:endParaRPr lang="en-US" altLang="zh-CN" sz="2000">
              <a:latin typeface="Calibri" panose="020F0502020204030204" charset="0"/>
              <a:cs typeface="Calibri" panose="020F0502020204030204" charset="0"/>
            </a:endParaRPr>
          </a:p>
          <a:p>
            <a:pPr marL="0" indent="0">
              <a:buNone/>
            </a:pPr>
            <a:r>
              <a:rPr lang="en-US" altLang="zh-CN" sz="2000">
                <a:latin typeface="Calibri" panose="020F0502020204030204" charset="0"/>
                <a:cs typeface="Calibri" panose="020F0502020204030204" charset="0"/>
              </a:rPr>
              <a:t>2) The second approach encourages the matching of the intermediate features from the student and the teacher.</a:t>
            </a:r>
            <a:endParaRPr lang="en-US" altLang="zh-CN" sz="2000">
              <a:latin typeface="Calibri" panose="020F0502020204030204" charset="0"/>
              <a:cs typeface="Calibri" panose="020F0502020204030204" charset="0"/>
            </a:endParaRPr>
          </a:p>
        </p:txBody>
      </p:sp>
      <p:pic>
        <p:nvPicPr>
          <p:cNvPr id="6" name="图片 5"/>
          <p:cNvPicPr>
            <a:picLocks noChangeAspect="1"/>
          </p:cNvPicPr>
          <p:nvPr>
            <p:custDataLst>
              <p:tags r:id="rId1"/>
            </p:custDataLst>
          </p:nvPr>
        </p:nvPicPr>
        <p:blipFill>
          <a:blip r:embed="rId2"/>
          <a:stretch>
            <a:fillRect/>
          </a:stretch>
        </p:blipFill>
        <p:spPr>
          <a:xfrm>
            <a:off x="3044825" y="1724025"/>
            <a:ext cx="6102350" cy="24574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Method</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10515600" cy="4841240"/>
          </a:xfrm>
        </p:spPr>
        <p:txBody>
          <a:bodyPr/>
          <a:p>
            <a:pPr marL="0" indent="0">
              <a:buNone/>
            </a:pPr>
            <a:r>
              <a:rPr lang="en-US" altLang="zh-CN" sz="2000">
                <a:solidFill>
                  <a:schemeClr val="tx1">
                    <a:lumMod val="65000"/>
                    <a:lumOff val="35000"/>
                  </a:schemeClr>
                </a:solidFill>
                <a:latin typeface="Calibri" panose="020F0502020204030204" charset="0"/>
                <a:cs typeface="Calibri" panose="020F0502020204030204" charset="0"/>
              </a:rPr>
              <a:t>Motion branch</a:t>
            </a:r>
            <a:r>
              <a:rPr lang="en-US" altLang="zh-CN" sz="2000">
                <a:latin typeface="Calibri" panose="020F0502020204030204" charset="0"/>
                <a:cs typeface="Calibri" panose="020F0502020204030204" charset="0"/>
              </a:rPr>
              <a:t> + </a:t>
            </a:r>
            <a:r>
              <a:rPr lang="en-US" altLang="zh-CN" sz="2000">
                <a:solidFill>
                  <a:schemeClr val="accent1">
                    <a:lumMod val="75000"/>
                  </a:schemeClr>
                </a:solidFill>
                <a:latin typeface="Calibri" panose="020F0502020204030204" charset="0"/>
                <a:cs typeface="Calibri" panose="020F0502020204030204" charset="0"/>
              </a:rPr>
              <a:t>Appearance branch</a:t>
            </a:r>
            <a:endParaRPr lang="en-US" altLang="zh-CN" sz="2000">
              <a:solidFill>
                <a:schemeClr val="accent1">
                  <a:lumMod val="75000"/>
                </a:schemeClr>
              </a:solidFill>
              <a:latin typeface="Calibri" panose="020F0502020204030204" charset="0"/>
              <a:cs typeface="Calibri" panose="020F0502020204030204" charset="0"/>
            </a:endParaRPr>
          </a:p>
        </p:txBody>
      </p:sp>
      <p:pic>
        <p:nvPicPr>
          <p:cNvPr id="4" name="图片 3"/>
          <p:cNvPicPr>
            <a:picLocks noChangeAspect="1"/>
          </p:cNvPicPr>
          <p:nvPr>
            <p:custDataLst>
              <p:tags r:id="rId1"/>
            </p:custDataLst>
          </p:nvPr>
        </p:nvPicPr>
        <p:blipFill>
          <a:blip r:embed="rId2"/>
          <a:stretch>
            <a:fillRect/>
          </a:stretch>
        </p:blipFill>
        <p:spPr>
          <a:xfrm>
            <a:off x="3269615" y="1815465"/>
            <a:ext cx="5653405" cy="45732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Local Attentive Fusion</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10515600" cy="4841240"/>
          </a:xfrm>
        </p:spPr>
        <p:txBody>
          <a:bodyPr/>
          <a:p>
            <a:pPr marL="0" indent="0">
              <a:buNone/>
            </a:pPr>
            <a:r>
              <a:rPr lang="en-US" altLang="zh-CN" sz="2000">
                <a:solidFill>
                  <a:schemeClr val="tx1">
                    <a:lumMod val="65000"/>
                    <a:lumOff val="35000"/>
                  </a:schemeClr>
                </a:solidFill>
                <a:latin typeface="Calibri" panose="020F0502020204030204" charset="0"/>
                <a:cs typeface="Calibri" panose="020F0502020204030204" charset="0"/>
              </a:rPr>
              <a:t>Motion branch</a:t>
            </a:r>
            <a:r>
              <a:rPr lang="en-US" altLang="zh-CN" sz="2000">
                <a:latin typeface="Calibri" panose="020F0502020204030204" charset="0"/>
                <a:cs typeface="Calibri" panose="020F0502020204030204" charset="0"/>
              </a:rPr>
              <a:t> + </a:t>
            </a:r>
            <a:r>
              <a:rPr lang="en-US" altLang="zh-CN" sz="2000">
                <a:solidFill>
                  <a:schemeClr val="accent1">
                    <a:lumMod val="75000"/>
                  </a:schemeClr>
                </a:solidFill>
                <a:latin typeface="Calibri" panose="020F0502020204030204" charset="0"/>
                <a:cs typeface="Calibri" panose="020F0502020204030204" charset="0"/>
              </a:rPr>
              <a:t>Appearance branch</a:t>
            </a:r>
            <a:endParaRPr lang="en-US" altLang="zh-CN" sz="2000">
              <a:solidFill>
                <a:schemeClr val="accent1">
                  <a:lumMod val="75000"/>
                </a:schemeClr>
              </a:solidFill>
              <a:latin typeface="Calibri" panose="020F0502020204030204" charset="0"/>
              <a:cs typeface="Calibri" panose="020F0502020204030204" charset="0"/>
            </a:endParaRPr>
          </a:p>
          <a:p>
            <a:pPr marL="0" indent="0">
              <a:buNone/>
            </a:pPr>
            <a:r>
              <a:rPr lang="en-US" altLang="zh-CN" sz="2000">
                <a:solidFill>
                  <a:srgbClr val="FF0000"/>
                </a:solidFill>
                <a:latin typeface="Calibri" panose="020F0502020204030204" charset="0"/>
                <a:cs typeface="Calibri" panose="020F0502020204030204" charset="0"/>
              </a:rPr>
              <a:t>Find similarity in different modalities</a:t>
            </a:r>
            <a:endParaRPr lang="en-US" altLang="zh-CN" sz="2000">
              <a:solidFill>
                <a:srgbClr val="FF0000"/>
              </a:solidFill>
              <a:latin typeface="Calibri" panose="020F0502020204030204" charset="0"/>
              <a:cs typeface="Calibri" panose="020F0502020204030204" charset="0"/>
            </a:endParaRPr>
          </a:p>
        </p:txBody>
      </p:sp>
      <p:pic>
        <p:nvPicPr>
          <p:cNvPr id="5" name="图片 4"/>
          <p:cNvPicPr>
            <a:picLocks noChangeAspect="1"/>
          </p:cNvPicPr>
          <p:nvPr>
            <p:custDataLst>
              <p:tags r:id="rId1"/>
            </p:custDataLst>
          </p:nvPr>
        </p:nvPicPr>
        <p:blipFill>
          <a:blip r:embed="rId2"/>
          <a:stretch>
            <a:fillRect/>
          </a:stretch>
        </p:blipFill>
        <p:spPr>
          <a:xfrm>
            <a:off x="3094355" y="2169160"/>
            <a:ext cx="6003290" cy="43192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Experiments</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10515600" cy="4841240"/>
          </a:xfrm>
        </p:spPr>
        <p:txBody>
          <a:bodyPr/>
          <a:p>
            <a:pPr marL="0" indent="0">
              <a:buNone/>
            </a:pPr>
            <a:r>
              <a:rPr lang="en-US" altLang="zh-CN" sz="2000">
                <a:solidFill>
                  <a:schemeClr val="tx1"/>
                </a:solidFill>
                <a:latin typeface="Calibri" panose="020F0502020204030204" charset="0"/>
                <a:cs typeface="Calibri" panose="020F0502020204030204" charset="0"/>
              </a:rPr>
              <a:t>Datasets: THUMOS’14 and ActivityNet1.3</a:t>
            </a:r>
            <a:endParaRPr lang="en-US" altLang="zh-CN" sz="2000">
              <a:solidFill>
                <a:schemeClr val="tx1"/>
              </a:solidFill>
              <a:latin typeface="Calibri" panose="020F0502020204030204" charset="0"/>
              <a:cs typeface="Calibri" panose="020F0502020204030204" charset="0"/>
            </a:endParaRPr>
          </a:p>
          <a:p>
            <a:pPr marL="0" indent="0">
              <a:buNone/>
            </a:pPr>
            <a:r>
              <a:rPr lang="en-US" altLang="zh-CN" sz="2000">
                <a:solidFill>
                  <a:schemeClr val="tx1"/>
                </a:solidFill>
                <a:latin typeface="Calibri" panose="020F0502020204030204" charset="0"/>
                <a:cs typeface="Calibri" panose="020F0502020204030204" charset="0"/>
              </a:rPr>
              <a:t>Evaluation metrics: mAPs at different IOU</a:t>
            </a:r>
            <a:endParaRPr lang="en-US" altLang="zh-CN" sz="2000">
              <a:solidFill>
                <a:schemeClr val="tx1"/>
              </a:solidFill>
              <a:latin typeface="Calibri" panose="020F0502020204030204" charset="0"/>
              <a:cs typeface="Calibri" panose="020F0502020204030204" charset="0"/>
            </a:endParaRPr>
          </a:p>
          <a:p>
            <a:pPr marL="0" indent="0">
              <a:buNone/>
            </a:pPr>
            <a:r>
              <a:rPr lang="en-US" altLang="zh-CN" sz="2000">
                <a:solidFill>
                  <a:schemeClr val="tx1"/>
                </a:solidFill>
                <a:latin typeface="Calibri" panose="020F0502020204030204" charset="0"/>
                <a:cs typeface="Calibri" panose="020F0502020204030204" charset="0"/>
              </a:rPr>
              <a:t>Backbone: TSM18</a:t>
            </a:r>
            <a:endParaRPr lang="en-US" altLang="zh-CN" sz="2000">
              <a:solidFill>
                <a:schemeClr val="tx1"/>
              </a:solidFill>
              <a:latin typeface="Calibri" panose="020F0502020204030204" charset="0"/>
              <a:cs typeface="Calibri" panose="020F0502020204030204" charset="0"/>
            </a:endParaRPr>
          </a:p>
          <a:p>
            <a:pPr marL="0" indent="0">
              <a:buNone/>
            </a:pPr>
            <a:r>
              <a:rPr lang="en-US" altLang="zh-CN" sz="2000">
                <a:solidFill>
                  <a:schemeClr val="tx1"/>
                </a:solidFill>
                <a:latin typeface="Calibri" panose="020F0502020204030204" charset="0"/>
                <a:cs typeface="Calibri" panose="020F0502020204030204" charset="0"/>
              </a:rPr>
              <a:t>Detection head: Actionformer</a:t>
            </a:r>
            <a:endParaRPr lang="en-US" altLang="zh-CN" sz="2000">
              <a:solidFill>
                <a:schemeClr val="tx1"/>
              </a:solidFill>
              <a:latin typeface="Calibri" panose="020F0502020204030204" charset="0"/>
              <a:cs typeface="Calibri" panose="020F0502020204030204" charset="0"/>
            </a:endParaRPr>
          </a:p>
          <a:p>
            <a:pPr marL="0" indent="0">
              <a:buNone/>
            </a:pPr>
            <a:endParaRPr lang="en-US" altLang="zh-CN" sz="2000">
              <a:solidFill>
                <a:schemeClr val="tx1"/>
              </a:solidFill>
              <a:latin typeface="Calibri" panose="020F0502020204030204" charset="0"/>
              <a:cs typeface="Calibri" panose="020F0502020204030204" charset="0"/>
            </a:endParaRPr>
          </a:p>
        </p:txBody>
      </p:sp>
      <p:pic>
        <p:nvPicPr>
          <p:cNvPr id="4" name="图片 3"/>
          <p:cNvPicPr>
            <a:picLocks noChangeAspect="1"/>
          </p:cNvPicPr>
          <p:nvPr>
            <p:custDataLst>
              <p:tags r:id="rId1"/>
            </p:custDataLst>
          </p:nvPr>
        </p:nvPicPr>
        <p:blipFill>
          <a:blip r:embed="rId2"/>
          <a:stretch>
            <a:fillRect/>
          </a:stretch>
        </p:blipFill>
        <p:spPr>
          <a:xfrm>
            <a:off x="3051175" y="3182620"/>
            <a:ext cx="6089650" cy="26352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Experiments</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10515600" cy="4841240"/>
          </a:xfrm>
        </p:spPr>
        <p:txBody>
          <a:bodyPr/>
          <a:p>
            <a:pPr marL="0" indent="0">
              <a:buNone/>
            </a:pPr>
            <a:r>
              <a:rPr lang="en-US" altLang="zh-CN" sz="2000">
                <a:solidFill>
                  <a:schemeClr val="bg1"/>
                </a:solidFill>
                <a:latin typeface="Calibri" panose="020F0502020204030204" charset="0"/>
                <a:cs typeface="Calibri" panose="020F0502020204030204" charset="0"/>
              </a:rPr>
              <a:t>a</a:t>
            </a:r>
            <a:endParaRPr lang="en-US" altLang="zh-CN" sz="2000">
              <a:solidFill>
                <a:schemeClr val="bg1"/>
              </a:solidFill>
              <a:latin typeface="Calibri" panose="020F0502020204030204" charset="0"/>
              <a:cs typeface="Calibri" panose="020F0502020204030204" charset="0"/>
            </a:endParaRPr>
          </a:p>
        </p:txBody>
      </p:sp>
      <p:pic>
        <p:nvPicPr>
          <p:cNvPr id="5" name="图片 4"/>
          <p:cNvPicPr>
            <a:picLocks noChangeAspect="1"/>
          </p:cNvPicPr>
          <p:nvPr>
            <p:custDataLst>
              <p:tags r:id="rId1"/>
            </p:custDataLst>
          </p:nvPr>
        </p:nvPicPr>
        <p:blipFill>
          <a:blip r:embed="rId2"/>
          <a:stretch>
            <a:fillRect/>
          </a:stretch>
        </p:blipFill>
        <p:spPr>
          <a:xfrm>
            <a:off x="3044825" y="2001520"/>
            <a:ext cx="6102350" cy="30543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849630"/>
          </a:xfrm>
        </p:spPr>
        <p:txBody>
          <a:bodyPr/>
          <a:p>
            <a:r>
              <a:rPr lang="en-US" altLang="zh-CN" sz="2800">
                <a:latin typeface="Calibri" panose="020F0502020204030204" charset="0"/>
                <a:cs typeface="Calibri" panose="020F0502020204030204" charset="0"/>
              </a:rPr>
              <a:t>Experiments</a:t>
            </a:r>
            <a:endParaRPr lang="en-US" altLang="zh-CN" sz="2800">
              <a:latin typeface="Calibri" panose="020F0502020204030204" charset="0"/>
              <a:cs typeface="Calibri" panose="020F0502020204030204" charset="0"/>
            </a:endParaRPr>
          </a:p>
        </p:txBody>
      </p:sp>
      <p:sp>
        <p:nvSpPr>
          <p:cNvPr id="3" name="内容占位符 2"/>
          <p:cNvSpPr>
            <a:spLocks noGrp="1"/>
          </p:cNvSpPr>
          <p:nvPr>
            <p:ph idx="1"/>
          </p:nvPr>
        </p:nvSpPr>
        <p:spPr>
          <a:xfrm>
            <a:off x="838200" y="1336040"/>
            <a:ext cx="10515600" cy="4841240"/>
          </a:xfrm>
        </p:spPr>
        <p:txBody>
          <a:bodyPr/>
          <a:p>
            <a:pPr marL="0" indent="0">
              <a:buNone/>
            </a:pPr>
            <a:r>
              <a:rPr lang="en-US" altLang="zh-CN" sz="2000">
                <a:solidFill>
                  <a:schemeClr val="bg1"/>
                </a:solidFill>
                <a:latin typeface="Calibri" panose="020F0502020204030204" charset="0"/>
                <a:cs typeface="Calibri" panose="020F0502020204030204" charset="0"/>
              </a:rPr>
              <a:t>a</a:t>
            </a:r>
            <a:endParaRPr lang="en-US" altLang="zh-CN" sz="2000">
              <a:solidFill>
                <a:schemeClr val="bg1"/>
              </a:solidFill>
              <a:latin typeface="Calibri" panose="020F0502020204030204" charset="0"/>
              <a:cs typeface="Calibri" panose="020F0502020204030204" charset="0"/>
            </a:endParaRPr>
          </a:p>
        </p:txBody>
      </p:sp>
      <p:pic>
        <p:nvPicPr>
          <p:cNvPr id="4" name="图片 3"/>
          <p:cNvPicPr>
            <a:picLocks noChangeAspect="1"/>
          </p:cNvPicPr>
          <p:nvPr>
            <p:custDataLst>
              <p:tags r:id="rId1"/>
            </p:custDataLst>
          </p:nvPr>
        </p:nvPicPr>
        <p:blipFill>
          <a:blip r:embed="rId2"/>
          <a:stretch>
            <a:fillRect/>
          </a:stretch>
        </p:blipFill>
        <p:spPr>
          <a:xfrm>
            <a:off x="3054350" y="1336040"/>
            <a:ext cx="6083300" cy="470535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COMMONDATA" val="eyJoZGlkIjoiOTVhMDk1NDI5MzAyOTk5NmEwYjc4NGU5ZjJjMzVmMWE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20614</Words>
  <Application>WPS 演示</Application>
  <PresentationFormat>宽屏</PresentationFormat>
  <Paragraphs>218</Paragraphs>
  <Slides>31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Arial</vt:lpstr>
      <vt:lpstr>宋体</vt:lpstr>
      <vt:lpstr>Wingdings</vt:lpstr>
      <vt:lpstr>Arial Unicode MS</vt:lpstr>
      <vt:lpstr>Calibri</vt:lpstr>
      <vt:lpstr>微软雅黑</vt:lpstr>
      <vt:lpstr>Times New Roman</vt:lpstr>
      <vt:lpstr>等线</vt:lpstr>
      <vt:lpstr>Office 主题</vt:lpstr>
      <vt:lpstr>PowerPoint 演示文稿</vt:lpstr>
      <vt:lpstr>PowerPoint 演示文稿</vt:lpstr>
      <vt:lpstr>Motivation</vt:lpstr>
      <vt:lpstr>Solution</vt:lpstr>
      <vt:lpstr>Tips</vt:lpstr>
      <vt:lpstr>Method</vt:lpstr>
      <vt:lpstr>Local Attentive Fusion</vt:lpstr>
      <vt:lpstr> Experiments</vt:lpstr>
      <vt:lpstr> Experiments</vt:lpstr>
      <vt:lpstr> Experiments</vt:lpstr>
      <vt:lpstr> Experiments</vt:lpstr>
      <vt:lpstr> Experiments</vt:lpstr>
      <vt:lpstr> Experiments</vt:lpstr>
      <vt:lpstr>Conclusion</vt:lpstr>
      <vt:lpstr>Writing</vt:lpstr>
      <vt:lpstr>Writing</vt:lpstr>
      <vt:lpstr>Writing</vt:lpstr>
      <vt:lpstr>Writing</vt:lpstr>
      <vt:lpstr>Writing</vt:lpstr>
      <vt:lpstr>Writing</vt:lpstr>
      <vt:lpstr>Writing</vt:lpstr>
      <vt:lpstr>Writing</vt:lpstr>
      <vt:lpstr>Writing</vt:lpstr>
      <vt:lpstr>Writing</vt:lpstr>
      <vt:lpstr>Writing</vt:lpstr>
      <vt:lpstr>Writing</vt:lpstr>
      <vt:lpstr>Writing</vt:lpstr>
      <vt:lpstr>Writing</vt:lpstr>
      <vt:lpstr>Writing</vt:lpstr>
      <vt:lpstr>Writing</vt:lpstr>
      <vt:lpstr>Writing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YYF</dc:creator>
  <cp:lastModifiedBy>YYF</cp:lastModifiedBy>
  <cp:revision>97</cp:revision>
  <dcterms:created xsi:type="dcterms:W3CDTF">2023-06-08T08:26:00Z</dcterms:created>
  <dcterms:modified xsi:type="dcterms:W3CDTF">2023-06-08T16:04:52Z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BFAE16D4F6124F40882851F9057453B7_12</vt:lpwstr>
  </property>
  <property fmtid="{D5CDD505-2E9C-101B-9397-08002B2CF9AE}" pid="3" name="KSOProductBuildVer">
    <vt:lpwstr>2052-11.1.0.14036</vt:lpwstr>
  </property>
</Properties>
</file>