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328" r:id="rId2"/>
    <p:sldId id="341" r:id="rId3"/>
    <p:sldId id="288" r:id="rId4"/>
    <p:sldId id="389" r:id="rId5"/>
    <p:sldId id="390" r:id="rId6"/>
    <p:sldId id="404" r:id="rId7"/>
    <p:sldId id="397" r:id="rId8"/>
    <p:sldId id="398" r:id="rId9"/>
    <p:sldId id="399" r:id="rId10"/>
    <p:sldId id="380" r:id="rId11"/>
    <p:sldId id="400" r:id="rId12"/>
    <p:sldId id="394" r:id="rId13"/>
    <p:sldId id="401" r:id="rId14"/>
    <p:sldId id="405" r:id="rId15"/>
    <p:sldId id="402" r:id="rId16"/>
    <p:sldId id="332" r:id="rId1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9345" autoAdjust="0"/>
  </p:normalViewPr>
  <p:slideViewPr>
    <p:cSldViewPr snapToGrid="0">
      <p:cViewPr varScale="1">
        <p:scale>
          <a:sx n="50" d="100"/>
          <a:sy n="50" d="100"/>
        </p:scale>
        <p:origin x="1284" y="36"/>
      </p:cViewPr>
      <p:guideLst>
        <p:guide orient="horz" pos="2160"/>
        <p:guide pos="3840"/>
      </p:guideLst>
    </p:cSldViewPr>
  </p:slideViewPr>
  <p:notesTextViewPr>
    <p:cViewPr>
      <p:scale>
        <a:sx n="1" d="1"/>
        <a:sy n="1" d="1"/>
      </p:scale>
      <p:origin x="0" y="0"/>
    </p:cViewPr>
  </p:notesTextViewPr>
  <p:notesViewPr>
    <p:cSldViewPr snapToGrid="0">
      <p:cViewPr varScale="1">
        <p:scale>
          <a:sx n="87" d="100"/>
          <a:sy n="87" d="100"/>
        </p:scale>
        <p:origin x="384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91BBDB7-52D1-49CA-9DDA-6493A10D2514}" type="datetimeFigureOut">
              <a:rPr lang="zh-CN" altLang="en-US" smtClean="0"/>
              <a:pPr/>
              <a:t>2020/4/24</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FC3CDDD-248F-49B5-AE26-108C075365DE}" type="slidenum">
              <a:rPr lang="zh-CN" altLang="en-US" smtClean="0"/>
              <a:pPr/>
              <a:t>‹#›</a:t>
            </a:fld>
            <a:endParaRPr lang="zh-CN" altLang="en-US"/>
          </a:p>
        </p:txBody>
      </p:sp>
    </p:spTree>
    <p:extLst>
      <p:ext uri="{BB962C8B-B14F-4D97-AF65-F5344CB8AC3E}">
        <p14:creationId xmlns:p14="http://schemas.microsoft.com/office/powerpoint/2010/main" val="32236620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52259D-1C28-49B5-8332-72A32582637D}" type="datetimeFigureOut">
              <a:rPr lang="zh-CN" altLang="en-US" smtClean="0"/>
              <a:pPr/>
              <a:t>2020/4/24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C4EAAA-B977-4EF6-9CFD-4B217AFBD440}" type="slidenum">
              <a:rPr lang="zh-CN" altLang="en-US" smtClean="0"/>
              <a:pPr/>
              <a:t>‹#›</a:t>
            </a:fld>
            <a:endParaRPr lang="zh-CN" altLang="en-US"/>
          </a:p>
        </p:txBody>
      </p:sp>
    </p:spTree>
    <p:extLst>
      <p:ext uri="{BB962C8B-B14F-4D97-AF65-F5344CB8AC3E}">
        <p14:creationId xmlns:p14="http://schemas.microsoft.com/office/powerpoint/2010/main" val="144933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6C4EAAA-B977-4EF6-9CFD-4B217AFBD440}" type="slidenum">
              <a:rPr lang="zh-CN" altLang="en-US" smtClean="0"/>
              <a:pPr/>
              <a:t>1</a:t>
            </a:fld>
            <a:endParaRPr lang="zh-CN" altLang="en-US"/>
          </a:p>
        </p:txBody>
      </p:sp>
    </p:spTree>
    <p:extLst>
      <p:ext uri="{BB962C8B-B14F-4D97-AF65-F5344CB8AC3E}">
        <p14:creationId xmlns:p14="http://schemas.microsoft.com/office/powerpoint/2010/main" val="2479433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76C4EAAA-B977-4EF6-9CFD-4B217AFBD440}" type="slidenum">
              <a:rPr lang="zh-CN" altLang="en-US" smtClean="0"/>
              <a:pPr/>
              <a:t>10</a:t>
            </a:fld>
            <a:endParaRPr lang="zh-CN" altLang="en-US"/>
          </a:p>
        </p:txBody>
      </p:sp>
    </p:spTree>
    <p:extLst>
      <p:ext uri="{BB962C8B-B14F-4D97-AF65-F5344CB8AC3E}">
        <p14:creationId xmlns:p14="http://schemas.microsoft.com/office/powerpoint/2010/main" val="31688834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76C4EAAA-B977-4EF6-9CFD-4B217AFBD440}" type="slidenum">
              <a:rPr lang="zh-CN" altLang="en-US" smtClean="0"/>
              <a:pPr/>
              <a:t>11</a:t>
            </a:fld>
            <a:endParaRPr lang="zh-CN" altLang="en-US"/>
          </a:p>
        </p:txBody>
      </p:sp>
    </p:spTree>
    <p:extLst>
      <p:ext uri="{BB962C8B-B14F-4D97-AF65-F5344CB8AC3E}">
        <p14:creationId xmlns:p14="http://schemas.microsoft.com/office/powerpoint/2010/main" val="41855200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76C4EAAA-B977-4EF6-9CFD-4B217AFBD440}" type="slidenum">
              <a:rPr lang="zh-CN" altLang="en-US" smtClean="0"/>
              <a:pPr/>
              <a:t>12</a:t>
            </a:fld>
            <a:endParaRPr lang="zh-CN" altLang="en-US"/>
          </a:p>
        </p:txBody>
      </p:sp>
    </p:spTree>
    <p:extLst>
      <p:ext uri="{BB962C8B-B14F-4D97-AF65-F5344CB8AC3E}">
        <p14:creationId xmlns:p14="http://schemas.microsoft.com/office/powerpoint/2010/main" val="18041986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76C4EAAA-B977-4EF6-9CFD-4B217AFBD440}" type="slidenum">
              <a:rPr lang="zh-CN" altLang="en-US" smtClean="0"/>
              <a:pPr/>
              <a:t>13</a:t>
            </a:fld>
            <a:endParaRPr lang="zh-CN" altLang="en-US"/>
          </a:p>
        </p:txBody>
      </p:sp>
    </p:spTree>
    <p:extLst>
      <p:ext uri="{BB962C8B-B14F-4D97-AF65-F5344CB8AC3E}">
        <p14:creationId xmlns:p14="http://schemas.microsoft.com/office/powerpoint/2010/main" val="17586492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76C4EAAA-B977-4EF6-9CFD-4B217AFBD440}" type="slidenum">
              <a:rPr lang="zh-CN" altLang="en-US" smtClean="0"/>
              <a:pPr/>
              <a:t>14</a:t>
            </a:fld>
            <a:endParaRPr lang="zh-CN" altLang="en-US"/>
          </a:p>
        </p:txBody>
      </p:sp>
    </p:spTree>
    <p:extLst>
      <p:ext uri="{BB962C8B-B14F-4D97-AF65-F5344CB8AC3E}">
        <p14:creationId xmlns:p14="http://schemas.microsoft.com/office/powerpoint/2010/main" val="18780275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sz="1200" b="0" i="0" u="none" strike="noStrike" kern="1200" baseline="0" dirty="0">
                <a:solidFill>
                  <a:schemeClr val="tx1"/>
                </a:solidFill>
                <a:latin typeface="+mn-lt"/>
                <a:ea typeface="+mn-ea"/>
                <a:cs typeface="+mn-cs"/>
              </a:rPr>
              <a:t>DSC, the average over the shortest distance between the boundary (surface) points of the volumes (ABD or ASD), the 95% </a:t>
            </a:r>
            <a:r>
              <a:rPr lang="en-US" altLang="zh-CN" sz="1200" b="0" i="0" u="none" strike="noStrike" kern="1200" baseline="0" dirty="0" err="1">
                <a:solidFill>
                  <a:schemeClr val="tx1"/>
                </a:solidFill>
                <a:latin typeface="+mn-lt"/>
                <a:ea typeface="+mn-ea"/>
                <a:cs typeface="+mn-cs"/>
              </a:rPr>
              <a:t>Hausdorff</a:t>
            </a:r>
            <a:r>
              <a:rPr lang="en-US" altLang="zh-CN" sz="1200" b="0" i="0" u="none" strike="noStrike" kern="1200" baseline="0" dirty="0">
                <a:solidFill>
                  <a:schemeClr val="tx1"/>
                </a:solidFill>
                <a:latin typeface="+mn-lt"/>
                <a:ea typeface="+mn-ea"/>
                <a:cs typeface="+mn-cs"/>
              </a:rPr>
              <a:t> distance (95HD), and the percentage of the absolute difference between the volumes (</a:t>
            </a:r>
            <a:r>
              <a:rPr lang="en-US" altLang="zh-CN" sz="1200" b="0" i="0" u="none" strike="noStrike" kern="1200" baseline="0" dirty="0" err="1">
                <a:solidFill>
                  <a:schemeClr val="tx1"/>
                </a:solidFill>
                <a:latin typeface="+mn-lt"/>
                <a:ea typeface="+mn-ea"/>
                <a:cs typeface="+mn-cs"/>
              </a:rPr>
              <a:t>aRVD</a:t>
            </a:r>
            <a:r>
              <a:rPr lang="en-US" altLang="zh-CN" sz="1200" b="0" i="0" u="none" strike="noStrike" kern="1200" baseline="0" dirty="0">
                <a:solidFill>
                  <a:schemeClr val="tx1"/>
                </a:solidFill>
                <a:latin typeface="+mn-lt"/>
                <a:ea typeface="+mn-ea"/>
                <a:cs typeface="+mn-cs"/>
              </a:rPr>
              <a:t>)</a:t>
            </a:r>
            <a:endParaRPr lang="zh-CN" altLang="en-US" dirty="0"/>
          </a:p>
        </p:txBody>
      </p:sp>
      <p:sp>
        <p:nvSpPr>
          <p:cNvPr id="4" name="灯片编号占位符 3"/>
          <p:cNvSpPr>
            <a:spLocks noGrp="1"/>
          </p:cNvSpPr>
          <p:nvPr>
            <p:ph type="sldNum" sz="quarter" idx="10"/>
          </p:nvPr>
        </p:nvSpPr>
        <p:spPr/>
        <p:txBody>
          <a:bodyPr/>
          <a:lstStyle/>
          <a:p>
            <a:fld id="{76C4EAAA-B977-4EF6-9CFD-4B217AFBD440}" type="slidenum">
              <a:rPr lang="zh-CN" altLang="en-US" smtClean="0"/>
              <a:pPr/>
              <a:t>15</a:t>
            </a:fld>
            <a:endParaRPr lang="zh-CN" altLang="en-US"/>
          </a:p>
        </p:txBody>
      </p:sp>
    </p:spTree>
    <p:extLst>
      <p:ext uri="{BB962C8B-B14F-4D97-AF65-F5344CB8AC3E}">
        <p14:creationId xmlns:p14="http://schemas.microsoft.com/office/powerpoint/2010/main" val="42863115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6C4EAAA-B977-4EF6-9CFD-4B217AFBD440}" type="slidenum">
              <a:rPr lang="zh-CN" altLang="en-US" smtClean="0"/>
              <a:pPr/>
              <a:t>16</a:t>
            </a:fld>
            <a:endParaRPr lang="zh-CN" altLang="en-US"/>
          </a:p>
        </p:txBody>
      </p:sp>
    </p:spTree>
    <p:extLst>
      <p:ext uri="{BB962C8B-B14F-4D97-AF65-F5344CB8AC3E}">
        <p14:creationId xmlns:p14="http://schemas.microsoft.com/office/powerpoint/2010/main" val="15954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76C4EAAA-B977-4EF6-9CFD-4B217AFBD440}" type="slidenum">
              <a:rPr lang="zh-CN" altLang="en-US" smtClean="0"/>
              <a:pPr/>
              <a:t>2</a:t>
            </a:fld>
            <a:endParaRPr lang="zh-CN" altLang="en-US"/>
          </a:p>
        </p:txBody>
      </p:sp>
    </p:spTree>
    <p:extLst>
      <p:ext uri="{BB962C8B-B14F-4D97-AF65-F5344CB8AC3E}">
        <p14:creationId xmlns:p14="http://schemas.microsoft.com/office/powerpoint/2010/main" val="4240432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76C4EAAA-B977-4EF6-9CFD-4B217AFBD440}" type="slidenum">
              <a:rPr lang="zh-CN" altLang="en-US" smtClean="0"/>
              <a:pPr/>
              <a:t>3</a:t>
            </a:fld>
            <a:endParaRPr lang="zh-CN" altLang="en-US"/>
          </a:p>
        </p:txBody>
      </p:sp>
    </p:spTree>
    <p:extLst>
      <p:ext uri="{BB962C8B-B14F-4D97-AF65-F5344CB8AC3E}">
        <p14:creationId xmlns:p14="http://schemas.microsoft.com/office/powerpoint/2010/main" val="2599531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The goal of confidence network </a:t>
            </a:r>
            <a:r>
              <a:rPr lang="en-US" altLang="zh-CN" sz="1200" b="0" i="0" u="none" strike="noStrike" kern="1200" baseline="0" dirty="0">
                <a:solidFill>
                  <a:schemeClr val="tx1"/>
                </a:solidFill>
                <a:latin typeface="+mn-lt"/>
                <a:ea typeface="+mn-ea"/>
                <a:cs typeface="+mn-cs"/>
              </a:rPr>
              <a:t>is inspired by the concept of adversarial learning, to learn how well the local regions are segmented (i.e., the output confidence map can provide the trustworthy and untrustworthy regions in the segmented label map). </a:t>
            </a:r>
          </a:p>
          <a:p>
            <a:r>
              <a:rPr lang="en-US" altLang="zh-CN" sz="1200" b="0" i="0" u="none" strike="noStrike" kern="1200" baseline="0" dirty="0">
                <a:solidFill>
                  <a:schemeClr val="tx1"/>
                </a:solidFill>
                <a:latin typeface="+mn-lt"/>
                <a:ea typeface="+mn-ea"/>
                <a:cs typeface="+mn-cs"/>
              </a:rPr>
              <a:t>Based on the confidence map, difficulty-aware attention mechanism to adaptively assign region-level and voxel-level importance</a:t>
            </a:r>
          </a:p>
          <a:p>
            <a:r>
              <a:rPr lang="en-US" altLang="zh-CN" sz="1200" b="0" i="0" u="none" strike="noStrike" kern="1200" baseline="0" dirty="0">
                <a:solidFill>
                  <a:schemeClr val="tx1"/>
                </a:solidFill>
                <a:latin typeface="+mn-lt"/>
                <a:ea typeface="+mn-ea"/>
                <a:cs typeface="+mn-cs"/>
              </a:rPr>
              <a:t>for training the network.</a:t>
            </a:r>
            <a:endParaRPr lang="zh-CN" altLang="en-US" dirty="0"/>
          </a:p>
        </p:txBody>
      </p:sp>
      <p:sp>
        <p:nvSpPr>
          <p:cNvPr id="4" name="灯片编号占位符 3"/>
          <p:cNvSpPr>
            <a:spLocks noGrp="1"/>
          </p:cNvSpPr>
          <p:nvPr>
            <p:ph type="sldNum" sz="quarter" idx="5"/>
          </p:nvPr>
        </p:nvSpPr>
        <p:spPr/>
        <p:txBody>
          <a:bodyPr/>
          <a:lstStyle/>
          <a:p>
            <a:fld id="{76C4EAAA-B977-4EF6-9CFD-4B217AFBD440}" type="slidenum">
              <a:rPr lang="zh-CN" altLang="en-US" smtClean="0"/>
              <a:pPr/>
              <a:t>4</a:t>
            </a:fld>
            <a:endParaRPr lang="zh-CN" altLang="en-US"/>
          </a:p>
        </p:txBody>
      </p:sp>
    </p:spTree>
    <p:extLst>
      <p:ext uri="{BB962C8B-B14F-4D97-AF65-F5344CB8AC3E}">
        <p14:creationId xmlns:p14="http://schemas.microsoft.com/office/powerpoint/2010/main" val="12227303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u="none" strike="noStrike" kern="1200" baseline="0" dirty="0">
                <a:solidFill>
                  <a:schemeClr val="tx1"/>
                </a:solidFill>
                <a:latin typeface="+mn-lt"/>
                <a:ea typeface="+mn-ea"/>
                <a:cs typeface="+mn-cs"/>
              </a:rPr>
              <a:t>P is generated by converting the label map Y into C binary label maps with one-hot encoding</a:t>
            </a:r>
            <a:endParaRPr lang="zh-CN" altLang="en-US" dirty="0"/>
          </a:p>
        </p:txBody>
      </p:sp>
      <p:sp>
        <p:nvSpPr>
          <p:cNvPr id="4" name="灯片编号占位符 3"/>
          <p:cNvSpPr>
            <a:spLocks noGrp="1"/>
          </p:cNvSpPr>
          <p:nvPr>
            <p:ph type="sldNum" sz="quarter" idx="5"/>
          </p:nvPr>
        </p:nvSpPr>
        <p:spPr/>
        <p:txBody>
          <a:bodyPr/>
          <a:lstStyle/>
          <a:p>
            <a:fld id="{76C4EAAA-B977-4EF6-9CFD-4B217AFBD440}" type="slidenum">
              <a:rPr lang="zh-CN" altLang="en-US" smtClean="0"/>
              <a:pPr/>
              <a:t>5</a:t>
            </a:fld>
            <a:endParaRPr lang="zh-CN" altLang="en-US"/>
          </a:p>
        </p:txBody>
      </p:sp>
    </p:spTree>
    <p:extLst>
      <p:ext uri="{BB962C8B-B14F-4D97-AF65-F5344CB8AC3E}">
        <p14:creationId xmlns:p14="http://schemas.microsoft.com/office/powerpoint/2010/main" val="21127855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u="none" strike="noStrike" kern="1200" baseline="0" dirty="0">
                <a:solidFill>
                  <a:schemeClr val="tx1"/>
                </a:solidFill>
                <a:latin typeface="+mn-lt"/>
                <a:ea typeface="+mn-ea"/>
                <a:cs typeface="+mn-cs"/>
              </a:rPr>
              <a:t>Besides the two loss functions, the authors want to tackle the hard example problems.</a:t>
            </a:r>
          </a:p>
          <a:p>
            <a:r>
              <a:rPr lang="en-US" altLang="zh-CN" sz="1200" b="0" i="0" u="none" strike="noStrike" kern="1200" baseline="0" dirty="0">
                <a:solidFill>
                  <a:schemeClr val="tx1"/>
                </a:solidFill>
                <a:latin typeface="+mn-lt"/>
                <a:ea typeface="+mn-ea"/>
                <a:cs typeface="+mn-cs"/>
              </a:rPr>
              <a:t>Although focal loss has been shown effective to alleviate the overwhelming effect of easy samples in many computer vision tasks, there’re some problems.</a:t>
            </a:r>
            <a:endParaRPr lang="zh-CN" altLang="en-US" dirty="0"/>
          </a:p>
        </p:txBody>
      </p:sp>
      <p:sp>
        <p:nvSpPr>
          <p:cNvPr id="4" name="灯片编号占位符 3"/>
          <p:cNvSpPr>
            <a:spLocks noGrp="1"/>
          </p:cNvSpPr>
          <p:nvPr>
            <p:ph type="sldNum" sz="quarter" idx="5"/>
          </p:nvPr>
        </p:nvSpPr>
        <p:spPr/>
        <p:txBody>
          <a:bodyPr/>
          <a:lstStyle/>
          <a:p>
            <a:fld id="{76C4EAAA-B977-4EF6-9CFD-4B217AFBD440}" type="slidenum">
              <a:rPr lang="zh-CN" altLang="en-US" smtClean="0"/>
              <a:pPr/>
              <a:t>6</a:t>
            </a:fld>
            <a:endParaRPr lang="zh-CN" altLang="en-US"/>
          </a:p>
        </p:txBody>
      </p:sp>
    </p:spTree>
    <p:extLst>
      <p:ext uri="{BB962C8B-B14F-4D97-AF65-F5344CB8AC3E}">
        <p14:creationId xmlns:p14="http://schemas.microsoft.com/office/powerpoint/2010/main" val="3769966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Inspired by focal loss, the authors </a:t>
            </a:r>
            <a:r>
              <a:rPr lang="en-US" altLang="zh-CN" sz="1200" b="0" i="0" u="none" strike="noStrike" kern="1200" baseline="0" dirty="0">
                <a:solidFill>
                  <a:schemeClr val="tx1"/>
                </a:solidFill>
                <a:latin typeface="+mn-lt"/>
                <a:ea typeface="+mn-ea"/>
                <a:cs typeface="+mn-cs"/>
              </a:rPr>
              <a:t>improve</a:t>
            </a:r>
            <a:r>
              <a:rPr lang="zh-CN" altLang="en-US" sz="1200" b="0" i="0" u="none" strike="noStrike" kern="1200" baseline="0" dirty="0">
                <a:solidFill>
                  <a:schemeClr val="tx1"/>
                </a:solidFill>
                <a:latin typeface="+mn-lt"/>
                <a:ea typeface="+mn-ea"/>
                <a:cs typeface="+mn-cs"/>
              </a:rPr>
              <a:t> </a:t>
            </a:r>
            <a:r>
              <a:rPr lang="en-US" altLang="zh-CN" sz="1200" b="0" i="0" u="none" strike="noStrike" kern="1200" baseline="0" dirty="0">
                <a:solidFill>
                  <a:schemeClr val="tx1"/>
                </a:solidFill>
                <a:latin typeface="+mn-lt"/>
                <a:ea typeface="+mn-ea"/>
                <a:cs typeface="+mn-cs"/>
              </a:rPr>
              <a:t>the</a:t>
            </a:r>
            <a:r>
              <a:rPr lang="zh-CN" altLang="en-US" sz="1200" b="0" i="0" u="none" strike="noStrike" kern="1200" baseline="0" dirty="0">
                <a:solidFill>
                  <a:schemeClr val="tx1"/>
                </a:solidFill>
                <a:latin typeface="+mn-lt"/>
                <a:ea typeface="+mn-ea"/>
                <a:cs typeface="+mn-cs"/>
              </a:rPr>
              <a:t> </a:t>
            </a:r>
            <a:r>
              <a:rPr lang="en-US" altLang="zh-CN" sz="1200" b="0" i="0" u="none" strike="noStrike" kern="1200" baseline="0" dirty="0">
                <a:solidFill>
                  <a:schemeClr val="tx1"/>
                </a:solidFill>
                <a:latin typeface="+mn-lt"/>
                <a:ea typeface="+mn-ea"/>
                <a:cs typeface="+mn-cs"/>
              </a:rPr>
              <a:t>loss</a:t>
            </a:r>
            <a:r>
              <a:rPr lang="zh-CN" altLang="en-US" sz="1200" b="0" i="0" u="none" strike="noStrike" kern="1200" baseline="0" dirty="0">
                <a:solidFill>
                  <a:schemeClr val="tx1"/>
                </a:solidFill>
                <a:latin typeface="+mn-lt"/>
                <a:ea typeface="+mn-ea"/>
                <a:cs typeface="+mn-cs"/>
              </a:rPr>
              <a:t> </a:t>
            </a:r>
            <a:r>
              <a:rPr lang="en-US" altLang="zh-CN" sz="1200" b="0" i="0" u="none" strike="noStrike" kern="1200" baseline="0" dirty="0">
                <a:solidFill>
                  <a:schemeClr val="tx1"/>
                </a:solidFill>
                <a:latin typeface="+mn-lt"/>
                <a:ea typeface="+mn-ea"/>
                <a:cs typeface="+mn-cs"/>
              </a:rPr>
              <a:t>function in r</a:t>
            </a:r>
            <a:r>
              <a:rPr lang="en-US" altLang="zh-CN" dirty="0"/>
              <a:t>egion-level and voxel-lev</a:t>
            </a:r>
            <a:r>
              <a:rPr lang="en-US" altLang="zh-CN" sz="1200" b="0" i="0" u="none" strike="noStrike" kern="1200" baseline="0" dirty="0">
                <a:solidFill>
                  <a:schemeClr val="tx1"/>
                </a:solidFill>
                <a:latin typeface="+mn-lt"/>
                <a:ea typeface="+mn-ea"/>
                <a:cs typeface="+mn-cs"/>
              </a:rPr>
              <a:t>el </a:t>
            </a:r>
          </a:p>
          <a:p>
            <a:r>
              <a:rPr lang="en-US" altLang="zh-CN" sz="1200" b="0" i="0" u="none" strike="noStrike" kern="1200" baseline="0" dirty="0">
                <a:solidFill>
                  <a:schemeClr val="tx1"/>
                </a:solidFill>
                <a:latin typeface="+mn-lt"/>
                <a:ea typeface="+mn-ea"/>
                <a:cs typeface="+mn-cs"/>
              </a:rPr>
              <a:t>To the r power</a:t>
            </a:r>
          </a:p>
          <a:p>
            <a:r>
              <a:rPr lang="en-US" altLang="zh-CN" sz="1200" b="0" i="0" u="none" strike="noStrike" kern="1200" baseline="0" dirty="0" err="1">
                <a:solidFill>
                  <a:schemeClr val="tx1"/>
                </a:solidFill>
                <a:latin typeface="+mn-lt"/>
                <a:ea typeface="+mn-ea"/>
                <a:cs typeface="+mn-cs"/>
              </a:rPr>
              <a:t>Dsc</a:t>
            </a:r>
            <a:r>
              <a:rPr lang="en-US" altLang="zh-CN" sz="1200" b="0" i="0" u="none" strike="noStrike" kern="1200" baseline="0" dirty="0">
                <a:solidFill>
                  <a:schemeClr val="tx1"/>
                </a:solidFill>
                <a:latin typeface="+mn-lt"/>
                <a:ea typeface="+mn-ea"/>
                <a:cs typeface="+mn-cs"/>
              </a:rPr>
              <a:t> is the average Dice similarity coefficient of a specific category, so it means that for each class, the segmentation result will be feedback to the loss functions.</a:t>
            </a:r>
          </a:p>
          <a:p>
            <a:r>
              <a:rPr lang="en-US" altLang="zh-CN" dirty="0"/>
              <a:t>M is the confidence map</a:t>
            </a:r>
            <a:endParaRPr lang="zh-CN" altLang="en-US" dirty="0"/>
          </a:p>
        </p:txBody>
      </p:sp>
      <p:sp>
        <p:nvSpPr>
          <p:cNvPr id="4" name="灯片编号占位符 3"/>
          <p:cNvSpPr>
            <a:spLocks noGrp="1"/>
          </p:cNvSpPr>
          <p:nvPr>
            <p:ph type="sldNum" sz="quarter" idx="5"/>
          </p:nvPr>
        </p:nvSpPr>
        <p:spPr/>
        <p:txBody>
          <a:bodyPr/>
          <a:lstStyle/>
          <a:p>
            <a:fld id="{76C4EAAA-B977-4EF6-9CFD-4B217AFBD440}" type="slidenum">
              <a:rPr lang="zh-CN" altLang="en-US" smtClean="0"/>
              <a:pPr/>
              <a:t>7</a:t>
            </a:fld>
            <a:endParaRPr lang="zh-CN" altLang="en-US"/>
          </a:p>
        </p:txBody>
      </p:sp>
    </p:spTree>
    <p:extLst>
      <p:ext uri="{BB962C8B-B14F-4D97-AF65-F5344CB8AC3E}">
        <p14:creationId xmlns:p14="http://schemas.microsoft.com/office/powerpoint/2010/main" val="9603880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The goal of the adversarial loss is to fool the confidence network, and let it fail to discriminate the predicted segmentation map from the </a:t>
            </a:r>
            <a:r>
              <a:rPr lang="en-US" altLang="zh-CN" dirty="0" err="1"/>
              <a:t>groundtruth</a:t>
            </a:r>
            <a:r>
              <a:rPr lang="en-US" altLang="zh-CN" dirty="0"/>
              <a:t> map</a:t>
            </a:r>
            <a:endParaRPr lang="zh-CN" altLang="en-US" dirty="0"/>
          </a:p>
        </p:txBody>
      </p:sp>
      <p:sp>
        <p:nvSpPr>
          <p:cNvPr id="4" name="灯片编号占位符 3"/>
          <p:cNvSpPr>
            <a:spLocks noGrp="1"/>
          </p:cNvSpPr>
          <p:nvPr>
            <p:ph type="sldNum" sz="quarter" idx="5"/>
          </p:nvPr>
        </p:nvSpPr>
        <p:spPr/>
        <p:txBody>
          <a:bodyPr/>
          <a:lstStyle/>
          <a:p>
            <a:fld id="{76C4EAAA-B977-4EF6-9CFD-4B217AFBD440}" type="slidenum">
              <a:rPr lang="zh-CN" altLang="en-US" smtClean="0"/>
              <a:pPr/>
              <a:t>8</a:t>
            </a:fld>
            <a:endParaRPr lang="zh-CN" altLang="en-US"/>
          </a:p>
        </p:txBody>
      </p:sp>
    </p:spTree>
    <p:extLst>
      <p:ext uri="{BB962C8B-B14F-4D97-AF65-F5344CB8AC3E}">
        <p14:creationId xmlns:p14="http://schemas.microsoft.com/office/powerpoint/2010/main" val="2191376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The</a:t>
            </a:r>
            <a:r>
              <a:rPr lang="zh-CN" altLang="en-US" dirty="0"/>
              <a:t> </a:t>
            </a:r>
            <a:r>
              <a:rPr lang="en-US" altLang="zh-CN" dirty="0"/>
              <a:t>authors utilize an adversarial loss to enable the confidence network to successfully discriminate the predicted mask and the real </a:t>
            </a:r>
            <a:r>
              <a:rPr lang="en-US" altLang="zh-CN" dirty="0" err="1"/>
              <a:t>groundtruth</a:t>
            </a:r>
            <a:r>
              <a:rPr lang="en-US" altLang="zh-CN" dirty="0"/>
              <a:t> mask</a:t>
            </a:r>
          </a:p>
        </p:txBody>
      </p:sp>
      <p:sp>
        <p:nvSpPr>
          <p:cNvPr id="4" name="灯片编号占位符 3"/>
          <p:cNvSpPr>
            <a:spLocks noGrp="1"/>
          </p:cNvSpPr>
          <p:nvPr>
            <p:ph type="sldNum" sz="quarter" idx="5"/>
          </p:nvPr>
        </p:nvSpPr>
        <p:spPr/>
        <p:txBody>
          <a:bodyPr/>
          <a:lstStyle/>
          <a:p>
            <a:fld id="{76C4EAAA-B977-4EF6-9CFD-4B217AFBD440}" type="slidenum">
              <a:rPr lang="zh-CN" altLang="en-US" smtClean="0"/>
              <a:pPr/>
              <a:t>9</a:t>
            </a:fld>
            <a:endParaRPr lang="zh-CN" altLang="en-US"/>
          </a:p>
        </p:txBody>
      </p:sp>
    </p:spTree>
    <p:extLst>
      <p:ext uri="{BB962C8B-B14F-4D97-AF65-F5344CB8AC3E}">
        <p14:creationId xmlns:p14="http://schemas.microsoft.com/office/powerpoint/2010/main" val="2546012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r>
              <a:rPr lang="en-US" altLang="zh-CN"/>
              <a:t>2018/12/18</a:t>
            </a:r>
            <a:endParaRPr lang="zh-CN" altLang="en-US" dirty="0"/>
          </a:p>
        </p:txBody>
      </p:sp>
      <p:sp>
        <p:nvSpPr>
          <p:cNvPr id="5" name="页脚占位符 4"/>
          <p:cNvSpPr>
            <a:spLocks noGrp="1"/>
          </p:cNvSpPr>
          <p:nvPr>
            <p:ph type="ftr" sz="quarter" idx="11"/>
          </p:nvPr>
        </p:nvSpPr>
        <p:spPr/>
        <p:txBody>
          <a:bodyPr/>
          <a:lstStyle/>
          <a:p>
            <a:r>
              <a:rPr lang="zh-CN" altLang="en-US"/>
              <a:t>刘俣伽</a:t>
            </a:r>
            <a:endParaRPr lang="zh-CN" altLang="en-US" dirty="0"/>
          </a:p>
        </p:txBody>
      </p:sp>
      <p:sp>
        <p:nvSpPr>
          <p:cNvPr id="6" name="灯片编号占位符 5"/>
          <p:cNvSpPr>
            <a:spLocks noGrp="1"/>
          </p:cNvSpPr>
          <p:nvPr>
            <p:ph type="sldNum" sz="quarter" idx="12"/>
          </p:nvPr>
        </p:nvSpPr>
        <p:spPr/>
        <p:txBody>
          <a:bodyPr/>
          <a:lstStyle/>
          <a:p>
            <a:endParaRPr lang="zh-CN" altLang="en-US" dirty="0"/>
          </a:p>
        </p:txBody>
      </p:sp>
    </p:spTree>
    <p:extLst>
      <p:ext uri="{BB962C8B-B14F-4D97-AF65-F5344CB8AC3E}">
        <p14:creationId xmlns:p14="http://schemas.microsoft.com/office/powerpoint/2010/main" val="3019794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r>
              <a:rPr lang="en-US" altLang="zh-CN"/>
              <a:t>2018/12/18</a:t>
            </a:r>
            <a:endParaRPr lang="zh-CN" altLang="en-US"/>
          </a:p>
        </p:txBody>
      </p:sp>
      <p:sp>
        <p:nvSpPr>
          <p:cNvPr id="5" name="页脚占位符 4"/>
          <p:cNvSpPr>
            <a:spLocks noGrp="1"/>
          </p:cNvSpPr>
          <p:nvPr>
            <p:ph type="ftr" sz="quarter" idx="11"/>
          </p:nvPr>
        </p:nvSpPr>
        <p:spPr/>
        <p:txBody>
          <a:bodyPr/>
          <a:lstStyle/>
          <a:p>
            <a:r>
              <a:rPr lang="zh-CN" altLang="en-US"/>
              <a:t>刘俣伽</a:t>
            </a:r>
          </a:p>
        </p:txBody>
      </p:sp>
      <p:sp>
        <p:nvSpPr>
          <p:cNvPr id="6" name="灯片编号占位符 5"/>
          <p:cNvSpPr>
            <a:spLocks noGrp="1"/>
          </p:cNvSpPr>
          <p:nvPr>
            <p:ph type="sldNum" sz="quarter" idx="12"/>
          </p:nvPr>
        </p:nvSpPr>
        <p:spPr/>
        <p:txBody>
          <a:bodyPr/>
          <a:lstStyle/>
          <a:p>
            <a:fld id="{06336DB4-204D-4509-8F13-6A160CC94211}" type="slidenum">
              <a:rPr lang="zh-CN" altLang="en-US" smtClean="0"/>
              <a:pPr/>
              <a:t>‹#›</a:t>
            </a:fld>
            <a:endParaRPr lang="zh-CN" altLang="en-US"/>
          </a:p>
        </p:txBody>
      </p:sp>
    </p:spTree>
    <p:extLst>
      <p:ext uri="{BB962C8B-B14F-4D97-AF65-F5344CB8AC3E}">
        <p14:creationId xmlns:p14="http://schemas.microsoft.com/office/powerpoint/2010/main" val="1240253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r>
              <a:rPr lang="en-US" altLang="zh-CN"/>
              <a:t>2018/12/18</a:t>
            </a:r>
            <a:endParaRPr lang="zh-CN" altLang="en-US"/>
          </a:p>
        </p:txBody>
      </p:sp>
      <p:sp>
        <p:nvSpPr>
          <p:cNvPr id="5" name="页脚占位符 4"/>
          <p:cNvSpPr>
            <a:spLocks noGrp="1"/>
          </p:cNvSpPr>
          <p:nvPr>
            <p:ph type="ftr" sz="quarter" idx="11"/>
          </p:nvPr>
        </p:nvSpPr>
        <p:spPr/>
        <p:txBody>
          <a:bodyPr/>
          <a:lstStyle/>
          <a:p>
            <a:r>
              <a:rPr lang="zh-CN" altLang="en-US"/>
              <a:t>刘俣伽</a:t>
            </a:r>
          </a:p>
        </p:txBody>
      </p:sp>
      <p:sp>
        <p:nvSpPr>
          <p:cNvPr id="6" name="灯片编号占位符 5"/>
          <p:cNvSpPr>
            <a:spLocks noGrp="1"/>
          </p:cNvSpPr>
          <p:nvPr>
            <p:ph type="sldNum" sz="quarter" idx="12"/>
          </p:nvPr>
        </p:nvSpPr>
        <p:spPr/>
        <p:txBody>
          <a:bodyPr/>
          <a:lstStyle/>
          <a:p>
            <a:fld id="{06336DB4-204D-4509-8F13-6A160CC94211}" type="slidenum">
              <a:rPr lang="zh-CN" altLang="en-US" smtClean="0"/>
              <a:pPr/>
              <a:t>‹#›</a:t>
            </a:fld>
            <a:endParaRPr lang="zh-CN" altLang="en-US"/>
          </a:p>
        </p:txBody>
      </p:sp>
    </p:spTree>
    <p:extLst>
      <p:ext uri="{BB962C8B-B14F-4D97-AF65-F5344CB8AC3E}">
        <p14:creationId xmlns:p14="http://schemas.microsoft.com/office/powerpoint/2010/main" val="1930685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r>
              <a:rPr lang="en-US" altLang="zh-CN"/>
              <a:t>2018/12/18</a:t>
            </a:r>
            <a:endParaRPr lang="zh-CN" altLang="en-US"/>
          </a:p>
        </p:txBody>
      </p:sp>
      <p:sp>
        <p:nvSpPr>
          <p:cNvPr id="5" name="页脚占位符 4"/>
          <p:cNvSpPr>
            <a:spLocks noGrp="1"/>
          </p:cNvSpPr>
          <p:nvPr>
            <p:ph type="ftr" sz="quarter" idx="11"/>
          </p:nvPr>
        </p:nvSpPr>
        <p:spPr/>
        <p:txBody>
          <a:bodyPr/>
          <a:lstStyle/>
          <a:p>
            <a:r>
              <a:rPr lang="zh-CN" altLang="en-US"/>
              <a:t>刘俣伽</a:t>
            </a:r>
          </a:p>
        </p:txBody>
      </p:sp>
      <p:sp>
        <p:nvSpPr>
          <p:cNvPr id="6" name="灯片编号占位符 5"/>
          <p:cNvSpPr>
            <a:spLocks noGrp="1"/>
          </p:cNvSpPr>
          <p:nvPr>
            <p:ph type="sldNum" sz="quarter" idx="12"/>
          </p:nvPr>
        </p:nvSpPr>
        <p:spPr/>
        <p:txBody>
          <a:bodyPr/>
          <a:lstStyle/>
          <a:p>
            <a:fld id="{06336DB4-204D-4509-8F13-6A160CC94211}" type="slidenum">
              <a:rPr lang="zh-CN" altLang="en-US" smtClean="0"/>
              <a:pPr/>
              <a:t>‹#›</a:t>
            </a:fld>
            <a:endParaRPr lang="zh-CN" altLang="en-US"/>
          </a:p>
        </p:txBody>
      </p:sp>
    </p:spTree>
    <p:extLst>
      <p:ext uri="{BB962C8B-B14F-4D97-AF65-F5344CB8AC3E}">
        <p14:creationId xmlns:p14="http://schemas.microsoft.com/office/powerpoint/2010/main" val="1097873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r>
              <a:rPr lang="en-US" altLang="zh-CN"/>
              <a:t>2018/12/18</a:t>
            </a:r>
            <a:endParaRPr lang="zh-CN" altLang="en-US"/>
          </a:p>
        </p:txBody>
      </p:sp>
      <p:sp>
        <p:nvSpPr>
          <p:cNvPr id="5" name="页脚占位符 4"/>
          <p:cNvSpPr>
            <a:spLocks noGrp="1"/>
          </p:cNvSpPr>
          <p:nvPr>
            <p:ph type="ftr" sz="quarter" idx="11"/>
          </p:nvPr>
        </p:nvSpPr>
        <p:spPr/>
        <p:txBody>
          <a:bodyPr/>
          <a:lstStyle/>
          <a:p>
            <a:r>
              <a:rPr lang="zh-CN" altLang="en-US"/>
              <a:t>刘俣伽</a:t>
            </a:r>
          </a:p>
        </p:txBody>
      </p:sp>
      <p:sp>
        <p:nvSpPr>
          <p:cNvPr id="6" name="灯片编号占位符 5"/>
          <p:cNvSpPr>
            <a:spLocks noGrp="1"/>
          </p:cNvSpPr>
          <p:nvPr>
            <p:ph type="sldNum" sz="quarter" idx="12"/>
          </p:nvPr>
        </p:nvSpPr>
        <p:spPr/>
        <p:txBody>
          <a:bodyPr/>
          <a:lstStyle/>
          <a:p>
            <a:fld id="{06336DB4-204D-4509-8F13-6A160CC94211}" type="slidenum">
              <a:rPr lang="zh-CN" altLang="en-US" smtClean="0"/>
              <a:pPr/>
              <a:t>‹#›</a:t>
            </a:fld>
            <a:endParaRPr lang="zh-CN" altLang="en-US"/>
          </a:p>
        </p:txBody>
      </p:sp>
    </p:spTree>
    <p:extLst>
      <p:ext uri="{BB962C8B-B14F-4D97-AF65-F5344CB8AC3E}">
        <p14:creationId xmlns:p14="http://schemas.microsoft.com/office/powerpoint/2010/main" val="3479698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r>
              <a:rPr lang="en-US" altLang="zh-CN"/>
              <a:t>2018/12/18</a:t>
            </a:r>
            <a:endParaRPr lang="zh-CN" altLang="en-US"/>
          </a:p>
        </p:txBody>
      </p:sp>
      <p:sp>
        <p:nvSpPr>
          <p:cNvPr id="6" name="页脚占位符 5"/>
          <p:cNvSpPr>
            <a:spLocks noGrp="1"/>
          </p:cNvSpPr>
          <p:nvPr>
            <p:ph type="ftr" sz="quarter" idx="11"/>
          </p:nvPr>
        </p:nvSpPr>
        <p:spPr/>
        <p:txBody>
          <a:bodyPr/>
          <a:lstStyle/>
          <a:p>
            <a:r>
              <a:rPr lang="zh-CN" altLang="en-US"/>
              <a:t>刘俣伽</a:t>
            </a:r>
          </a:p>
        </p:txBody>
      </p:sp>
      <p:sp>
        <p:nvSpPr>
          <p:cNvPr id="7" name="灯片编号占位符 6"/>
          <p:cNvSpPr>
            <a:spLocks noGrp="1"/>
          </p:cNvSpPr>
          <p:nvPr>
            <p:ph type="sldNum" sz="quarter" idx="12"/>
          </p:nvPr>
        </p:nvSpPr>
        <p:spPr/>
        <p:txBody>
          <a:bodyPr/>
          <a:lstStyle/>
          <a:p>
            <a:fld id="{06336DB4-204D-4509-8F13-6A160CC94211}" type="slidenum">
              <a:rPr lang="zh-CN" altLang="en-US" smtClean="0"/>
              <a:pPr/>
              <a:t>‹#›</a:t>
            </a:fld>
            <a:endParaRPr lang="zh-CN" altLang="en-US"/>
          </a:p>
        </p:txBody>
      </p:sp>
    </p:spTree>
    <p:extLst>
      <p:ext uri="{BB962C8B-B14F-4D97-AF65-F5344CB8AC3E}">
        <p14:creationId xmlns:p14="http://schemas.microsoft.com/office/powerpoint/2010/main" val="3727170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r>
              <a:rPr lang="en-US" altLang="zh-CN"/>
              <a:t>2018/12/18</a:t>
            </a:r>
            <a:endParaRPr lang="zh-CN" altLang="en-US"/>
          </a:p>
        </p:txBody>
      </p:sp>
      <p:sp>
        <p:nvSpPr>
          <p:cNvPr id="8" name="页脚占位符 7"/>
          <p:cNvSpPr>
            <a:spLocks noGrp="1"/>
          </p:cNvSpPr>
          <p:nvPr>
            <p:ph type="ftr" sz="quarter" idx="11"/>
          </p:nvPr>
        </p:nvSpPr>
        <p:spPr/>
        <p:txBody>
          <a:bodyPr/>
          <a:lstStyle/>
          <a:p>
            <a:r>
              <a:rPr lang="zh-CN" altLang="en-US"/>
              <a:t>刘俣伽</a:t>
            </a:r>
          </a:p>
        </p:txBody>
      </p:sp>
      <p:sp>
        <p:nvSpPr>
          <p:cNvPr id="9" name="灯片编号占位符 8"/>
          <p:cNvSpPr>
            <a:spLocks noGrp="1"/>
          </p:cNvSpPr>
          <p:nvPr>
            <p:ph type="sldNum" sz="quarter" idx="12"/>
          </p:nvPr>
        </p:nvSpPr>
        <p:spPr/>
        <p:txBody>
          <a:bodyPr/>
          <a:lstStyle/>
          <a:p>
            <a:fld id="{06336DB4-204D-4509-8F13-6A160CC94211}" type="slidenum">
              <a:rPr lang="zh-CN" altLang="en-US" smtClean="0"/>
              <a:pPr/>
              <a:t>‹#›</a:t>
            </a:fld>
            <a:endParaRPr lang="zh-CN" altLang="en-US"/>
          </a:p>
        </p:txBody>
      </p:sp>
    </p:spTree>
    <p:extLst>
      <p:ext uri="{BB962C8B-B14F-4D97-AF65-F5344CB8AC3E}">
        <p14:creationId xmlns:p14="http://schemas.microsoft.com/office/powerpoint/2010/main" val="1292714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r>
              <a:rPr lang="en-US" altLang="zh-CN"/>
              <a:t>2018/12/18</a:t>
            </a:r>
            <a:endParaRPr lang="zh-CN" altLang="en-US"/>
          </a:p>
        </p:txBody>
      </p:sp>
      <p:sp>
        <p:nvSpPr>
          <p:cNvPr id="4" name="页脚占位符 3"/>
          <p:cNvSpPr>
            <a:spLocks noGrp="1"/>
          </p:cNvSpPr>
          <p:nvPr>
            <p:ph type="ftr" sz="quarter" idx="11"/>
          </p:nvPr>
        </p:nvSpPr>
        <p:spPr/>
        <p:txBody>
          <a:bodyPr/>
          <a:lstStyle/>
          <a:p>
            <a:r>
              <a:rPr lang="zh-CN" altLang="en-US"/>
              <a:t>刘俣伽</a:t>
            </a:r>
          </a:p>
        </p:txBody>
      </p:sp>
      <p:sp>
        <p:nvSpPr>
          <p:cNvPr id="5" name="灯片编号占位符 4"/>
          <p:cNvSpPr>
            <a:spLocks noGrp="1"/>
          </p:cNvSpPr>
          <p:nvPr>
            <p:ph type="sldNum" sz="quarter" idx="12"/>
          </p:nvPr>
        </p:nvSpPr>
        <p:spPr/>
        <p:txBody>
          <a:bodyPr/>
          <a:lstStyle/>
          <a:p>
            <a:fld id="{06336DB4-204D-4509-8F13-6A160CC94211}" type="slidenum">
              <a:rPr lang="zh-CN" altLang="en-US" smtClean="0"/>
              <a:pPr/>
              <a:t>‹#›</a:t>
            </a:fld>
            <a:endParaRPr lang="zh-CN" altLang="en-US"/>
          </a:p>
        </p:txBody>
      </p:sp>
    </p:spTree>
    <p:extLst>
      <p:ext uri="{BB962C8B-B14F-4D97-AF65-F5344CB8AC3E}">
        <p14:creationId xmlns:p14="http://schemas.microsoft.com/office/powerpoint/2010/main" val="3877860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a:t>2018/12/18</a:t>
            </a:r>
            <a:endParaRPr lang="zh-CN" altLang="en-US"/>
          </a:p>
        </p:txBody>
      </p:sp>
      <p:sp>
        <p:nvSpPr>
          <p:cNvPr id="3" name="页脚占位符 2"/>
          <p:cNvSpPr>
            <a:spLocks noGrp="1"/>
          </p:cNvSpPr>
          <p:nvPr>
            <p:ph type="ftr" sz="quarter" idx="11"/>
          </p:nvPr>
        </p:nvSpPr>
        <p:spPr/>
        <p:txBody>
          <a:bodyPr/>
          <a:lstStyle/>
          <a:p>
            <a:r>
              <a:rPr lang="zh-CN" altLang="en-US"/>
              <a:t>刘俣伽</a:t>
            </a:r>
          </a:p>
        </p:txBody>
      </p:sp>
      <p:sp>
        <p:nvSpPr>
          <p:cNvPr id="4" name="灯片编号占位符 3"/>
          <p:cNvSpPr>
            <a:spLocks noGrp="1"/>
          </p:cNvSpPr>
          <p:nvPr>
            <p:ph type="sldNum" sz="quarter" idx="12"/>
          </p:nvPr>
        </p:nvSpPr>
        <p:spPr/>
        <p:txBody>
          <a:bodyPr/>
          <a:lstStyle/>
          <a:p>
            <a:fld id="{06336DB4-204D-4509-8F13-6A160CC94211}" type="slidenum">
              <a:rPr lang="zh-CN" altLang="en-US" smtClean="0"/>
              <a:pPr/>
              <a:t>‹#›</a:t>
            </a:fld>
            <a:endParaRPr lang="zh-CN" altLang="en-US"/>
          </a:p>
        </p:txBody>
      </p:sp>
    </p:spTree>
    <p:extLst>
      <p:ext uri="{BB962C8B-B14F-4D97-AF65-F5344CB8AC3E}">
        <p14:creationId xmlns:p14="http://schemas.microsoft.com/office/powerpoint/2010/main" val="3190314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r>
              <a:rPr lang="en-US" altLang="zh-CN"/>
              <a:t>2018/12/18</a:t>
            </a:r>
            <a:endParaRPr lang="zh-CN" altLang="en-US"/>
          </a:p>
        </p:txBody>
      </p:sp>
      <p:sp>
        <p:nvSpPr>
          <p:cNvPr id="6" name="页脚占位符 5"/>
          <p:cNvSpPr>
            <a:spLocks noGrp="1"/>
          </p:cNvSpPr>
          <p:nvPr>
            <p:ph type="ftr" sz="quarter" idx="11"/>
          </p:nvPr>
        </p:nvSpPr>
        <p:spPr/>
        <p:txBody>
          <a:bodyPr/>
          <a:lstStyle/>
          <a:p>
            <a:r>
              <a:rPr lang="zh-CN" altLang="en-US"/>
              <a:t>刘俣伽</a:t>
            </a:r>
          </a:p>
        </p:txBody>
      </p:sp>
      <p:sp>
        <p:nvSpPr>
          <p:cNvPr id="7" name="灯片编号占位符 6"/>
          <p:cNvSpPr>
            <a:spLocks noGrp="1"/>
          </p:cNvSpPr>
          <p:nvPr>
            <p:ph type="sldNum" sz="quarter" idx="12"/>
          </p:nvPr>
        </p:nvSpPr>
        <p:spPr/>
        <p:txBody>
          <a:bodyPr/>
          <a:lstStyle/>
          <a:p>
            <a:fld id="{06336DB4-204D-4509-8F13-6A160CC94211}" type="slidenum">
              <a:rPr lang="zh-CN" altLang="en-US" smtClean="0"/>
              <a:pPr/>
              <a:t>‹#›</a:t>
            </a:fld>
            <a:endParaRPr lang="zh-CN" altLang="en-US"/>
          </a:p>
        </p:txBody>
      </p:sp>
    </p:spTree>
    <p:extLst>
      <p:ext uri="{BB962C8B-B14F-4D97-AF65-F5344CB8AC3E}">
        <p14:creationId xmlns:p14="http://schemas.microsoft.com/office/powerpoint/2010/main" val="3108251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r>
              <a:rPr lang="en-US" altLang="zh-CN"/>
              <a:t>2018/12/18</a:t>
            </a:r>
            <a:endParaRPr lang="zh-CN" altLang="en-US"/>
          </a:p>
        </p:txBody>
      </p:sp>
      <p:sp>
        <p:nvSpPr>
          <p:cNvPr id="6" name="页脚占位符 5"/>
          <p:cNvSpPr>
            <a:spLocks noGrp="1"/>
          </p:cNvSpPr>
          <p:nvPr>
            <p:ph type="ftr" sz="quarter" idx="11"/>
          </p:nvPr>
        </p:nvSpPr>
        <p:spPr/>
        <p:txBody>
          <a:bodyPr/>
          <a:lstStyle/>
          <a:p>
            <a:r>
              <a:rPr lang="zh-CN" altLang="en-US"/>
              <a:t>刘俣伽</a:t>
            </a:r>
          </a:p>
        </p:txBody>
      </p:sp>
      <p:sp>
        <p:nvSpPr>
          <p:cNvPr id="7" name="灯片编号占位符 6"/>
          <p:cNvSpPr>
            <a:spLocks noGrp="1"/>
          </p:cNvSpPr>
          <p:nvPr>
            <p:ph type="sldNum" sz="quarter" idx="12"/>
          </p:nvPr>
        </p:nvSpPr>
        <p:spPr/>
        <p:txBody>
          <a:bodyPr/>
          <a:lstStyle/>
          <a:p>
            <a:fld id="{06336DB4-204D-4509-8F13-6A160CC94211}" type="slidenum">
              <a:rPr lang="zh-CN" altLang="en-US" smtClean="0"/>
              <a:pPr/>
              <a:t>‹#›</a:t>
            </a:fld>
            <a:endParaRPr lang="zh-CN" altLang="en-US"/>
          </a:p>
        </p:txBody>
      </p:sp>
    </p:spTree>
    <p:extLst>
      <p:ext uri="{BB962C8B-B14F-4D97-AF65-F5344CB8AC3E}">
        <p14:creationId xmlns:p14="http://schemas.microsoft.com/office/powerpoint/2010/main" val="937799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zh-CN"/>
              <a:t>2018/12/18</a:t>
            </a:r>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zh-CN" altLang="en-US"/>
              <a:t>刘俣伽</a:t>
            </a:r>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336DB4-204D-4509-8F13-6A160CC94211}" type="slidenum">
              <a:rPr lang="zh-CN" altLang="en-US" smtClean="0"/>
              <a:pPr/>
              <a:t>‹#›</a:t>
            </a:fld>
            <a:endParaRPr lang="zh-CN" altLang="en-US"/>
          </a:p>
        </p:txBody>
      </p:sp>
    </p:spTree>
    <p:extLst>
      <p:ext uri="{BB962C8B-B14F-4D97-AF65-F5344CB8AC3E}">
        <p14:creationId xmlns:p14="http://schemas.microsoft.com/office/powerpoint/2010/main" val="15087321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1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r>
              <a:rPr lang="en-US" altLang="zh-CN" dirty="0"/>
              <a:t>1</a:t>
            </a:r>
            <a:endParaRPr lang="zh-CN" altLang="en-US" dirty="0"/>
          </a:p>
        </p:txBody>
      </p:sp>
      <p:sp>
        <p:nvSpPr>
          <p:cNvPr id="7" name="文本框 6"/>
          <p:cNvSpPr txBox="1"/>
          <p:nvPr/>
        </p:nvSpPr>
        <p:spPr>
          <a:xfrm>
            <a:off x="18197" y="1201721"/>
            <a:ext cx="12173803" cy="1077218"/>
          </a:xfrm>
          <a:prstGeom prst="rect">
            <a:avLst/>
          </a:prstGeom>
          <a:noFill/>
        </p:spPr>
        <p:txBody>
          <a:bodyPr wrap="square" rtlCol="0">
            <a:spAutoFit/>
          </a:bodyPr>
          <a:lstStyle/>
          <a:p>
            <a:pPr algn="ctr"/>
            <a:r>
              <a:rPr lang="en-US" altLang="zh-CN" sz="3200" dirty="0"/>
              <a:t>Difficulty-Aware Attention Network with</a:t>
            </a:r>
          </a:p>
          <a:p>
            <a:pPr algn="ctr"/>
            <a:r>
              <a:rPr lang="en-US" altLang="zh-CN" sz="3200" dirty="0"/>
              <a:t>Confidence Learning for Medical Image Segmentation</a:t>
            </a:r>
            <a:endParaRPr lang="zh-CN" altLang="en-US" sz="3200" dirty="0"/>
          </a:p>
        </p:txBody>
      </p:sp>
      <p:sp>
        <p:nvSpPr>
          <p:cNvPr id="9" name="日期占位符 3"/>
          <p:cNvSpPr txBox="1">
            <a:spLocks/>
          </p:cNvSpPr>
          <p:nvPr/>
        </p:nvSpPr>
        <p:spPr>
          <a:xfrm>
            <a:off x="4102289" y="5157622"/>
            <a:ext cx="3868004" cy="1161291"/>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3200" b="0" i="0" u="none" strike="noStrike" kern="1200" cap="none" spc="0" normalizeH="0" baseline="0" noProof="0" dirty="0">
                <a:ln>
                  <a:noFill/>
                </a:ln>
                <a:solidFill>
                  <a:schemeClr val="tx1">
                    <a:tint val="75000"/>
                  </a:schemeClr>
                </a:solidFill>
                <a:effectLst/>
                <a:uLnTx/>
                <a:uFillTx/>
                <a:latin typeface="+mn-lt"/>
                <a:ea typeface="+mn-ea"/>
                <a:cs typeface="+mn-cs"/>
              </a:rPr>
              <a:t>2020</a:t>
            </a:r>
            <a:r>
              <a:rPr lang="en-US" altLang="zh-CN" sz="3200" dirty="0">
                <a:solidFill>
                  <a:schemeClr val="tx1">
                    <a:tint val="75000"/>
                  </a:schemeClr>
                </a:solidFill>
              </a:rPr>
              <a:t>/4/24</a:t>
            </a:r>
            <a:endParaRPr kumimoji="0" lang="zh-CN" altLang="en-US"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10" name="文本框 1">
            <a:extLst>
              <a:ext uri="{FF2B5EF4-FFF2-40B4-BE49-F238E27FC236}">
                <a16:creationId xmlns:a16="http://schemas.microsoft.com/office/drawing/2014/main" id="{2A91E5D4-2528-4506-A8AD-79BD07F609D9}"/>
              </a:ext>
            </a:extLst>
          </p:cNvPr>
          <p:cNvSpPr txBox="1">
            <a:spLocks noChangeArrowheads="1"/>
          </p:cNvSpPr>
          <p:nvPr/>
        </p:nvSpPr>
        <p:spPr bwMode="auto">
          <a:xfrm>
            <a:off x="259548" y="4501288"/>
            <a:ext cx="11600597" cy="867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10000"/>
              </a:spcBef>
              <a:buClr>
                <a:schemeClr val="accent2"/>
              </a:buClr>
              <a:buFont typeface="Wingdings" panose="05000000000000000000" pitchFamily="2" charset="2"/>
              <a:buChar char="o"/>
              <a:defRPr sz="2800">
                <a:solidFill>
                  <a:schemeClr val="tx1"/>
                </a:solidFill>
                <a:latin typeface="Book Antiqua" panose="02040602050305030304" pitchFamily="18" charset="0"/>
              </a:defRPr>
            </a:lvl1pPr>
            <a:lvl2pPr marL="742950" indent="-285750">
              <a:spcBef>
                <a:spcPct val="10000"/>
              </a:spcBef>
              <a:buClr>
                <a:schemeClr val="accent2"/>
              </a:buClr>
              <a:buFont typeface="Wingdings" panose="05000000000000000000" pitchFamily="2" charset="2"/>
              <a:buChar char="n"/>
              <a:defRPr sz="2400">
                <a:solidFill>
                  <a:srgbClr val="0000FF"/>
                </a:solidFill>
                <a:latin typeface="Book Antiqua" panose="02040602050305030304" pitchFamily="18" charset="0"/>
              </a:defRPr>
            </a:lvl2pPr>
            <a:lvl3pPr marL="1143000" indent="-228600">
              <a:spcBef>
                <a:spcPct val="10000"/>
              </a:spcBef>
              <a:buClr>
                <a:schemeClr val="accent2"/>
              </a:buClr>
              <a:buFont typeface="Wingdings" panose="05000000000000000000" pitchFamily="2" charset="2"/>
              <a:buChar char="p"/>
              <a:defRPr sz="2000">
                <a:solidFill>
                  <a:schemeClr val="tx1"/>
                </a:solidFill>
                <a:latin typeface="Book Antiqua" panose="02040602050305030304" pitchFamily="18" charset="0"/>
              </a:defRPr>
            </a:lvl3pPr>
            <a:lvl4pPr marL="1600200" indent="-228600">
              <a:spcBef>
                <a:spcPct val="10000"/>
              </a:spcBef>
              <a:buClr>
                <a:schemeClr val="accent2"/>
              </a:buClr>
              <a:buFont typeface="Wingdings" panose="05000000000000000000" pitchFamily="2" charset="2"/>
              <a:buChar char="n"/>
              <a:defRPr sz="2000">
                <a:solidFill>
                  <a:schemeClr val="tx1"/>
                </a:solidFill>
                <a:latin typeface="Book Antiqua" panose="02040602050305030304" pitchFamily="18" charset="0"/>
              </a:defRPr>
            </a:lvl4pPr>
            <a:lvl5pPr marL="2057400" indent="-228600">
              <a:spcBef>
                <a:spcPct val="10000"/>
              </a:spcBef>
              <a:buClr>
                <a:schemeClr val="accent2"/>
              </a:buClr>
              <a:buFont typeface="Wingdings" panose="05000000000000000000" pitchFamily="2" charset="2"/>
              <a:buChar char="§"/>
              <a:defRPr sz="2000">
                <a:solidFill>
                  <a:schemeClr val="tx1"/>
                </a:solidFill>
                <a:latin typeface="Book Antiqua" panose="02040602050305030304" pitchFamily="18" charset="0"/>
              </a:defRPr>
            </a:lvl5pPr>
            <a:lvl6pPr marL="2514600" indent="-228600" eaLnBrk="0" fontAlgn="base" hangingPunct="0">
              <a:spcBef>
                <a:spcPct val="10000"/>
              </a:spcBef>
              <a:spcAft>
                <a:spcPct val="0"/>
              </a:spcAft>
              <a:buClr>
                <a:schemeClr val="accent2"/>
              </a:buClr>
              <a:buFont typeface="Wingdings" panose="05000000000000000000" pitchFamily="2" charset="2"/>
              <a:buChar char="§"/>
              <a:defRPr sz="2000">
                <a:solidFill>
                  <a:schemeClr val="tx1"/>
                </a:solidFill>
                <a:latin typeface="Book Antiqua" panose="02040602050305030304" pitchFamily="18" charset="0"/>
              </a:defRPr>
            </a:lvl6pPr>
            <a:lvl7pPr marL="2971800" indent="-228600" eaLnBrk="0" fontAlgn="base" hangingPunct="0">
              <a:spcBef>
                <a:spcPct val="10000"/>
              </a:spcBef>
              <a:spcAft>
                <a:spcPct val="0"/>
              </a:spcAft>
              <a:buClr>
                <a:schemeClr val="accent2"/>
              </a:buClr>
              <a:buFont typeface="Wingdings" panose="05000000000000000000" pitchFamily="2" charset="2"/>
              <a:buChar char="§"/>
              <a:defRPr sz="2000">
                <a:solidFill>
                  <a:schemeClr val="tx1"/>
                </a:solidFill>
                <a:latin typeface="Book Antiqua" panose="02040602050305030304" pitchFamily="18" charset="0"/>
              </a:defRPr>
            </a:lvl7pPr>
            <a:lvl8pPr marL="3429000" indent="-228600" eaLnBrk="0" fontAlgn="base" hangingPunct="0">
              <a:spcBef>
                <a:spcPct val="10000"/>
              </a:spcBef>
              <a:spcAft>
                <a:spcPct val="0"/>
              </a:spcAft>
              <a:buClr>
                <a:schemeClr val="accent2"/>
              </a:buClr>
              <a:buFont typeface="Wingdings" panose="05000000000000000000" pitchFamily="2" charset="2"/>
              <a:buChar char="§"/>
              <a:defRPr sz="2000">
                <a:solidFill>
                  <a:schemeClr val="tx1"/>
                </a:solidFill>
                <a:latin typeface="Book Antiqua" panose="02040602050305030304" pitchFamily="18" charset="0"/>
              </a:defRPr>
            </a:lvl8pPr>
            <a:lvl9pPr marL="3886200" indent="-228600" eaLnBrk="0" fontAlgn="base" hangingPunct="0">
              <a:spcBef>
                <a:spcPct val="10000"/>
              </a:spcBef>
              <a:spcAft>
                <a:spcPct val="0"/>
              </a:spcAft>
              <a:buClr>
                <a:schemeClr val="accent2"/>
              </a:buClr>
              <a:buFont typeface="Wingdings" panose="05000000000000000000" pitchFamily="2" charset="2"/>
              <a:buChar char="§"/>
              <a:defRPr sz="2000">
                <a:solidFill>
                  <a:schemeClr val="tx1"/>
                </a:solidFill>
                <a:latin typeface="Book Antiqua" panose="02040602050305030304" pitchFamily="18" charset="0"/>
              </a:defRPr>
            </a:lvl9pPr>
          </a:lstStyle>
          <a:p>
            <a:pPr algn="ctr">
              <a:buNone/>
            </a:pPr>
            <a:r>
              <a:rPr lang="en-US" altLang="zh-CN" sz="2400" dirty="0">
                <a:latin typeface="Times New Roman" panose="02020603050405020304" pitchFamily="18" charset="0"/>
              </a:rPr>
              <a:t>AAAI2019  Poster</a:t>
            </a:r>
          </a:p>
          <a:p>
            <a:pPr algn="ctr">
              <a:buNone/>
            </a:pPr>
            <a:endParaRPr lang="zh-CN" altLang="en-US" sz="2400" dirty="0">
              <a:latin typeface="Times New Roman" panose="02020603050405020304" pitchFamily="18" charset="0"/>
            </a:endParaRPr>
          </a:p>
        </p:txBody>
      </p:sp>
      <p:pic>
        <p:nvPicPr>
          <p:cNvPr id="3" name="图片 2">
            <a:extLst>
              <a:ext uri="{FF2B5EF4-FFF2-40B4-BE49-F238E27FC236}">
                <a16:creationId xmlns:a16="http://schemas.microsoft.com/office/drawing/2014/main" id="{047861EA-4F75-4B13-9579-AB0C5CF54C0F}"/>
              </a:ext>
            </a:extLst>
          </p:cNvPr>
          <p:cNvPicPr>
            <a:picLocks noChangeAspect="1"/>
          </p:cNvPicPr>
          <p:nvPr/>
        </p:nvPicPr>
        <p:blipFill>
          <a:blip r:embed="rId3"/>
          <a:stretch>
            <a:fillRect/>
          </a:stretch>
        </p:blipFill>
        <p:spPr>
          <a:xfrm>
            <a:off x="289906" y="2607106"/>
            <a:ext cx="11612188" cy="1643788"/>
          </a:xfrm>
          <a:prstGeom prst="rect">
            <a:avLst/>
          </a:prstGeom>
        </p:spPr>
      </p:pic>
    </p:spTree>
    <p:extLst>
      <p:ext uri="{BB962C8B-B14F-4D97-AF65-F5344CB8AC3E}">
        <p14:creationId xmlns:p14="http://schemas.microsoft.com/office/powerpoint/2010/main" val="1343403488"/>
      </p:ext>
    </p:extLst>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fld id="{06336DB4-204D-4509-8F13-6A160CC94211}" type="slidenum">
              <a:rPr lang="zh-CN" altLang="en-US" smtClean="0"/>
              <a:pPr/>
              <a:t>10</a:t>
            </a:fld>
            <a:endParaRPr lang="zh-CN" altLang="en-US"/>
          </a:p>
        </p:txBody>
      </p:sp>
      <p:sp>
        <p:nvSpPr>
          <p:cNvPr id="9" name="标题 1">
            <a:extLst>
              <a:ext uri="{FF2B5EF4-FFF2-40B4-BE49-F238E27FC236}">
                <a16:creationId xmlns:a16="http://schemas.microsoft.com/office/drawing/2014/main" id="{595309F1-8F6D-4615-86C5-8BEA11825B3E}"/>
              </a:ext>
            </a:extLst>
          </p:cNvPr>
          <p:cNvSpPr>
            <a:spLocks noGrp="1" noChangeArrowheads="1"/>
          </p:cNvSpPr>
          <p:nvPr>
            <p:ph type="title"/>
          </p:nvPr>
        </p:nvSpPr>
        <p:spPr>
          <a:xfrm>
            <a:off x="571500" y="344488"/>
            <a:ext cx="8001000" cy="676275"/>
          </a:xfrm>
        </p:spPr>
        <p:txBody>
          <a:bodyPr>
            <a:normAutofit fontScale="90000"/>
          </a:bodyPr>
          <a:lstStyle/>
          <a:p>
            <a:r>
              <a:rPr lang="en-US" altLang="zh-CN" dirty="0"/>
              <a:t>Experiments </a:t>
            </a:r>
            <a:endParaRPr lang="en-US" altLang="zh-CN" dirty="0">
              <a:latin typeface="Times New Roman" panose="02020603050405020304" pitchFamily="18" charset="0"/>
              <a:ea typeface="宋体" panose="02010600030101010101" pitchFamily="2" charset="-122"/>
            </a:endParaRPr>
          </a:p>
        </p:txBody>
      </p:sp>
      <p:sp>
        <p:nvSpPr>
          <p:cNvPr id="4" name="内容占位符 2">
            <a:extLst>
              <a:ext uri="{FF2B5EF4-FFF2-40B4-BE49-F238E27FC236}">
                <a16:creationId xmlns:a16="http://schemas.microsoft.com/office/drawing/2014/main" id="{51086AD1-0455-437D-98B7-948322602052}"/>
              </a:ext>
            </a:extLst>
          </p:cNvPr>
          <p:cNvSpPr>
            <a:spLocks noGrp="1" noChangeArrowheads="1"/>
          </p:cNvSpPr>
          <p:nvPr>
            <p:ph idx="1"/>
          </p:nvPr>
        </p:nvSpPr>
        <p:spPr>
          <a:xfrm>
            <a:off x="566738" y="1161819"/>
            <a:ext cx="10965620" cy="4967287"/>
          </a:xfrm>
        </p:spPr>
        <p:txBody>
          <a:bodyPr>
            <a:normAutofit/>
          </a:bodyPr>
          <a:lstStyle/>
          <a:p>
            <a:pPr marL="0" indent="0">
              <a:lnSpc>
                <a:spcPct val="150000"/>
              </a:lnSpc>
              <a:buNone/>
            </a:pPr>
            <a:r>
              <a:rPr lang="en-US" altLang="zh-CN" sz="3200" dirty="0"/>
              <a:t>Dataset:</a:t>
            </a:r>
          </a:p>
          <a:p>
            <a:pPr marL="0" indent="0">
              <a:lnSpc>
                <a:spcPct val="150000"/>
              </a:lnSpc>
              <a:buNone/>
            </a:pPr>
            <a:r>
              <a:rPr lang="zh-CN" altLang="en-US" dirty="0"/>
              <a:t>（</a:t>
            </a:r>
            <a:r>
              <a:rPr lang="en-US" altLang="zh-CN" dirty="0"/>
              <a:t>1</a:t>
            </a:r>
            <a:r>
              <a:rPr lang="zh-CN" altLang="en-US" dirty="0"/>
              <a:t>）</a:t>
            </a:r>
            <a:r>
              <a:rPr lang="en-US" altLang="zh-CN" dirty="0"/>
              <a:t>Pelvic Dataset</a:t>
            </a:r>
          </a:p>
          <a:p>
            <a:pPr marL="0" indent="0">
              <a:lnSpc>
                <a:spcPct val="150000"/>
              </a:lnSpc>
              <a:buNone/>
            </a:pPr>
            <a:r>
              <a:rPr lang="en-US" altLang="zh-CN" dirty="0"/>
              <a:t>	50 patients, MRI scans of prostate, bladder, rectum</a:t>
            </a:r>
          </a:p>
          <a:p>
            <a:pPr marL="0" indent="0">
              <a:lnSpc>
                <a:spcPct val="150000"/>
              </a:lnSpc>
              <a:buNone/>
            </a:pPr>
            <a:r>
              <a:rPr lang="en-US" altLang="zh-CN" dirty="0"/>
              <a:t>	 Five-fold cross-validation, 35 training, 5 validation, 10 testing</a:t>
            </a:r>
          </a:p>
          <a:p>
            <a:pPr marL="0" indent="0">
              <a:lnSpc>
                <a:spcPct val="150000"/>
              </a:lnSpc>
              <a:buNone/>
            </a:pPr>
            <a:r>
              <a:rPr lang="zh-CN" altLang="en-US" dirty="0"/>
              <a:t>（</a:t>
            </a:r>
            <a:r>
              <a:rPr lang="en-US" altLang="zh-CN" dirty="0"/>
              <a:t>2</a:t>
            </a:r>
            <a:r>
              <a:rPr lang="zh-CN" altLang="en-US" dirty="0"/>
              <a:t>）</a:t>
            </a:r>
            <a:r>
              <a:rPr lang="en-US" altLang="zh-CN" dirty="0"/>
              <a:t>MR Brain Challenge Dataset</a:t>
            </a:r>
          </a:p>
          <a:p>
            <a:pPr marL="0" indent="0">
              <a:lnSpc>
                <a:spcPct val="150000"/>
              </a:lnSpc>
              <a:buNone/>
            </a:pPr>
            <a:r>
              <a:rPr lang="zh-CN" altLang="en-US" dirty="0"/>
              <a:t>（</a:t>
            </a:r>
            <a:r>
              <a:rPr lang="en-US" altLang="zh-CN" dirty="0"/>
              <a:t>3</a:t>
            </a:r>
            <a:r>
              <a:rPr lang="zh-CN" altLang="en-US" dirty="0"/>
              <a:t>）</a:t>
            </a:r>
            <a:r>
              <a:rPr lang="en-US" altLang="zh-CN" dirty="0"/>
              <a:t>Prostate Challenge Dataset</a:t>
            </a:r>
            <a:endParaRPr lang="en-US" altLang="zh-CN" sz="3200" dirty="0"/>
          </a:p>
        </p:txBody>
      </p:sp>
    </p:spTree>
    <p:extLst>
      <p:ext uri="{BB962C8B-B14F-4D97-AF65-F5344CB8AC3E}">
        <p14:creationId xmlns:p14="http://schemas.microsoft.com/office/powerpoint/2010/main" val="2770114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fld id="{06336DB4-204D-4509-8F13-6A160CC94211}" type="slidenum">
              <a:rPr lang="zh-CN" altLang="en-US" smtClean="0"/>
              <a:pPr/>
              <a:t>11</a:t>
            </a:fld>
            <a:endParaRPr lang="zh-CN" altLang="en-US"/>
          </a:p>
        </p:txBody>
      </p:sp>
      <p:sp>
        <p:nvSpPr>
          <p:cNvPr id="9" name="标题 1">
            <a:extLst>
              <a:ext uri="{FF2B5EF4-FFF2-40B4-BE49-F238E27FC236}">
                <a16:creationId xmlns:a16="http://schemas.microsoft.com/office/drawing/2014/main" id="{595309F1-8F6D-4615-86C5-8BEA11825B3E}"/>
              </a:ext>
            </a:extLst>
          </p:cNvPr>
          <p:cNvSpPr>
            <a:spLocks noGrp="1" noChangeArrowheads="1"/>
          </p:cNvSpPr>
          <p:nvPr>
            <p:ph type="title"/>
          </p:nvPr>
        </p:nvSpPr>
        <p:spPr>
          <a:xfrm>
            <a:off x="571500" y="344488"/>
            <a:ext cx="8001000" cy="676275"/>
          </a:xfrm>
        </p:spPr>
        <p:txBody>
          <a:bodyPr>
            <a:normAutofit fontScale="90000"/>
          </a:bodyPr>
          <a:lstStyle/>
          <a:p>
            <a:r>
              <a:rPr lang="en-US" altLang="zh-CN" dirty="0"/>
              <a:t>Evaluation Metrics</a:t>
            </a:r>
            <a:endParaRPr lang="en-US" altLang="zh-CN" dirty="0">
              <a:latin typeface="Times New Roman" panose="02020603050405020304" pitchFamily="18" charset="0"/>
              <a:ea typeface="宋体" panose="02010600030101010101" pitchFamily="2" charset="-122"/>
            </a:endParaRPr>
          </a:p>
        </p:txBody>
      </p:sp>
      <p:sp>
        <p:nvSpPr>
          <p:cNvPr id="4" name="内容占位符 2">
            <a:extLst>
              <a:ext uri="{FF2B5EF4-FFF2-40B4-BE49-F238E27FC236}">
                <a16:creationId xmlns:a16="http://schemas.microsoft.com/office/drawing/2014/main" id="{51086AD1-0455-437D-98B7-948322602052}"/>
              </a:ext>
            </a:extLst>
          </p:cNvPr>
          <p:cNvSpPr>
            <a:spLocks noGrp="1" noChangeArrowheads="1"/>
          </p:cNvSpPr>
          <p:nvPr>
            <p:ph idx="1"/>
          </p:nvPr>
        </p:nvSpPr>
        <p:spPr>
          <a:xfrm>
            <a:off x="566738" y="1161819"/>
            <a:ext cx="10965620" cy="4967287"/>
          </a:xfrm>
        </p:spPr>
        <p:txBody>
          <a:bodyPr>
            <a:normAutofit/>
          </a:bodyPr>
          <a:lstStyle/>
          <a:p>
            <a:pPr marL="0" indent="0">
              <a:lnSpc>
                <a:spcPct val="150000"/>
              </a:lnSpc>
              <a:buNone/>
            </a:pPr>
            <a:r>
              <a:rPr lang="zh-CN" altLang="en-US" dirty="0"/>
              <a:t>（</a:t>
            </a:r>
            <a:r>
              <a:rPr lang="en-US" altLang="zh-CN" dirty="0"/>
              <a:t>1</a:t>
            </a:r>
            <a:r>
              <a:rPr lang="zh-CN" altLang="en-US" dirty="0"/>
              <a:t>）</a:t>
            </a:r>
            <a:r>
              <a:rPr lang="en-US" altLang="zh-CN" dirty="0"/>
              <a:t>Dice Similarity Coefficient (DSC) </a:t>
            </a:r>
          </a:p>
          <a:p>
            <a:pPr marL="0" indent="0">
              <a:lnSpc>
                <a:spcPct val="150000"/>
              </a:lnSpc>
              <a:buNone/>
            </a:pPr>
            <a:r>
              <a:rPr lang="zh-CN" altLang="en-US" dirty="0"/>
              <a:t>（</a:t>
            </a:r>
            <a:r>
              <a:rPr lang="en-US" altLang="zh-CN" dirty="0"/>
              <a:t>2</a:t>
            </a:r>
            <a:r>
              <a:rPr lang="zh-CN" altLang="en-US" dirty="0"/>
              <a:t>）</a:t>
            </a:r>
            <a:r>
              <a:rPr lang="en-US" altLang="zh-CN" dirty="0"/>
              <a:t>Average Surface Distance (ASD)</a:t>
            </a:r>
            <a:endParaRPr lang="en-US" altLang="zh-CN" sz="3200" dirty="0"/>
          </a:p>
        </p:txBody>
      </p:sp>
    </p:spTree>
    <p:extLst>
      <p:ext uri="{BB962C8B-B14F-4D97-AF65-F5344CB8AC3E}">
        <p14:creationId xmlns:p14="http://schemas.microsoft.com/office/powerpoint/2010/main" val="2644261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fld id="{06336DB4-204D-4509-8F13-6A160CC94211}" type="slidenum">
              <a:rPr lang="zh-CN" altLang="en-US" smtClean="0"/>
              <a:pPr/>
              <a:t>12</a:t>
            </a:fld>
            <a:endParaRPr lang="zh-CN" altLang="en-US"/>
          </a:p>
        </p:txBody>
      </p:sp>
      <p:sp>
        <p:nvSpPr>
          <p:cNvPr id="9" name="标题 1">
            <a:extLst>
              <a:ext uri="{FF2B5EF4-FFF2-40B4-BE49-F238E27FC236}">
                <a16:creationId xmlns:a16="http://schemas.microsoft.com/office/drawing/2014/main" id="{595309F1-8F6D-4615-86C5-8BEA11825B3E}"/>
              </a:ext>
            </a:extLst>
          </p:cNvPr>
          <p:cNvSpPr>
            <a:spLocks noGrp="1" noChangeArrowheads="1"/>
          </p:cNvSpPr>
          <p:nvPr>
            <p:ph type="title"/>
          </p:nvPr>
        </p:nvSpPr>
        <p:spPr>
          <a:xfrm>
            <a:off x="571500" y="433388"/>
            <a:ext cx="8001000" cy="676275"/>
          </a:xfrm>
        </p:spPr>
        <p:txBody>
          <a:bodyPr>
            <a:normAutofit fontScale="90000"/>
          </a:bodyPr>
          <a:lstStyle/>
          <a:p>
            <a:r>
              <a:rPr lang="en-US" altLang="zh-CN" dirty="0"/>
              <a:t>Ablation Study</a:t>
            </a:r>
            <a:endParaRPr lang="en-US" altLang="zh-CN" dirty="0">
              <a:latin typeface="Times New Roman" panose="02020603050405020304" pitchFamily="18" charset="0"/>
              <a:ea typeface="宋体" panose="02010600030101010101" pitchFamily="2" charset="-122"/>
            </a:endParaRPr>
          </a:p>
        </p:txBody>
      </p:sp>
      <p:pic>
        <p:nvPicPr>
          <p:cNvPr id="3" name="图片 2">
            <a:extLst>
              <a:ext uri="{FF2B5EF4-FFF2-40B4-BE49-F238E27FC236}">
                <a16:creationId xmlns:a16="http://schemas.microsoft.com/office/drawing/2014/main" id="{D752B188-C41A-412E-BFB7-B6D95A039C6B}"/>
              </a:ext>
            </a:extLst>
          </p:cNvPr>
          <p:cNvPicPr>
            <a:picLocks noChangeAspect="1"/>
          </p:cNvPicPr>
          <p:nvPr/>
        </p:nvPicPr>
        <p:blipFill>
          <a:blip r:embed="rId3"/>
          <a:stretch>
            <a:fillRect/>
          </a:stretch>
        </p:blipFill>
        <p:spPr>
          <a:xfrm>
            <a:off x="1889737" y="4009408"/>
            <a:ext cx="8412526" cy="2721293"/>
          </a:xfrm>
          <a:prstGeom prst="rect">
            <a:avLst/>
          </a:prstGeom>
        </p:spPr>
      </p:pic>
      <p:pic>
        <p:nvPicPr>
          <p:cNvPr id="4" name="图片 3">
            <a:extLst>
              <a:ext uri="{FF2B5EF4-FFF2-40B4-BE49-F238E27FC236}">
                <a16:creationId xmlns:a16="http://schemas.microsoft.com/office/drawing/2014/main" id="{9388E0B6-8694-42F7-B06D-68CCC731D199}"/>
              </a:ext>
            </a:extLst>
          </p:cNvPr>
          <p:cNvPicPr>
            <a:picLocks noChangeAspect="1"/>
          </p:cNvPicPr>
          <p:nvPr/>
        </p:nvPicPr>
        <p:blipFill>
          <a:blip r:embed="rId4"/>
          <a:stretch>
            <a:fillRect/>
          </a:stretch>
        </p:blipFill>
        <p:spPr>
          <a:xfrm>
            <a:off x="3349625" y="1076017"/>
            <a:ext cx="5492750" cy="3068637"/>
          </a:xfrm>
          <a:prstGeom prst="rect">
            <a:avLst/>
          </a:prstGeom>
        </p:spPr>
      </p:pic>
    </p:spTree>
    <p:extLst>
      <p:ext uri="{BB962C8B-B14F-4D97-AF65-F5344CB8AC3E}">
        <p14:creationId xmlns:p14="http://schemas.microsoft.com/office/powerpoint/2010/main" val="13319680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fld id="{06336DB4-204D-4509-8F13-6A160CC94211}" type="slidenum">
              <a:rPr lang="zh-CN" altLang="en-US" smtClean="0"/>
              <a:pPr/>
              <a:t>13</a:t>
            </a:fld>
            <a:endParaRPr lang="zh-CN" altLang="en-US"/>
          </a:p>
        </p:txBody>
      </p:sp>
      <p:sp>
        <p:nvSpPr>
          <p:cNvPr id="9" name="标题 1">
            <a:extLst>
              <a:ext uri="{FF2B5EF4-FFF2-40B4-BE49-F238E27FC236}">
                <a16:creationId xmlns:a16="http://schemas.microsoft.com/office/drawing/2014/main" id="{595309F1-8F6D-4615-86C5-8BEA11825B3E}"/>
              </a:ext>
            </a:extLst>
          </p:cNvPr>
          <p:cNvSpPr>
            <a:spLocks noGrp="1" noChangeArrowheads="1"/>
          </p:cNvSpPr>
          <p:nvPr>
            <p:ph type="title"/>
          </p:nvPr>
        </p:nvSpPr>
        <p:spPr>
          <a:xfrm>
            <a:off x="571500" y="433388"/>
            <a:ext cx="8001000" cy="676275"/>
          </a:xfrm>
        </p:spPr>
        <p:txBody>
          <a:bodyPr>
            <a:normAutofit fontScale="90000"/>
          </a:bodyPr>
          <a:lstStyle/>
          <a:p>
            <a:r>
              <a:rPr lang="en-US" altLang="zh-CN" dirty="0"/>
              <a:t>Pelvic Dataset</a:t>
            </a:r>
          </a:p>
        </p:txBody>
      </p:sp>
      <p:pic>
        <p:nvPicPr>
          <p:cNvPr id="2" name="图片 1">
            <a:extLst>
              <a:ext uri="{FF2B5EF4-FFF2-40B4-BE49-F238E27FC236}">
                <a16:creationId xmlns:a16="http://schemas.microsoft.com/office/drawing/2014/main" id="{44A4663B-90D3-4007-BDDA-27A92BC1D88E}"/>
              </a:ext>
            </a:extLst>
          </p:cNvPr>
          <p:cNvPicPr>
            <a:picLocks noChangeAspect="1"/>
          </p:cNvPicPr>
          <p:nvPr/>
        </p:nvPicPr>
        <p:blipFill>
          <a:blip r:embed="rId3"/>
          <a:stretch>
            <a:fillRect/>
          </a:stretch>
        </p:blipFill>
        <p:spPr>
          <a:xfrm>
            <a:off x="99886" y="1826940"/>
            <a:ext cx="11992228" cy="3204119"/>
          </a:xfrm>
          <a:prstGeom prst="rect">
            <a:avLst/>
          </a:prstGeom>
        </p:spPr>
      </p:pic>
    </p:spTree>
    <p:extLst>
      <p:ext uri="{BB962C8B-B14F-4D97-AF65-F5344CB8AC3E}">
        <p14:creationId xmlns:p14="http://schemas.microsoft.com/office/powerpoint/2010/main" val="1155916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fld id="{06336DB4-204D-4509-8F13-6A160CC94211}" type="slidenum">
              <a:rPr lang="zh-CN" altLang="en-US" smtClean="0"/>
              <a:pPr/>
              <a:t>14</a:t>
            </a:fld>
            <a:endParaRPr lang="zh-CN" altLang="en-US"/>
          </a:p>
        </p:txBody>
      </p:sp>
      <p:sp>
        <p:nvSpPr>
          <p:cNvPr id="9" name="标题 1">
            <a:extLst>
              <a:ext uri="{FF2B5EF4-FFF2-40B4-BE49-F238E27FC236}">
                <a16:creationId xmlns:a16="http://schemas.microsoft.com/office/drawing/2014/main" id="{595309F1-8F6D-4615-86C5-8BEA11825B3E}"/>
              </a:ext>
            </a:extLst>
          </p:cNvPr>
          <p:cNvSpPr>
            <a:spLocks noGrp="1" noChangeArrowheads="1"/>
          </p:cNvSpPr>
          <p:nvPr>
            <p:ph type="title"/>
          </p:nvPr>
        </p:nvSpPr>
        <p:spPr>
          <a:xfrm>
            <a:off x="571500" y="433388"/>
            <a:ext cx="8001000" cy="676275"/>
          </a:xfrm>
        </p:spPr>
        <p:txBody>
          <a:bodyPr>
            <a:normAutofit fontScale="90000"/>
          </a:bodyPr>
          <a:lstStyle/>
          <a:p>
            <a:r>
              <a:rPr lang="en-US" altLang="zh-CN" dirty="0"/>
              <a:t>MR Brain Challenge Dataset</a:t>
            </a:r>
            <a:endParaRPr lang="en-US" altLang="zh-CN" sz="4800" dirty="0"/>
          </a:p>
        </p:txBody>
      </p:sp>
      <p:pic>
        <p:nvPicPr>
          <p:cNvPr id="2" name="图片 1">
            <a:extLst>
              <a:ext uri="{FF2B5EF4-FFF2-40B4-BE49-F238E27FC236}">
                <a16:creationId xmlns:a16="http://schemas.microsoft.com/office/drawing/2014/main" id="{988A4AB4-680F-4EE0-886C-5A33928B03EE}"/>
              </a:ext>
            </a:extLst>
          </p:cNvPr>
          <p:cNvPicPr>
            <a:picLocks noChangeAspect="1"/>
          </p:cNvPicPr>
          <p:nvPr/>
        </p:nvPicPr>
        <p:blipFill>
          <a:blip r:embed="rId3"/>
          <a:stretch>
            <a:fillRect/>
          </a:stretch>
        </p:blipFill>
        <p:spPr>
          <a:xfrm>
            <a:off x="2600325" y="2070331"/>
            <a:ext cx="6991350" cy="3790950"/>
          </a:xfrm>
          <a:prstGeom prst="rect">
            <a:avLst/>
          </a:prstGeom>
        </p:spPr>
      </p:pic>
      <p:sp>
        <p:nvSpPr>
          <p:cNvPr id="5" name="内容占位符 2">
            <a:extLst>
              <a:ext uri="{FF2B5EF4-FFF2-40B4-BE49-F238E27FC236}">
                <a16:creationId xmlns:a16="http://schemas.microsoft.com/office/drawing/2014/main" id="{86570B5C-CC94-4880-8DAD-AC21FE87F2ED}"/>
              </a:ext>
            </a:extLst>
          </p:cNvPr>
          <p:cNvSpPr>
            <a:spLocks noGrp="1" noChangeArrowheads="1"/>
          </p:cNvSpPr>
          <p:nvPr>
            <p:ph idx="1"/>
          </p:nvPr>
        </p:nvSpPr>
        <p:spPr>
          <a:xfrm>
            <a:off x="566738" y="1161819"/>
            <a:ext cx="10965620" cy="4967287"/>
          </a:xfrm>
        </p:spPr>
        <p:txBody>
          <a:bodyPr>
            <a:normAutofit/>
          </a:bodyPr>
          <a:lstStyle/>
          <a:p>
            <a:pPr marL="0" indent="0">
              <a:lnSpc>
                <a:spcPct val="150000"/>
              </a:lnSpc>
              <a:buNone/>
            </a:pPr>
            <a:r>
              <a:rPr lang="en-US" altLang="zh-CN" dirty="0"/>
              <a:t>3.5% improvement of DSC</a:t>
            </a:r>
            <a:endParaRPr lang="en-US" altLang="zh-CN" sz="3200" dirty="0"/>
          </a:p>
        </p:txBody>
      </p:sp>
    </p:spTree>
    <p:extLst>
      <p:ext uri="{BB962C8B-B14F-4D97-AF65-F5344CB8AC3E}">
        <p14:creationId xmlns:p14="http://schemas.microsoft.com/office/powerpoint/2010/main" val="1463156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fld id="{06336DB4-204D-4509-8F13-6A160CC94211}" type="slidenum">
              <a:rPr lang="zh-CN" altLang="en-US" smtClean="0"/>
              <a:pPr/>
              <a:t>15</a:t>
            </a:fld>
            <a:endParaRPr lang="zh-CN" altLang="en-US"/>
          </a:p>
        </p:txBody>
      </p:sp>
      <p:sp>
        <p:nvSpPr>
          <p:cNvPr id="9" name="标题 1">
            <a:extLst>
              <a:ext uri="{FF2B5EF4-FFF2-40B4-BE49-F238E27FC236}">
                <a16:creationId xmlns:a16="http://schemas.microsoft.com/office/drawing/2014/main" id="{595309F1-8F6D-4615-86C5-8BEA11825B3E}"/>
              </a:ext>
            </a:extLst>
          </p:cNvPr>
          <p:cNvSpPr>
            <a:spLocks noGrp="1" noChangeArrowheads="1"/>
          </p:cNvSpPr>
          <p:nvPr>
            <p:ph type="title"/>
          </p:nvPr>
        </p:nvSpPr>
        <p:spPr>
          <a:xfrm>
            <a:off x="571500" y="433388"/>
            <a:ext cx="8001000" cy="676275"/>
          </a:xfrm>
        </p:spPr>
        <p:txBody>
          <a:bodyPr>
            <a:normAutofit fontScale="90000"/>
          </a:bodyPr>
          <a:lstStyle/>
          <a:p>
            <a:r>
              <a:rPr lang="en-US" altLang="zh-CN" dirty="0"/>
              <a:t>Prostate Challenge Dataset</a:t>
            </a:r>
            <a:endParaRPr lang="en-US" altLang="zh-CN" sz="4800" dirty="0"/>
          </a:p>
        </p:txBody>
      </p:sp>
      <p:pic>
        <p:nvPicPr>
          <p:cNvPr id="2" name="图片 1">
            <a:extLst>
              <a:ext uri="{FF2B5EF4-FFF2-40B4-BE49-F238E27FC236}">
                <a16:creationId xmlns:a16="http://schemas.microsoft.com/office/drawing/2014/main" id="{36BABE8A-620E-401F-A1D0-E697308DA700}"/>
              </a:ext>
            </a:extLst>
          </p:cNvPr>
          <p:cNvPicPr>
            <a:picLocks noChangeAspect="1"/>
          </p:cNvPicPr>
          <p:nvPr/>
        </p:nvPicPr>
        <p:blipFill>
          <a:blip r:embed="rId3"/>
          <a:stretch>
            <a:fillRect/>
          </a:stretch>
        </p:blipFill>
        <p:spPr>
          <a:xfrm>
            <a:off x="0" y="1804715"/>
            <a:ext cx="12127676" cy="3668622"/>
          </a:xfrm>
          <a:prstGeom prst="rect">
            <a:avLst/>
          </a:prstGeom>
        </p:spPr>
      </p:pic>
    </p:spTree>
    <p:extLst>
      <p:ext uri="{BB962C8B-B14F-4D97-AF65-F5344CB8AC3E}">
        <p14:creationId xmlns:p14="http://schemas.microsoft.com/office/powerpoint/2010/main" val="3305447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fld id="{06336DB4-204D-4509-8F13-6A160CC94211}" type="slidenum">
              <a:rPr lang="zh-CN" altLang="en-US" smtClean="0"/>
              <a:pPr/>
              <a:t>16</a:t>
            </a:fld>
            <a:endParaRPr lang="zh-CN" altLang="en-US"/>
          </a:p>
        </p:txBody>
      </p:sp>
      <p:sp>
        <p:nvSpPr>
          <p:cNvPr id="9" name="标题 1">
            <a:extLst>
              <a:ext uri="{FF2B5EF4-FFF2-40B4-BE49-F238E27FC236}">
                <a16:creationId xmlns:a16="http://schemas.microsoft.com/office/drawing/2014/main" id="{595309F1-8F6D-4615-86C5-8BEA11825B3E}"/>
              </a:ext>
            </a:extLst>
          </p:cNvPr>
          <p:cNvSpPr>
            <a:spLocks noGrp="1" noChangeArrowheads="1"/>
          </p:cNvSpPr>
          <p:nvPr>
            <p:ph type="title"/>
          </p:nvPr>
        </p:nvSpPr>
        <p:spPr>
          <a:xfrm>
            <a:off x="571500" y="344488"/>
            <a:ext cx="8001000" cy="676275"/>
          </a:xfrm>
        </p:spPr>
        <p:txBody>
          <a:bodyPr>
            <a:normAutofit fontScale="90000"/>
          </a:bodyPr>
          <a:lstStyle/>
          <a:p>
            <a:r>
              <a:rPr lang="en-US" altLang="zh-CN" dirty="0"/>
              <a:t>Conclusion </a:t>
            </a:r>
            <a:endParaRPr lang="en-US" altLang="zh-CN" dirty="0">
              <a:latin typeface="Times New Roman" panose="02020603050405020304" pitchFamily="18" charset="0"/>
              <a:ea typeface="宋体" panose="02010600030101010101" pitchFamily="2" charset="-122"/>
            </a:endParaRPr>
          </a:p>
        </p:txBody>
      </p:sp>
      <p:sp>
        <p:nvSpPr>
          <p:cNvPr id="4" name="内容占位符 2">
            <a:extLst>
              <a:ext uri="{FF2B5EF4-FFF2-40B4-BE49-F238E27FC236}">
                <a16:creationId xmlns:a16="http://schemas.microsoft.com/office/drawing/2014/main" id="{51086AD1-0455-437D-98B7-948322602052}"/>
              </a:ext>
            </a:extLst>
          </p:cNvPr>
          <p:cNvSpPr>
            <a:spLocks noGrp="1" noChangeArrowheads="1"/>
          </p:cNvSpPr>
          <p:nvPr>
            <p:ph idx="1"/>
          </p:nvPr>
        </p:nvSpPr>
        <p:spPr>
          <a:xfrm>
            <a:off x="566738" y="1341438"/>
            <a:ext cx="10965620" cy="4967287"/>
          </a:xfrm>
        </p:spPr>
        <p:txBody>
          <a:bodyPr>
            <a:normAutofit/>
          </a:bodyPr>
          <a:lstStyle/>
          <a:p>
            <a:pPr>
              <a:lnSpc>
                <a:spcPct val="150000"/>
              </a:lnSpc>
            </a:pPr>
            <a:r>
              <a:rPr lang="en-US" altLang="zh-CN" dirty="0"/>
              <a:t>Confidence information is provided by the adversarial learning of the network.</a:t>
            </a:r>
          </a:p>
          <a:p>
            <a:pPr>
              <a:lnSpc>
                <a:spcPct val="150000"/>
              </a:lnSpc>
            </a:pPr>
            <a:r>
              <a:rPr lang="en-US" altLang="zh-CN" dirty="0"/>
              <a:t>Difficulty-aware attention mechanism is interesting and novel for the medical image processing task, and successfully focus on the hard region and voxel, which further improves the performance.</a:t>
            </a:r>
          </a:p>
          <a:p>
            <a:pPr>
              <a:lnSpc>
                <a:spcPct val="150000"/>
              </a:lnSpc>
            </a:pPr>
            <a:endParaRPr lang="en-US" altLang="zh-CN" dirty="0"/>
          </a:p>
        </p:txBody>
      </p:sp>
    </p:spTree>
    <p:extLst>
      <p:ext uri="{BB962C8B-B14F-4D97-AF65-F5344CB8AC3E}">
        <p14:creationId xmlns:p14="http://schemas.microsoft.com/office/powerpoint/2010/main" val="403041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fld id="{06336DB4-204D-4509-8F13-6A160CC94211}" type="slidenum">
              <a:rPr lang="zh-CN" altLang="en-US" smtClean="0"/>
              <a:pPr/>
              <a:t>2</a:t>
            </a:fld>
            <a:endParaRPr lang="zh-CN" altLang="en-US"/>
          </a:p>
        </p:txBody>
      </p:sp>
      <p:sp>
        <p:nvSpPr>
          <p:cNvPr id="9" name="标题 1">
            <a:extLst>
              <a:ext uri="{FF2B5EF4-FFF2-40B4-BE49-F238E27FC236}">
                <a16:creationId xmlns:a16="http://schemas.microsoft.com/office/drawing/2014/main" id="{595309F1-8F6D-4615-86C5-8BEA11825B3E}"/>
              </a:ext>
            </a:extLst>
          </p:cNvPr>
          <p:cNvSpPr>
            <a:spLocks noGrp="1" noChangeArrowheads="1"/>
          </p:cNvSpPr>
          <p:nvPr>
            <p:ph type="title"/>
          </p:nvPr>
        </p:nvSpPr>
        <p:spPr>
          <a:xfrm>
            <a:off x="571500" y="344488"/>
            <a:ext cx="8001000" cy="676275"/>
          </a:xfrm>
        </p:spPr>
        <p:txBody>
          <a:bodyPr>
            <a:normAutofit fontScale="90000"/>
          </a:bodyPr>
          <a:lstStyle/>
          <a:p>
            <a:r>
              <a:rPr lang="en-US" altLang="zh-CN" dirty="0">
                <a:ea typeface="宋体" panose="02010600030101010101" pitchFamily="2" charset="-122"/>
              </a:rPr>
              <a:t>Motivation</a:t>
            </a:r>
            <a:endParaRPr lang="en-US" altLang="zh-CN" dirty="0">
              <a:latin typeface="Times New Roman" panose="02020603050405020304" pitchFamily="18" charset="0"/>
              <a:ea typeface="宋体" panose="02010600030101010101" pitchFamily="2" charset="-122"/>
            </a:endParaRPr>
          </a:p>
        </p:txBody>
      </p:sp>
      <p:sp>
        <p:nvSpPr>
          <p:cNvPr id="13" name="内容占位符 2">
            <a:extLst>
              <a:ext uri="{FF2B5EF4-FFF2-40B4-BE49-F238E27FC236}">
                <a16:creationId xmlns:a16="http://schemas.microsoft.com/office/drawing/2014/main" id="{51086AD1-0455-437D-98B7-948322602052}"/>
              </a:ext>
            </a:extLst>
          </p:cNvPr>
          <p:cNvSpPr>
            <a:spLocks noGrp="1" noChangeArrowheads="1"/>
          </p:cNvSpPr>
          <p:nvPr>
            <p:ph idx="1"/>
          </p:nvPr>
        </p:nvSpPr>
        <p:spPr>
          <a:xfrm>
            <a:off x="483818" y="1107357"/>
            <a:ext cx="11047507" cy="5551487"/>
          </a:xfrm>
        </p:spPr>
        <p:txBody>
          <a:bodyPr>
            <a:normAutofit/>
          </a:bodyPr>
          <a:lstStyle/>
          <a:p>
            <a:pPr marL="0" indent="0">
              <a:lnSpc>
                <a:spcPct val="150000"/>
              </a:lnSpc>
              <a:buNone/>
            </a:pPr>
            <a:r>
              <a:rPr lang="en-US" altLang="zh-CN" dirty="0"/>
              <a:t>(1) Deep neural networks often only perform good on regular samples (i.e., easy-to-segment samples), since the datasets are dominated by easy and regular samples.</a:t>
            </a:r>
          </a:p>
          <a:p>
            <a:pPr marL="0" indent="0">
              <a:lnSpc>
                <a:spcPct val="150000"/>
              </a:lnSpc>
              <a:buNone/>
            </a:pPr>
            <a:r>
              <a:rPr lang="en-US" altLang="zh-CN" dirty="0"/>
              <a:t>(2) For medical images, due to huge inter-subject variations or disease-specific effects on subjects, there exist several difficult-to-segment cases that are often overlooked by the previous works.</a:t>
            </a:r>
            <a:endParaRPr lang="en-US" altLang="zh-CN" b="1" i="1" dirty="0"/>
          </a:p>
        </p:txBody>
      </p:sp>
    </p:spTree>
    <p:extLst>
      <p:ext uri="{BB962C8B-B14F-4D97-AF65-F5344CB8AC3E}">
        <p14:creationId xmlns:p14="http://schemas.microsoft.com/office/powerpoint/2010/main" val="403041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fld id="{06336DB4-204D-4509-8F13-6A160CC94211}" type="slidenum">
              <a:rPr lang="zh-CN" altLang="en-US" smtClean="0"/>
              <a:pPr/>
              <a:t>3</a:t>
            </a:fld>
            <a:endParaRPr lang="zh-CN" altLang="en-US"/>
          </a:p>
        </p:txBody>
      </p:sp>
      <p:sp>
        <p:nvSpPr>
          <p:cNvPr id="9" name="标题 1">
            <a:extLst>
              <a:ext uri="{FF2B5EF4-FFF2-40B4-BE49-F238E27FC236}">
                <a16:creationId xmlns:a16="http://schemas.microsoft.com/office/drawing/2014/main" id="{595309F1-8F6D-4615-86C5-8BEA11825B3E}"/>
              </a:ext>
            </a:extLst>
          </p:cNvPr>
          <p:cNvSpPr>
            <a:spLocks noGrp="1" noChangeArrowheads="1"/>
          </p:cNvSpPr>
          <p:nvPr>
            <p:ph type="title"/>
          </p:nvPr>
        </p:nvSpPr>
        <p:spPr>
          <a:xfrm>
            <a:off x="571500" y="344488"/>
            <a:ext cx="8001000" cy="676275"/>
          </a:xfrm>
        </p:spPr>
        <p:txBody>
          <a:bodyPr>
            <a:normAutofit fontScale="90000"/>
          </a:bodyPr>
          <a:lstStyle/>
          <a:p>
            <a:r>
              <a:rPr lang="en-US" altLang="zh-CN" dirty="0">
                <a:ea typeface="宋体" panose="02010600030101010101" pitchFamily="2" charset="-122"/>
              </a:rPr>
              <a:t>Main Contribution</a:t>
            </a:r>
            <a:endParaRPr lang="en-US" altLang="zh-CN" dirty="0">
              <a:latin typeface="Times New Roman" panose="02020603050405020304" pitchFamily="18" charset="0"/>
              <a:ea typeface="宋体" panose="02010600030101010101" pitchFamily="2" charset="-122"/>
            </a:endParaRPr>
          </a:p>
        </p:txBody>
      </p:sp>
      <p:sp>
        <p:nvSpPr>
          <p:cNvPr id="4" name="内容占位符 2">
            <a:extLst>
              <a:ext uri="{FF2B5EF4-FFF2-40B4-BE49-F238E27FC236}">
                <a16:creationId xmlns:a16="http://schemas.microsoft.com/office/drawing/2014/main" id="{51086AD1-0455-437D-98B7-948322602052}"/>
              </a:ext>
            </a:extLst>
          </p:cNvPr>
          <p:cNvSpPr>
            <a:spLocks noGrp="1" noChangeArrowheads="1"/>
          </p:cNvSpPr>
          <p:nvPr>
            <p:ph idx="1"/>
          </p:nvPr>
        </p:nvSpPr>
        <p:spPr>
          <a:xfrm>
            <a:off x="566737" y="1187059"/>
            <a:ext cx="11047507" cy="4967287"/>
          </a:xfrm>
        </p:spPr>
        <p:txBody>
          <a:bodyPr>
            <a:normAutofit/>
          </a:bodyPr>
          <a:lstStyle/>
          <a:p>
            <a:pPr marL="0" indent="0">
              <a:lnSpc>
                <a:spcPct val="150000"/>
              </a:lnSpc>
              <a:buNone/>
            </a:pPr>
            <a:r>
              <a:rPr lang="en-US" altLang="zh-CN" dirty="0"/>
              <a:t>(1) A fully convolutional adversarial network for confidence learning is proposed to provide voxel-wise and region-wise confidence information for the segmentation network.</a:t>
            </a:r>
          </a:p>
          <a:p>
            <a:pPr marL="0" indent="0">
              <a:lnSpc>
                <a:spcPct val="150000"/>
              </a:lnSpc>
              <a:buNone/>
            </a:pPr>
            <a:r>
              <a:rPr lang="en-US" altLang="zh-CN" dirty="0"/>
              <a:t>(2) A difficulty-aware attention mechanism is proposed to properly handle hard samples or hard regions considering structural information, which may go beyond the shortcomings of focal loss. </a:t>
            </a:r>
          </a:p>
        </p:txBody>
      </p:sp>
    </p:spTree>
    <p:extLst>
      <p:ext uri="{BB962C8B-B14F-4D97-AF65-F5344CB8AC3E}">
        <p14:creationId xmlns:p14="http://schemas.microsoft.com/office/powerpoint/2010/main" val="403041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fld id="{06336DB4-204D-4509-8F13-6A160CC94211}" type="slidenum">
              <a:rPr lang="zh-CN" altLang="en-US" smtClean="0"/>
              <a:pPr/>
              <a:t>4</a:t>
            </a:fld>
            <a:endParaRPr lang="zh-CN" altLang="en-US"/>
          </a:p>
        </p:txBody>
      </p:sp>
      <p:pic>
        <p:nvPicPr>
          <p:cNvPr id="3" name="图片 2">
            <a:extLst>
              <a:ext uri="{FF2B5EF4-FFF2-40B4-BE49-F238E27FC236}">
                <a16:creationId xmlns:a16="http://schemas.microsoft.com/office/drawing/2014/main" id="{DCE24936-25DA-484B-A735-B77DABBB9496}"/>
              </a:ext>
            </a:extLst>
          </p:cNvPr>
          <p:cNvPicPr>
            <a:picLocks noChangeAspect="1"/>
          </p:cNvPicPr>
          <p:nvPr/>
        </p:nvPicPr>
        <p:blipFill>
          <a:blip r:embed="rId3"/>
          <a:stretch>
            <a:fillRect/>
          </a:stretch>
        </p:blipFill>
        <p:spPr>
          <a:xfrm>
            <a:off x="352425" y="802957"/>
            <a:ext cx="11487150" cy="5457825"/>
          </a:xfrm>
          <a:prstGeom prst="rect">
            <a:avLst/>
          </a:prstGeom>
        </p:spPr>
      </p:pic>
      <p:sp>
        <p:nvSpPr>
          <p:cNvPr id="5" name="标题 1">
            <a:extLst>
              <a:ext uri="{FF2B5EF4-FFF2-40B4-BE49-F238E27FC236}">
                <a16:creationId xmlns:a16="http://schemas.microsoft.com/office/drawing/2014/main" id="{3B7CF821-B543-41A2-A803-D759BCC2FCD2}"/>
              </a:ext>
            </a:extLst>
          </p:cNvPr>
          <p:cNvSpPr>
            <a:spLocks noGrp="1" noChangeArrowheads="1"/>
          </p:cNvSpPr>
          <p:nvPr>
            <p:ph type="title"/>
          </p:nvPr>
        </p:nvSpPr>
        <p:spPr>
          <a:xfrm>
            <a:off x="571499" y="344488"/>
            <a:ext cx="9310687" cy="676275"/>
          </a:xfrm>
        </p:spPr>
        <p:txBody>
          <a:bodyPr>
            <a:normAutofit fontScale="90000"/>
          </a:bodyPr>
          <a:lstStyle/>
          <a:p>
            <a:r>
              <a:rPr lang="en-US" altLang="zh-CN" dirty="0">
                <a:ea typeface="宋体" panose="02010600030101010101" pitchFamily="2" charset="-122"/>
              </a:rPr>
              <a:t>Network Architecture</a:t>
            </a:r>
            <a:endParaRPr lang="en-US" altLang="zh-CN" dirty="0">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3554329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fld id="{06336DB4-204D-4509-8F13-6A160CC94211}" type="slidenum">
              <a:rPr lang="zh-CN" altLang="en-US" smtClean="0"/>
              <a:pPr/>
              <a:t>5</a:t>
            </a:fld>
            <a:endParaRPr lang="zh-CN" altLang="en-US"/>
          </a:p>
        </p:txBody>
      </p:sp>
      <p:sp>
        <p:nvSpPr>
          <p:cNvPr id="4" name="标题 1">
            <a:extLst>
              <a:ext uri="{FF2B5EF4-FFF2-40B4-BE49-F238E27FC236}">
                <a16:creationId xmlns:a16="http://schemas.microsoft.com/office/drawing/2014/main" id="{E0AEC0AC-A365-4DED-BA92-60C239A1BF90}"/>
              </a:ext>
            </a:extLst>
          </p:cNvPr>
          <p:cNvSpPr>
            <a:spLocks noGrp="1" noChangeArrowheads="1"/>
          </p:cNvSpPr>
          <p:nvPr>
            <p:ph type="title"/>
          </p:nvPr>
        </p:nvSpPr>
        <p:spPr>
          <a:xfrm>
            <a:off x="571499" y="344488"/>
            <a:ext cx="9310687" cy="676275"/>
          </a:xfrm>
        </p:spPr>
        <p:txBody>
          <a:bodyPr>
            <a:normAutofit fontScale="90000"/>
          </a:bodyPr>
          <a:lstStyle/>
          <a:p>
            <a:r>
              <a:rPr lang="en-US" altLang="zh-CN" dirty="0">
                <a:ea typeface="宋体" panose="02010600030101010101" pitchFamily="2" charset="-122"/>
              </a:rPr>
              <a:t>Hybrid loss for segmentation network</a:t>
            </a:r>
            <a:endParaRPr lang="en-US" altLang="zh-CN" dirty="0">
              <a:latin typeface="Times New Roman" panose="02020603050405020304" pitchFamily="18" charset="0"/>
              <a:ea typeface="宋体" panose="02010600030101010101" pitchFamily="2" charset="-122"/>
            </a:endParaRPr>
          </a:p>
        </p:txBody>
      </p:sp>
      <p:pic>
        <p:nvPicPr>
          <p:cNvPr id="10" name="图片 9">
            <a:extLst>
              <a:ext uri="{FF2B5EF4-FFF2-40B4-BE49-F238E27FC236}">
                <a16:creationId xmlns:a16="http://schemas.microsoft.com/office/drawing/2014/main" id="{746D3855-CFA9-460F-B3DF-B87F37A06195}"/>
              </a:ext>
            </a:extLst>
          </p:cNvPr>
          <p:cNvPicPr>
            <a:picLocks noChangeAspect="1"/>
          </p:cNvPicPr>
          <p:nvPr/>
        </p:nvPicPr>
        <p:blipFill>
          <a:blip r:embed="rId3"/>
          <a:stretch>
            <a:fillRect/>
          </a:stretch>
        </p:blipFill>
        <p:spPr>
          <a:xfrm>
            <a:off x="1968873" y="1155008"/>
            <a:ext cx="7829550" cy="1504950"/>
          </a:xfrm>
          <a:prstGeom prst="rect">
            <a:avLst/>
          </a:prstGeom>
        </p:spPr>
      </p:pic>
      <p:pic>
        <p:nvPicPr>
          <p:cNvPr id="11" name="图片 10">
            <a:extLst>
              <a:ext uri="{FF2B5EF4-FFF2-40B4-BE49-F238E27FC236}">
                <a16:creationId xmlns:a16="http://schemas.microsoft.com/office/drawing/2014/main" id="{410172F5-D4D3-443D-9178-EEBCB3F4F8B3}"/>
              </a:ext>
            </a:extLst>
          </p:cNvPr>
          <p:cNvPicPr>
            <a:picLocks noChangeAspect="1"/>
          </p:cNvPicPr>
          <p:nvPr/>
        </p:nvPicPr>
        <p:blipFill>
          <a:blip r:embed="rId4"/>
          <a:stretch>
            <a:fillRect/>
          </a:stretch>
        </p:blipFill>
        <p:spPr>
          <a:xfrm>
            <a:off x="435658" y="2804582"/>
            <a:ext cx="4038485" cy="852473"/>
          </a:xfrm>
          <a:prstGeom prst="rect">
            <a:avLst/>
          </a:prstGeom>
        </p:spPr>
      </p:pic>
      <p:pic>
        <p:nvPicPr>
          <p:cNvPr id="12" name="图片 11">
            <a:extLst>
              <a:ext uri="{FF2B5EF4-FFF2-40B4-BE49-F238E27FC236}">
                <a16:creationId xmlns:a16="http://schemas.microsoft.com/office/drawing/2014/main" id="{EE78D712-EDF5-4633-9F28-6450724C668B}"/>
              </a:ext>
            </a:extLst>
          </p:cNvPr>
          <p:cNvPicPr>
            <a:picLocks noChangeAspect="1"/>
          </p:cNvPicPr>
          <p:nvPr/>
        </p:nvPicPr>
        <p:blipFill>
          <a:blip r:embed="rId5"/>
          <a:stretch>
            <a:fillRect/>
          </a:stretch>
        </p:blipFill>
        <p:spPr>
          <a:xfrm>
            <a:off x="2052637" y="4294353"/>
            <a:ext cx="8086725" cy="1047750"/>
          </a:xfrm>
          <a:prstGeom prst="rect">
            <a:avLst/>
          </a:prstGeom>
        </p:spPr>
      </p:pic>
      <p:pic>
        <p:nvPicPr>
          <p:cNvPr id="13" name="图片 12">
            <a:extLst>
              <a:ext uri="{FF2B5EF4-FFF2-40B4-BE49-F238E27FC236}">
                <a16:creationId xmlns:a16="http://schemas.microsoft.com/office/drawing/2014/main" id="{313EB32D-AB7D-42EE-AFBA-B39898099991}"/>
              </a:ext>
            </a:extLst>
          </p:cNvPr>
          <p:cNvPicPr>
            <a:picLocks noChangeAspect="1"/>
          </p:cNvPicPr>
          <p:nvPr/>
        </p:nvPicPr>
        <p:blipFill>
          <a:blip r:embed="rId6"/>
          <a:stretch>
            <a:fillRect/>
          </a:stretch>
        </p:blipFill>
        <p:spPr>
          <a:xfrm>
            <a:off x="4476749" y="5616219"/>
            <a:ext cx="3238500" cy="676275"/>
          </a:xfrm>
          <a:prstGeom prst="rect">
            <a:avLst/>
          </a:prstGeom>
        </p:spPr>
      </p:pic>
      <p:pic>
        <p:nvPicPr>
          <p:cNvPr id="19" name="图片 18">
            <a:extLst>
              <a:ext uri="{FF2B5EF4-FFF2-40B4-BE49-F238E27FC236}">
                <a16:creationId xmlns:a16="http://schemas.microsoft.com/office/drawing/2014/main" id="{21433A58-6A6F-49B3-B07D-D121B25CFCEE}"/>
              </a:ext>
            </a:extLst>
          </p:cNvPr>
          <p:cNvPicPr>
            <a:picLocks noChangeAspect="1"/>
          </p:cNvPicPr>
          <p:nvPr/>
        </p:nvPicPr>
        <p:blipFill>
          <a:blip r:embed="rId7"/>
          <a:stretch>
            <a:fillRect/>
          </a:stretch>
        </p:blipFill>
        <p:spPr>
          <a:xfrm>
            <a:off x="4621917" y="3370209"/>
            <a:ext cx="2418959" cy="435413"/>
          </a:xfrm>
          <a:prstGeom prst="rect">
            <a:avLst/>
          </a:prstGeom>
        </p:spPr>
      </p:pic>
      <p:pic>
        <p:nvPicPr>
          <p:cNvPr id="20" name="图片 19">
            <a:extLst>
              <a:ext uri="{FF2B5EF4-FFF2-40B4-BE49-F238E27FC236}">
                <a16:creationId xmlns:a16="http://schemas.microsoft.com/office/drawing/2014/main" id="{2B120713-D198-4608-A6A0-7FA711C356C0}"/>
              </a:ext>
            </a:extLst>
          </p:cNvPr>
          <p:cNvPicPr>
            <a:picLocks noChangeAspect="1"/>
          </p:cNvPicPr>
          <p:nvPr/>
        </p:nvPicPr>
        <p:blipFill>
          <a:blip r:embed="rId8"/>
          <a:stretch>
            <a:fillRect/>
          </a:stretch>
        </p:blipFill>
        <p:spPr>
          <a:xfrm>
            <a:off x="7328378" y="2814981"/>
            <a:ext cx="2743201" cy="401724"/>
          </a:xfrm>
          <a:prstGeom prst="rect">
            <a:avLst/>
          </a:prstGeom>
        </p:spPr>
      </p:pic>
      <p:pic>
        <p:nvPicPr>
          <p:cNvPr id="23" name="图片 22">
            <a:extLst>
              <a:ext uri="{FF2B5EF4-FFF2-40B4-BE49-F238E27FC236}">
                <a16:creationId xmlns:a16="http://schemas.microsoft.com/office/drawing/2014/main" id="{197E2AA9-82FD-44F0-9EDA-EE04982795B6}"/>
              </a:ext>
            </a:extLst>
          </p:cNvPr>
          <p:cNvPicPr>
            <a:picLocks noChangeAspect="1"/>
          </p:cNvPicPr>
          <p:nvPr/>
        </p:nvPicPr>
        <p:blipFill>
          <a:blip r:embed="rId9"/>
          <a:stretch>
            <a:fillRect/>
          </a:stretch>
        </p:blipFill>
        <p:spPr>
          <a:xfrm>
            <a:off x="10071579" y="2971895"/>
            <a:ext cx="2046367" cy="372067"/>
          </a:xfrm>
          <a:prstGeom prst="rect">
            <a:avLst/>
          </a:prstGeom>
        </p:spPr>
      </p:pic>
      <p:pic>
        <p:nvPicPr>
          <p:cNvPr id="24" name="图片 23">
            <a:extLst>
              <a:ext uri="{FF2B5EF4-FFF2-40B4-BE49-F238E27FC236}">
                <a16:creationId xmlns:a16="http://schemas.microsoft.com/office/drawing/2014/main" id="{AF0D8B81-525C-4CEE-A848-7153B6508091}"/>
              </a:ext>
            </a:extLst>
          </p:cNvPr>
          <p:cNvPicPr>
            <a:picLocks noChangeAspect="1"/>
          </p:cNvPicPr>
          <p:nvPr/>
        </p:nvPicPr>
        <p:blipFill>
          <a:blip r:embed="rId10"/>
          <a:stretch>
            <a:fillRect/>
          </a:stretch>
        </p:blipFill>
        <p:spPr>
          <a:xfrm>
            <a:off x="7336423" y="3337901"/>
            <a:ext cx="2626211" cy="391755"/>
          </a:xfrm>
          <a:prstGeom prst="rect">
            <a:avLst/>
          </a:prstGeom>
        </p:spPr>
      </p:pic>
      <p:pic>
        <p:nvPicPr>
          <p:cNvPr id="25" name="图片 24">
            <a:extLst>
              <a:ext uri="{FF2B5EF4-FFF2-40B4-BE49-F238E27FC236}">
                <a16:creationId xmlns:a16="http://schemas.microsoft.com/office/drawing/2014/main" id="{F83A0D3A-F94D-4F97-90D9-C7E65AFF66BE}"/>
              </a:ext>
            </a:extLst>
          </p:cNvPr>
          <p:cNvPicPr>
            <a:picLocks noChangeAspect="1"/>
          </p:cNvPicPr>
          <p:nvPr/>
        </p:nvPicPr>
        <p:blipFill>
          <a:blip r:embed="rId11"/>
          <a:stretch>
            <a:fillRect/>
          </a:stretch>
        </p:blipFill>
        <p:spPr>
          <a:xfrm>
            <a:off x="4621917" y="2890913"/>
            <a:ext cx="2523462" cy="354735"/>
          </a:xfrm>
          <a:prstGeom prst="rect">
            <a:avLst/>
          </a:prstGeom>
        </p:spPr>
      </p:pic>
    </p:spTree>
    <p:extLst>
      <p:ext uri="{BB962C8B-B14F-4D97-AF65-F5344CB8AC3E}">
        <p14:creationId xmlns:p14="http://schemas.microsoft.com/office/powerpoint/2010/main" val="1721170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fld id="{06336DB4-204D-4509-8F13-6A160CC94211}" type="slidenum">
              <a:rPr lang="zh-CN" altLang="en-US" smtClean="0"/>
              <a:pPr/>
              <a:t>6</a:t>
            </a:fld>
            <a:endParaRPr lang="zh-CN" altLang="en-US"/>
          </a:p>
        </p:txBody>
      </p:sp>
      <p:sp>
        <p:nvSpPr>
          <p:cNvPr id="4" name="标题 1">
            <a:extLst>
              <a:ext uri="{FF2B5EF4-FFF2-40B4-BE49-F238E27FC236}">
                <a16:creationId xmlns:a16="http://schemas.microsoft.com/office/drawing/2014/main" id="{E0AEC0AC-A365-4DED-BA92-60C239A1BF90}"/>
              </a:ext>
            </a:extLst>
          </p:cNvPr>
          <p:cNvSpPr>
            <a:spLocks noGrp="1" noChangeArrowheads="1"/>
          </p:cNvSpPr>
          <p:nvPr>
            <p:ph type="title"/>
          </p:nvPr>
        </p:nvSpPr>
        <p:spPr>
          <a:xfrm>
            <a:off x="571499" y="344488"/>
            <a:ext cx="10960859" cy="676275"/>
          </a:xfrm>
        </p:spPr>
        <p:txBody>
          <a:bodyPr>
            <a:normAutofit fontScale="90000"/>
          </a:bodyPr>
          <a:lstStyle/>
          <a:p>
            <a:r>
              <a:rPr lang="en-US" altLang="zh-CN" dirty="0">
                <a:ea typeface="宋体" panose="02010600030101010101" pitchFamily="2" charset="-122"/>
              </a:rPr>
              <a:t>The problems of focal loss </a:t>
            </a:r>
          </a:p>
        </p:txBody>
      </p:sp>
      <p:sp>
        <p:nvSpPr>
          <p:cNvPr id="9" name="内容占位符 2">
            <a:extLst>
              <a:ext uri="{FF2B5EF4-FFF2-40B4-BE49-F238E27FC236}">
                <a16:creationId xmlns:a16="http://schemas.microsoft.com/office/drawing/2014/main" id="{8B81D9C2-D456-43AB-ABBA-1839DF84EB7A}"/>
              </a:ext>
            </a:extLst>
          </p:cNvPr>
          <p:cNvSpPr>
            <a:spLocks noGrp="1" noChangeArrowheads="1"/>
          </p:cNvSpPr>
          <p:nvPr>
            <p:ph idx="1"/>
          </p:nvPr>
        </p:nvSpPr>
        <p:spPr>
          <a:xfrm>
            <a:off x="566738" y="1161819"/>
            <a:ext cx="10965620" cy="4967287"/>
          </a:xfrm>
        </p:spPr>
        <p:txBody>
          <a:bodyPr>
            <a:normAutofit fontScale="92500"/>
          </a:bodyPr>
          <a:lstStyle/>
          <a:p>
            <a:pPr marL="0" indent="0">
              <a:lnSpc>
                <a:spcPct val="150000"/>
              </a:lnSpc>
              <a:buNone/>
            </a:pPr>
            <a:r>
              <a:rPr lang="zh-CN" altLang="en-US" dirty="0"/>
              <a:t>（</a:t>
            </a:r>
            <a:r>
              <a:rPr lang="en-US" altLang="zh-CN" dirty="0"/>
              <a:t>1</a:t>
            </a:r>
            <a:r>
              <a:rPr lang="zh-CN" altLang="en-US" dirty="0"/>
              <a:t>）</a:t>
            </a:r>
            <a:r>
              <a:rPr lang="en-US" altLang="zh-CN" dirty="0"/>
              <a:t>Training may be unstable due to the dominance of a certain class. </a:t>
            </a:r>
          </a:p>
          <a:p>
            <a:pPr marL="0" indent="0">
              <a:lnSpc>
                <a:spcPct val="150000"/>
              </a:lnSpc>
              <a:buNone/>
            </a:pPr>
            <a:r>
              <a:rPr lang="zh-CN" altLang="en-US" dirty="0"/>
              <a:t>（</a:t>
            </a:r>
            <a:r>
              <a:rPr lang="en-US" altLang="zh-CN" dirty="0"/>
              <a:t>2</a:t>
            </a:r>
            <a:r>
              <a:rPr lang="zh-CN" altLang="en-US" dirty="0"/>
              <a:t>）</a:t>
            </a:r>
            <a:r>
              <a:rPr lang="en-US" altLang="zh-CN" dirty="0"/>
              <a:t>Easy and hard samples may also have similar focal weights due to the potential multi-class competition. </a:t>
            </a:r>
          </a:p>
          <a:p>
            <a:pPr marL="0" indent="0">
              <a:lnSpc>
                <a:spcPct val="150000"/>
              </a:lnSpc>
              <a:buNone/>
            </a:pPr>
            <a:r>
              <a:rPr lang="zh-CN" altLang="en-US" dirty="0"/>
              <a:t>（</a:t>
            </a:r>
            <a:r>
              <a:rPr lang="en-US" altLang="zh-CN" dirty="0"/>
              <a:t>3</a:t>
            </a:r>
            <a:r>
              <a:rPr lang="zh-CN" altLang="en-US" dirty="0"/>
              <a:t>）</a:t>
            </a:r>
            <a:r>
              <a:rPr lang="en-US" altLang="zh-CN" dirty="0"/>
              <a:t>focal loss only provides voxel-level attention and ignores region-level attention.</a:t>
            </a:r>
          </a:p>
          <a:p>
            <a:pPr marL="0" indent="0">
              <a:lnSpc>
                <a:spcPct val="150000"/>
              </a:lnSpc>
              <a:buNone/>
            </a:pPr>
            <a:r>
              <a:rPr lang="zh-CN" altLang="en-US" dirty="0"/>
              <a:t>（</a:t>
            </a:r>
            <a:r>
              <a:rPr lang="en-US" altLang="zh-CN" dirty="0"/>
              <a:t>4</a:t>
            </a:r>
            <a:r>
              <a:rPr lang="zh-CN" altLang="en-US" dirty="0"/>
              <a:t>）</a:t>
            </a:r>
            <a:r>
              <a:rPr lang="en-US" altLang="zh-CN" dirty="0"/>
              <a:t>Only predicted mask may not really indicate the hard regions without considering the original input image of the segmentation network.</a:t>
            </a:r>
            <a:endParaRPr lang="en-US" altLang="zh-CN" sz="3200" dirty="0"/>
          </a:p>
        </p:txBody>
      </p:sp>
    </p:spTree>
    <p:extLst>
      <p:ext uri="{BB962C8B-B14F-4D97-AF65-F5344CB8AC3E}">
        <p14:creationId xmlns:p14="http://schemas.microsoft.com/office/powerpoint/2010/main" val="2147597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fld id="{06336DB4-204D-4509-8F13-6A160CC94211}" type="slidenum">
              <a:rPr lang="zh-CN" altLang="en-US" smtClean="0"/>
              <a:pPr/>
              <a:t>7</a:t>
            </a:fld>
            <a:endParaRPr lang="zh-CN" altLang="en-US"/>
          </a:p>
        </p:txBody>
      </p:sp>
      <p:sp>
        <p:nvSpPr>
          <p:cNvPr id="4" name="标题 1">
            <a:extLst>
              <a:ext uri="{FF2B5EF4-FFF2-40B4-BE49-F238E27FC236}">
                <a16:creationId xmlns:a16="http://schemas.microsoft.com/office/drawing/2014/main" id="{E0AEC0AC-A365-4DED-BA92-60C239A1BF90}"/>
              </a:ext>
            </a:extLst>
          </p:cNvPr>
          <p:cNvSpPr>
            <a:spLocks noGrp="1" noChangeArrowheads="1"/>
          </p:cNvSpPr>
          <p:nvPr>
            <p:ph type="title"/>
          </p:nvPr>
        </p:nvSpPr>
        <p:spPr>
          <a:xfrm>
            <a:off x="571499" y="344488"/>
            <a:ext cx="9310687" cy="676275"/>
          </a:xfrm>
        </p:spPr>
        <p:txBody>
          <a:bodyPr>
            <a:normAutofit fontScale="90000"/>
          </a:bodyPr>
          <a:lstStyle/>
          <a:p>
            <a:r>
              <a:rPr lang="en-US" altLang="zh-CN" dirty="0"/>
              <a:t>Difficulty-Aware Attention Mechanism</a:t>
            </a:r>
            <a:endParaRPr lang="en-US" altLang="zh-CN" dirty="0">
              <a:latin typeface="Times New Roman" panose="02020603050405020304" pitchFamily="18" charset="0"/>
              <a:ea typeface="宋体" panose="02010600030101010101" pitchFamily="2" charset="-122"/>
            </a:endParaRPr>
          </a:p>
        </p:txBody>
      </p:sp>
      <p:pic>
        <p:nvPicPr>
          <p:cNvPr id="2" name="图片 1">
            <a:extLst>
              <a:ext uri="{FF2B5EF4-FFF2-40B4-BE49-F238E27FC236}">
                <a16:creationId xmlns:a16="http://schemas.microsoft.com/office/drawing/2014/main" id="{72ADC386-0953-4EED-842B-671055A496EB}"/>
              </a:ext>
            </a:extLst>
          </p:cNvPr>
          <p:cNvPicPr>
            <a:picLocks noChangeAspect="1"/>
          </p:cNvPicPr>
          <p:nvPr/>
        </p:nvPicPr>
        <p:blipFill>
          <a:blip r:embed="rId3"/>
          <a:stretch>
            <a:fillRect/>
          </a:stretch>
        </p:blipFill>
        <p:spPr>
          <a:xfrm>
            <a:off x="2566983" y="1218567"/>
            <a:ext cx="7058025" cy="1352550"/>
          </a:xfrm>
          <a:prstGeom prst="rect">
            <a:avLst/>
          </a:prstGeom>
        </p:spPr>
      </p:pic>
      <p:pic>
        <p:nvPicPr>
          <p:cNvPr id="3" name="图片 2">
            <a:extLst>
              <a:ext uri="{FF2B5EF4-FFF2-40B4-BE49-F238E27FC236}">
                <a16:creationId xmlns:a16="http://schemas.microsoft.com/office/drawing/2014/main" id="{C382A628-47B0-4E0F-9542-AA19E9BAD3D5}"/>
              </a:ext>
            </a:extLst>
          </p:cNvPr>
          <p:cNvPicPr>
            <a:picLocks noChangeAspect="1"/>
          </p:cNvPicPr>
          <p:nvPr/>
        </p:nvPicPr>
        <p:blipFill>
          <a:blip r:embed="rId4"/>
          <a:stretch>
            <a:fillRect/>
          </a:stretch>
        </p:blipFill>
        <p:spPr>
          <a:xfrm>
            <a:off x="3176584" y="3123088"/>
            <a:ext cx="5838825" cy="1419225"/>
          </a:xfrm>
          <a:prstGeom prst="rect">
            <a:avLst/>
          </a:prstGeom>
        </p:spPr>
      </p:pic>
      <p:pic>
        <p:nvPicPr>
          <p:cNvPr id="5" name="图片 4">
            <a:extLst>
              <a:ext uri="{FF2B5EF4-FFF2-40B4-BE49-F238E27FC236}">
                <a16:creationId xmlns:a16="http://schemas.microsoft.com/office/drawing/2014/main" id="{0E04D48A-397A-4E65-BB84-D6CB3BE126B5}"/>
              </a:ext>
            </a:extLst>
          </p:cNvPr>
          <p:cNvPicPr>
            <a:picLocks noChangeAspect="1"/>
          </p:cNvPicPr>
          <p:nvPr/>
        </p:nvPicPr>
        <p:blipFill>
          <a:blip r:embed="rId5"/>
          <a:stretch>
            <a:fillRect/>
          </a:stretch>
        </p:blipFill>
        <p:spPr>
          <a:xfrm>
            <a:off x="5105396" y="4462461"/>
            <a:ext cx="1981200" cy="619125"/>
          </a:xfrm>
          <a:prstGeom prst="rect">
            <a:avLst/>
          </a:prstGeom>
        </p:spPr>
      </p:pic>
      <p:pic>
        <p:nvPicPr>
          <p:cNvPr id="7" name="图片 6">
            <a:extLst>
              <a:ext uri="{FF2B5EF4-FFF2-40B4-BE49-F238E27FC236}">
                <a16:creationId xmlns:a16="http://schemas.microsoft.com/office/drawing/2014/main" id="{83BC0354-27AD-4A5B-97DF-5CC2F62C035E}"/>
              </a:ext>
            </a:extLst>
          </p:cNvPr>
          <p:cNvPicPr>
            <a:picLocks noChangeAspect="1"/>
          </p:cNvPicPr>
          <p:nvPr/>
        </p:nvPicPr>
        <p:blipFill>
          <a:blip r:embed="rId6"/>
          <a:stretch>
            <a:fillRect/>
          </a:stretch>
        </p:blipFill>
        <p:spPr>
          <a:xfrm>
            <a:off x="4238621" y="5596890"/>
            <a:ext cx="3714750" cy="609600"/>
          </a:xfrm>
          <a:prstGeom prst="rect">
            <a:avLst/>
          </a:prstGeom>
        </p:spPr>
      </p:pic>
    </p:spTree>
    <p:extLst>
      <p:ext uri="{BB962C8B-B14F-4D97-AF65-F5344CB8AC3E}">
        <p14:creationId xmlns:p14="http://schemas.microsoft.com/office/powerpoint/2010/main" val="1264637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fld id="{06336DB4-204D-4509-8F13-6A160CC94211}" type="slidenum">
              <a:rPr lang="zh-CN" altLang="en-US" smtClean="0"/>
              <a:pPr/>
              <a:t>8</a:t>
            </a:fld>
            <a:endParaRPr lang="zh-CN" altLang="en-US"/>
          </a:p>
        </p:txBody>
      </p:sp>
      <p:sp>
        <p:nvSpPr>
          <p:cNvPr id="4" name="标题 1">
            <a:extLst>
              <a:ext uri="{FF2B5EF4-FFF2-40B4-BE49-F238E27FC236}">
                <a16:creationId xmlns:a16="http://schemas.microsoft.com/office/drawing/2014/main" id="{E0AEC0AC-A365-4DED-BA92-60C239A1BF90}"/>
              </a:ext>
            </a:extLst>
          </p:cNvPr>
          <p:cNvSpPr>
            <a:spLocks noGrp="1" noChangeArrowheads="1"/>
          </p:cNvSpPr>
          <p:nvPr>
            <p:ph type="title"/>
          </p:nvPr>
        </p:nvSpPr>
        <p:spPr>
          <a:xfrm>
            <a:off x="571499" y="344488"/>
            <a:ext cx="10782301" cy="676275"/>
          </a:xfrm>
        </p:spPr>
        <p:txBody>
          <a:bodyPr>
            <a:normAutofit fontScale="90000"/>
          </a:bodyPr>
          <a:lstStyle/>
          <a:p>
            <a:r>
              <a:rPr lang="en-US" altLang="zh-CN" dirty="0"/>
              <a:t>Adversarial loss of the segmentation network</a:t>
            </a:r>
            <a:endParaRPr lang="en-US" altLang="zh-CN" dirty="0">
              <a:latin typeface="Times New Roman" panose="02020603050405020304" pitchFamily="18" charset="0"/>
              <a:ea typeface="宋体" panose="02010600030101010101" pitchFamily="2" charset="-122"/>
            </a:endParaRPr>
          </a:p>
        </p:txBody>
      </p:sp>
      <p:pic>
        <p:nvPicPr>
          <p:cNvPr id="2" name="图片 1">
            <a:extLst>
              <a:ext uri="{FF2B5EF4-FFF2-40B4-BE49-F238E27FC236}">
                <a16:creationId xmlns:a16="http://schemas.microsoft.com/office/drawing/2014/main" id="{804E8270-3015-4CA1-AB94-9D76E0134F71}"/>
              </a:ext>
            </a:extLst>
          </p:cNvPr>
          <p:cNvPicPr>
            <a:picLocks noChangeAspect="1"/>
          </p:cNvPicPr>
          <p:nvPr/>
        </p:nvPicPr>
        <p:blipFill>
          <a:blip r:embed="rId3"/>
          <a:stretch>
            <a:fillRect/>
          </a:stretch>
        </p:blipFill>
        <p:spPr>
          <a:xfrm>
            <a:off x="3205841" y="1679439"/>
            <a:ext cx="6115869" cy="676274"/>
          </a:xfrm>
          <a:prstGeom prst="rect">
            <a:avLst/>
          </a:prstGeom>
        </p:spPr>
      </p:pic>
      <p:pic>
        <p:nvPicPr>
          <p:cNvPr id="14" name="图片 13">
            <a:extLst>
              <a:ext uri="{FF2B5EF4-FFF2-40B4-BE49-F238E27FC236}">
                <a16:creationId xmlns:a16="http://schemas.microsoft.com/office/drawing/2014/main" id="{73074C52-5C90-4F1D-9AD9-E0B358A0A774}"/>
              </a:ext>
            </a:extLst>
          </p:cNvPr>
          <p:cNvPicPr>
            <a:picLocks noChangeAspect="1"/>
          </p:cNvPicPr>
          <p:nvPr/>
        </p:nvPicPr>
        <p:blipFill>
          <a:blip r:embed="rId4"/>
          <a:stretch>
            <a:fillRect/>
          </a:stretch>
        </p:blipFill>
        <p:spPr>
          <a:xfrm>
            <a:off x="3716161" y="5251585"/>
            <a:ext cx="4759674" cy="766904"/>
          </a:xfrm>
          <a:prstGeom prst="rect">
            <a:avLst/>
          </a:prstGeom>
        </p:spPr>
      </p:pic>
      <p:sp>
        <p:nvSpPr>
          <p:cNvPr id="16" name="标题 1">
            <a:extLst>
              <a:ext uri="{FF2B5EF4-FFF2-40B4-BE49-F238E27FC236}">
                <a16:creationId xmlns:a16="http://schemas.microsoft.com/office/drawing/2014/main" id="{66B2E7B4-BE80-4585-ACF7-31E06EDC231C}"/>
              </a:ext>
            </a:extLst>
          </p:cNvPr>
          <p:cNvSpPr txBox="1">
            <a:spLocks noChangeArrowheads="1"/>
          </p:cNvSpPr>
          <p:nvPr/>
        </p:nvSpPr>
        <p:spPr>
          <a:xfrm>
            <a:off x="571499" y="4575310"/>
            <a:ext cx="10782301" cy="676275"/>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4000" dirty="0"/>
              <a:t>Final loss for segmentation network</a:t>
            </a:r>
            <a:endParaRPr lang="en-US" altLang="zh-CN" sz="4000" dirty="0">
              <a:latin typeface="Times New Roman" panose="02020603050405020304" pitchFamily="18" charset="0"/>
              <a:ea typeface="宋体" panose="02010600030101010101" pitchFamily="2" charset="-122"/>
            </a:endParaRPr>
          </a:p>
        </p:txBody>
      </p:sp>
      <p:pic>
        <p:nvPicPr>
          <p:cNvPr id="7" name="图片 6">
            <a:extLst>
              <a:ext uri="{FF2B5EF4-FFF2-40B4-BE49-F238E27FC236}">
                <a16:creationId xmlns:a16="http://schemas.microsoft.com/office/drawing/2014/main" id="{6CF7E14A-F240-484A-B38F-88B4501BA819}"/>
              </a:ext>
            </a:extLst>
          </p:cNvPr>
          <p:cNvPicPr>
            <a:picLocks noChangeAspect="1"/>
          </p:cNvPicPr>
          <p:nvPr/>
        </p:nvPicPr>
        <p:blipFill>
          <a:blip r:embed="rId5"/>
          <a:stretch>
            <a:fillRect/>
          </a:stretch>
        </p:blipFill>
        <p:spPr>
          <a:xfrm>
            <a:off x="2957511" y="2613024"/>
            <a:ext cx="6276975" cy="1704975"/>
          </a:xfrm>
          <a:prstGeom prst="rect">
            <a:avLst/>
          </a:prstGeom>
        </p:spPr>
      </p:pic>
    </p:spTree>
    <p:extLst>
      <p:ext uri="{BB962C8B-B14F-4D97-AF65-F5344CB8AC3E}">
        <p14:creationId xmlns:p14="http://schemas.microsoft.com/office/powerpoint/2010/main" val="3018976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fld id="{06336DB4-204D-4509-8F13-6A160CC94211}" type="slidenum">
              <a:rPr lang="zh-CN" altLang="en-US" smtClean="0"/>
              <a:pPr/>
              <a:t>9</a:t>
            </a:fld>
            <a:endParaRPr lang="zh-CN" altLang="en-US"/>
          </a:p>
        </p:txBody>
      </p:sp>
      <p:sp>
        <p:nvSpPr>
          <p:cNvPr id="4" name="标题 1">
            <a:extLst>
              <a:ext uri="{FF2B5EF4-FFF2-40B4-BE49-F238E27FC236}">
                <a16:creationId xmlns:a16="http://schemas.microsoft.com/office/drawing/2014/main" id="{E0AEC0AC-A365-4DED-BA92-60C239A1BF90}"/>
              </a:ext>
            </a:extLst>
          </p:cNvPr>
          <p:cNvSpPr>
            <a:spLocks noGrp="1" noChangeArrowheads="1"/>
          </p:cNvSpPr>
          <p:nvPr>
            <p:ph type="title"/>
          </p:nvPr>
        </p:nvSpPr>
        <p:spPr>
          <a:xfrm>
            <a:off x="571499" y="344488"/>
            <a:ext cx="9310687" cy="676275"/>
          </a:xfrm>
        </p:spPr>
        <p:txBody>
          <a:bodyPr>
            <a:normAutofit fontScale="90000"/>
          </a:bodyPr>
          <a:lstStyle/>
          <a:p>
            <a:r>
              <a:rPr lang="en-US" altLang="zh-CN" dirty="0">
                <a:ea typeface="宋体" panose="02010600030101010101" pitchFamily="2" charset="-122"/>
              </a:rPr>
              <a:t>Loss for confidence network</a:t>
            </a:r>
            <a:endParaRPr lang="en-US" altLang="zh-CN" dirty="0">
              <a:latin typeface="Times New Roman" panose="02020603050405020304" pitchFamily="18" charset="0"/>
              <a:ea typeface="宋体" panose="02010600030101010101" pitchFamily="2" charset="-122"/>
            </a:endParaRPr>
          </a:p>
        </p:txBody>
      </p:sp>
      <p:pic>
        <p:nvPicPr>
          <p:cNvPr id="2" name="图片 1">
            <a:extLst>
              <a:ext uri="{FF2B5EF4-FFF2-40B4-BE49-F238E27FC236}">
                <a16:creationId xmlns:a16="http://schemas.microsoft.com/office/drawing/2014/main" id="{1A5AD26C-8129-4C8D-A6CF-E97D0274A873}"/>
              </a:ext>
            </a:extLst>
          </p:cNvPr>
          <p:cNvPicPr>
            <a:picLocks noChangeAspect="1"/>
          </p:cNvPicPr>
          <p:nvPr/>
        </p:nvPicPr>
        <p:blipFill>
          <a:blip r:embed="rId3"/>
          <a:stretch>
            <a:fillRect/>
          </a:stretch>
        </p:blipFill>
        <p:spPr>
          <a:xfrm>
            <a:off x="1824789" y="1478756"/>
            <a:ext cx="8542421" cy="676275"/>
          </a:xfrm>
          <a:prstGeom prst="rect">
            <a:avLst/>
          </a:prstGeom>
        </p:spPr>
      </p:pic>
    </p:spTree>
    <p:extLst>
      <p:ext uri="{BB962C8B-B14F-4D97-AF65-F5344CB8AC3E}">
        <p14:creationId xmlns:p14="http://schemas.microsoft.com/office/powerpoint/2010/main" val="298245820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9742</TotalTime>
  <Words>669</Words>
  <Application>Microsoft Office PowerPoint</Application>
  <PresentationFormat>宽屏</PresentationFormat>
  <Paragraphs>84</Paragraphs>
  <Slides>16</Slides>
  <Notes>16</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16</vt:i4>
      </vt:variant>
    </vt:vector>
  </HeadingPairs>
  <TitlesOfParts>
    <vt:vector size="23" baseType="lpstr">
      <vt:lpstr>等线</vt:lpstr>
      <vt:lpstr>黑体</vt:lpstr>
      <vt:lpstr>宋体</vt:lpstr>
      <vt:lpstr>Arial</vt:lpstr>
      <vt:lpstr>Times New Roman</vt:lpstr>
      <vt:lpstr>Wingdings</vt:lpstr>
      <vt:lpstr>Office 主题​​</vt:lpstr>
      <vt:lpstr>PowerPoint 演示文稿</vt:lpstr>
      <vt:lpstr>Motivation</vt:lpstr>
      <vt:lpstr>Main Contribution</vt:lpstr>
      <vt:lpstr>Network Architecture</vt:lpstr>
      <vt:lpstr>Hybrid loss for segmentation network</vt:lpstr>
      <vt:lpstr>The problems of focal loss </vt:lpstr>
      <vt:lpstr>Difficulty-Aware Attention Mechanism</vt:lpstr>
      <vt:lpstr>Adversarial loss of the segmentation network</vt:lpstr>
      <vt:lpstr>Loss for confidence network</vt:lpstr>
      <vt:lpstr>Experiments </vt:lpstr>
      <vt:lpstr>Evaluation Metrics</vt:lpstr>
      <vt:lpstr>Ablation Study</vt:lpstr>
      <vt:lpstr>Pelvic Dataset</vt:lpstr>
      <vt:lpstr>MR Brain Challenge Dataset</vt:lpstr>
      <vt:lpstr>Prostate Challenge Dataset</vt:lpstr>
      <vt:lpstr>Conclusion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刘 俣伽</dc:creator>
  <cp:lastModifiedBy>Liu Zihao</cp:lastModifiedBy>
  <cp:revision>806</cp:revision>
  <dcterms:created xsi:type="dcterms:W3CDTF">2018-12-11T01:17:49Z</dcterms:created>
  <dcterms:modified xsi:type="dcterms:W3CDTF">2020-04-24T06:50:12Z</dcterms:modified>
</cp:coreProperties>
</file>