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83" r:id="rId5"/>
    <p:sldId id="284" r:id="rId6"/>
    <p:sldId id="285" r:id="rId7"/>
    <p:sldId id="286" r:id="rId8"/>
    <p:sldId id="271" r:id="rId9"/>
    <p:sldId id="287" r:id="rId10"/>
    <p:sldId id="288" r:id="rId11"/>
    <p:sldId id="289" r:id="rId12"/>
    <p:sldId id="290" r:id="rId13"/>
    <p:sldId id="291" r:id="rId14"/>
    <p:sldId id="292" r:id="rId15"/>
    <p:sldId id="293" r:id="rId16"/>
    <p:sldId id="294" r:id="rId17"/>
    <p:sldId id="295"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22ED0-E023-45BE-BE34-0C1658383342}" type="datetimeFigureOut">
              <a:rPr lang="zh-CN" altLang="en-US" smtClean="0"/>
              <a:t>2022/11/1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B45D16-3C1C-4CC6-834D-3DA63F4947F8}" type="slidenum">
              <a:rPr lang="zh-CN" altLang="en-US" smtClean="0"/>
              <a:t>‹#›</a:t>
            </a:fld>
            <a:endParaRPr lang="zh-CN" altLang="en-US"/>
          </a:p>
        </p:txBody>
      </p:sp>
    </p:spTree>
    <p:extLst>
      <p:ext uri="{BB962C8B-B14F-4D97-AF65-F5344CB8AC3E}">
        <p14:creationId xmlns:p14="http://schemas.microsoft.com/office/powerpoint/2010/main" val="138373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F1D15B-E0A0-4AB1-9A29-A74042B3CD3D}"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721110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50882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018143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758253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191794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282487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553080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932479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71960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85829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77487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53386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034884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61404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583130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601702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54D174-791A-4B2C-B729-583A63307D9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683760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DB168B-F3B9-24D5-B281-4E92CC80FEC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36B4C7F-F2BF-704F-ACF0-0A9B5B2AC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99B036D-4B64-D2C6-1D8A-08480A78E077}"/>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5" name="页脚占位符 4">
            <a:extLst>
              <a:ext uri="{FF2B5EF4-FFF2-40B4-BE49-F238E27FC236}">
                <a16:creationId xmlns:a16="http://schemas.microsoft.com/office/drawing/2014/main" id="{D0DB0757-6D94-0232-CF1D-C9537F04C6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649F071-2411-140A-8325-3596F570C13C}"/>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257437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335FCE-A837-C8DC-5565-43733EB5E67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6B44A75-B223-0500-10E2-CB89EB80997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C7E7101-77E6-6901-161B-CD965236D199}"/>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5" name="页脚占位符 4">
            <a:extLst>
              <a:ext uri="{FF2B5EF4-FFF2-40B4-BE49-F238E27FC236}">
                <a16:creationId xmlns:a16="http://schemas.microsoft.com/office/drawing/2014/main" id="{1E9E99F2-5763-EEDC-F013-656EE141E47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95ED200-E78D-34E9-91EC-501C59668BB8}"/>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138083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3CAFB18-99A0-1F87-62EB-9599CB4B483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3BA19B0-FC17-EE87-E274-E14FBC6633BD}"/>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F66D503-EB7E-89B7-393B-24AA179169E3}"/>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5" name="页脚占位符 4">
            <a:extLst>
              <a:ext uri="{FF2B5EF4-FFF2-40B4-BE49-F238E27FC236}">
                <a16:creationId xmlns:a16="http://schemas.microsoft.com/office/drawing/2014/main" id="{0D0B4131-E85E-4C55-8A7B-050DB87E18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5586A6A-0486-1E81-2739-7F6311226B79}"/>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426951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81010D-A2FE-FCD5-AA0B-A1A656051A9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3D8A0B4-41A9-0A9B-EBE4-810D516B4B4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2874538-BA6F-EF46-E465-EF33046F31A9}"/>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5" name="页脚占位符 4">
            <a:extLst>
              <a:ext uri="{FF2B5EF4-FFF2-40B4-BE49-F238E27FC236}">
                <a16:creationId xmlns:a16="http://schemas.microsoft.com/office/drawing/2014/main" id="{A33ABB41-97F4-9226-1546-90973A0E0DC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04F5AC-677D-1AD9-4AD7-1F42AFEDEA45}"/>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337851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D555FA-B17D-BCA1-A617-C0B8BAC26E9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0790758-9FFB-163D-4CB9-2BACF5A535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0F0F3D2-EF00-75B5-C4B7-766C6B772B6C}"/>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5" name="页脚占位符 4">
            <a:extLst>
              <a:ext uri="{FF2B5EF4-FFF2-40B4-BE49-F238E27FC236}">
                <a16:creationId xmlns:a16="http://schemas.microsoft.com/office/drawing/2014/main" id="{F3CC5A8E-5A74-CCC5-A789-7E3B7CBEED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3A5686-68F8-0CBB-7242-9726566EECE6}"/>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57456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BF40BE-B952-10F6-69D2-A040B249575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772FC83-E77B-F5D6-B7A8-EC46BC7E011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6043E9A5-3BC2-05A7-4D34-36E76BC35FBB}"/>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C28AAD9-95BC-DF21-7008-6E390C968434}"/>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6" name="页脚占位符 5">
            <a:extLst>
              <a:ext uri="{FF2B5EF4-FFF2-40B4-BE49-F238E27FC236}">
                <a16:creationId xmlns:a16="http://schemas.microsoft.com/office/drawing/2014/main" id="{F1EE35DE-0689-4C5E-D7F5-68945B03700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F332EA6-2D04-42EC-645E-15756018D566}"/>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7578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D8B39A-0116-19F3-72F9-CB877EA108E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0F73045-049B-C548-46FF-44AB4BEF9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7296797-B650-0DAB-85DC-02F0DFC3257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5A7362C-3CB6-52DB-E7A9-520A8A707C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3D81094-F38D-C373-B143-8E917655115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49E3CA9-FF60-5852-37CE-EE623CC07CA9}"/>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8" name="页脚占位符 7">
            <a:extLst>
              <a:ext uri="{FF2B5EF4-FFF2-40B4-BE49-F238E27FC236}">
                <a16:creationId xmlns:a16="http://schemas.microsoft.com/office/drawing/2014/main" id="{CC91D09A-33B4-A8FA-D8C0-41F7ACAA08C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E4E3D94-4CC0-2F57-AE8F-1C36F9271EA0}"/>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30176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AD7F90-52B9-BB43-3C9B-9058FF0678D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1F4A3D6-003F-AF6F-3578-9DF90A95D852}"/>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4" name="页脚占位符 3">
            <a:extLst>
              <a:ext uri="{FF2B5EF4-FFF2-40B4-BE49-F238E27FC236}">
                <a16:creationId xmlns:a16="http://schemas.microsoft.com/office/drawing/2014/main" id="{44EA836A-D411-E8AD-7238-71011F6C9C2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4F88328-49E9-07BB-C6EF-2AB8EA771C14}"/>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353419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7E8B181-9DBF-1E0F-2076-00FEFE0EA330}"/>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3" name="页脚占位符 2">
            <a:extLst>
              <a:ext uri="{FF2B5EF4-FFF2-40B4-BE49-F238E27FC236}">
                <a16:creationId xmlns:a16="http://schemas.microsoft.com/office/drawing/2014/main" id="{24261129-E62A-8E81-B7AA-5BC21DCE426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C3F146A4-B703-F34F-AC54-74495DC116CC}"/>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277542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8C9F36-476B-27FD-0682-F234C095F52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461341D-B788-9159-F65A-78977A1BCA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62EBD14-B04E-445C-ADD1-43788CED7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CFE7D87-D91B-8CA8-B098-601942499546}"/>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6" name="页脚占位符 5">
            <a:extLst>
              <a:ext uri="{FF2B5EF4-FFF2-40B4-BE49-F238E27FC236}">
                <a16:creationId xmlns:a16="http://schemas.microsoft.com/office/drawing/2014/main" id="{6CBFAB34-5C64-485F-E050-C9669B9EFEC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0B3551B-3168-F616-9FAF-677D5FDCAB09}"/>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4215386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BD377E-7232-5F2D-0EAF-4C881214956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194FCFF-DF40-56E9-BA20-1C361DDA84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5688A78-75E3-FC29-FDC0-E1741F629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568D031-CEB3-D76A-0F5E-7C6B41E4E19A}"/>
              </a:ext>
            </a:extLst>
          </p:cNvPr>
          <p:cNvSpPr>
            <a:spLocks noGrp="1"/>
          </p:cNvSpPr>
          <p:nvPr>
            <p:ph type="dt" sz="half" idx="10"/>
          </p:nvPr>
        </p:nvSpPr>
        <p:spPr/>
        <p:txBody>
          <a:bodyPr/>
          <a:lstStyle/>
          <a:p>
            <a:fld id="{1C038691-C628-4D2A-BABE-34B51E6EBEE9}" type="datetimeFigureOut">
              <a:rPr lang="zh-CN" altLang="en-US" smtClean="0"/>
              <a:t>2022/11/1</a:t>
            </a:fld>
            <a:endParaRPr lang="zh-CN" altLang="en-US"/>
          </a:p>
        </p:txBody>
      </p:sp>
      <p:sp>
        <p:nvSpPr>
          <p:cNvPr id="6" name="页脚占位符 5">
            <a:extLst>
              <a:ext uri="{FF2B5EF4-FFF2-40B4-BE49-F238E27FC236}">
                <a16:creationId xmlns:a16="http://schemas.microsoft.com/office/drawing/2014/main" id="{19ED58A4-31EC-0D31-B3E0-87CA0C24415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B7027BD-7E92-438E-D950-499C96D80E14}"/>
              </a:ext>
            </a:extLst>
          </p:cNvPr>
          <p:cNvSpPr>
            <a:spLocks noGrp="1"/>
          </p:cNvSpPr>
          <p:nvPr>
            <p:ph type="sldNum" sz="quarter" idx="12"/>
          </p:nvPr>
        </p:nvSpPr>
        <p:spPr/>
        <p:txBody>
          <a:body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145574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F696053-4874-98AF-2A47-B99CE00432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545E272-073B-A2A1-6E79-44FD9F823B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7DC44F1-312F-EFC2-3C05-2E4B6C3CE7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38691-C628-4D2A-BABE-34B51E6EBEE9}" type="datetimeFigureOut">
              <a:rPr lang="zh-CN" altLang="en-US" smtClean="0"/>
              <a:t>2022/11/1</a:t>
            </a:fld>
            <a:endParaRPr lang="zh-CN" altLang="en-US"/>
          </a:p>
        </p:txBody>
      </p:sp>
      <p:sp>
        <p:nvSpPr>
          <p:cNvPr id="5" name="页脚占位符 4">
            <a:extLst>
              <a:ext uri="{FF2B5EF4-FFF2-40B4-BE49-F238E27FC236}">
                <a16:creationId xmlns:a16="http://schemas.microsoft.com/office/drawing/2014/main" id="{BF86B1F6-88C7-5861-9493-F2326A698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507D123-6883-E185-3790-7D48A63CE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99E47-E38F-4016-9EF6-D453EE68EA64}" type="slidenum">
              <a:rPr lang="zh-CN" altLang="en-US" smtClean="0"/>
              <a:t>‹#›</a:t>
            </a:fld>
            <a:endParaRPr lang="zh-CN" altLang="en-US"/>
          </a:p>
        </p:txBody>
      </p:sp>
    </p:spTree>
    <p:extLst>
      <p:ext uri="{BB962C8B-B14F-4D97-AF65-F5344CB8AC3E}">
        <p14:creationId xmlns:p14="http://schemas.microsoft.com/office/powerpoint/2010/main" val="3907022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DC57C52C-9816-4E81-B2B1-9506AB50A8C3}"/>
              </a:ext>
            </a:extLst>
          </p:cNvPr>
          <p:cNvSpPr txBox="1"/>
          <p:nvPr/>
        </p:nvSpPr>
        <p:spPr>
          <a:xfrm>
            <a:off x="10093911" y="1331650"/>
            <a:ext cx="121539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Nirmala UI Semilight" panose="020B0402040204020203" pitchFamily="34" charset="0"/>
                <a:ea typeface="等线" panose="02010600030101010101" pitchFamily="2" charset="-122"/>
                <a:cs typeface="+mn-cs"/>
              </a:rPr>
              <a:t>CVPR2022</a:t>
            </a:r>
            <a:endParaRPr kumimoji="0" lang="zh-CN" altLang="en-US" sz="1800" b="0" i="0" u="none" strike="noStrike" kern="1200" cap="none" spc="0" normalizeH="0" baseline="0" noProof="0" dirty="0">
              <a:ln>
                <a:noFill/>
              </a:ln>
              <a:solidFill>
                <a:prstClr val="black"/>
              </a:solidFill>
              <a:effectLst/>
              <a:uLnTx/>
              <a:uFillTx/>
              <a:latin typeface="Nirmala UI Semilight" panose="020B0402040204020203" pitchFamily="34" charset="0"/>
              <a:ea typeface="等线" panose="02010600030101010101" pitchFamily="2" charset="-122"/>
              <a:cs typeface="+mn-cs"/>
            </a:endParaRPr>
          </a:p>
        </p:txBody>
      </p:sp>
      <p:sp>
        <p:nvSpPr>
          <p:cNvPr id="7" name="灯片编号占位符 6">
            <a:extLst>
              <a:ext uri="{FF2B5EF4-FFF2-40B4-BE49-F238E27FC236}">
                <a16:creationId xmlns:a16="http://schemas.microsoft.com/office/drawing/2014/main" id="{8CF84793-7BED-4160-BC8A-7A82AD5C5F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51A8F7-17BE-4508-B788-76CF52FE1C61}"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3" name="图片 2">
            <a:extLst>
              <a:ext uri="{FF2B5EF4-FFF2-40B4-BE49-F238E27FC236}">
                <a16:creationId xmlns:a16="http://schemas.microsoft.com/office/drawing/2014/main" id="{0BD9C306-289B-8679-4A34-36CC644637A6}"/>
              </a:ext>
            </a:extLst>
          </p:cNvPr>
          <p:cNvPicPr>
            <a:picLocks noChangeAspect="1"/>
          </p:cNvPicPr>
          <p:nvPr/>
        </p:nvPicPr>
        <p:blipFill>
          <a:blip r:embed="rId3"/>
          <a:stretch>
            <a:fillRect/>
          </a:stretch>
        </p:blipFill>
        <p:spPr>
          <a:xfrm>
            <a:off x="0" y="2180736"/>
            <a:ext cx="12192000" cy="1947887"/>
          </a:xfrm>
          <a:prstGeom prst="rect">
            <a:avLst/>
          </a:prstGeom>
        </p:spPr>
      </p:pic>
    </p:spTree>
    <p:extLst>
      <p:ext uri="{BB962C8B-B14F-4D97-AF65-F5344CB8AC3E}">
        <p14:creationId xmlns:p14="http://schemas.microsoft.com/office/powerpoint/2010/main" val="232179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5" name="图片 4">
            <a:extLst>
              <a:ext uri="{FF2B5EF4-FFF2-40B4-BE49-F238E27FC236}">
                <a16:creationId xmlns:a16="http://schemas.microsoft.com/office/drawing/2014/main" id="{F5002C3F-5346-3086-E02B-B7C76432616D}"/>
              </a:ext>
            </a:extLst>
          </p:cNvPr>
          <p:cNvPicPr>
            <a:picLocks noChangeAspect="1"/>
          </p:cNvPicPr>
          <p:nvPr/>
        </p:nvPicPr>
        <p:blipFill>
          <a:blip r:embed="rId3"/>
          <a:stretch>
            <a:fillRect/>
          </a:stretch>
        </p:blipFill>
        <p:spPr>
          <a:xfrm>
            <a:off x="2624137" y="1609725"/>
            <a:ext cx="6943725" cy="3638550"/>
          </a:xfrm>
          <a:prstGeom prst="rect">
            <a:avLst/>
          </a:prstGeom>
        </p:spPr>
      </p:pic>
    </p:spTree>
    <p:extLst>
      <p:ext uri="{BB962C8B-B14F-4D97-AF65-F5344CB8AC3E}">
        <p14:creationId xmlns:p14="http://schemas.microsoft.com/office/powerpoint/2010/main" val="910606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4" name="图片 3">
            <a:extLst>
              <a:ext uri="{FF2B5EF4-FFF2-40B4-BE49-F238E27FC236}">
                <a16:creationId xmlns:a16="http://schemas.microsoft.com/office/drawing/2014/main" id="{6E322B68-F487-7F91-1C71-E4B2EB8F8E2F}"/>
              </a:ext>
            </a:extLst>
          </p:cNvPr>
          <p:cNvPicPr>
            <a:picLocks noChangeAspect="1"/>
          </p:cNvPicPr>
          <p:nvPr/>
        </p:nvPicPr>
        <p:blipFill>
          <a:blip r:embed="rId3"/>
          <a:stretch>
            <a:fillRect/>
          </a:stretch>
        </p:blipFill>
        <p:spPr>
          <a:xfrm>
            <a:off x="2609850" y="1557337"/>
            <a:ext cx="6972300" cy="3743325"/>
          </a:xfrm>
          <a:prstGeom prst="rect">
            <a:avLst/>
          </a:prstGeom>
        </p:spPr>
      </p:pic>
    </p:spTree>
    <p:extLst>
      <p:ext uri="{BB962C8B-B14F-4D97-AF65-F5344CB8AC3E}">
        <p14:creationId xmlns:p14="http://schemas.microsoft.com/office/powerpoint/2010/main" val="222762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7246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prstClr val="black"/>
                </a:solidFill>
                <a:latin typeface="等线" panose="020F0502020204030204"/>
                <a:ea typeface="等线" panose="02010600030101010101" pitchFamily="2" charset="-122"/>
              </a:rPr>
              <a:t>64.2% 59.2%</a:t>
            </a: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5" name="图片 4">
            <a:extLst>
              <a:ext uri="{FF2B5EF4-FFF2-40B4-BE49-F238E27FC236}">
                <a16:creationId xmlns:a16="http://schemas.microsoft.com/office/drawing/2014/main" id="{E92DA94E-A937-8A0B-D96C-930B950F91EB}"/>
              </a:ext>
            </a:extLst>
          </p:cNvPr>
          <p:cNvPicPr>
            <a:picLocks noChangeAspect="1"/>
          </p:cNvPicPr>
          <p:nvPr/>
        </p:nvPicPr>
        <p:blipFill>
          <a:blip r:embed="rId3"/>
          <a:stretch>
            <a:fillRect/>
          </a:stretch>
        </p:blipFill>
        <p:spPr>
          <a:xfrm>
            <a:off x="2619375" y="838200"/>
            <a:ext cx="6953250" cy="5181600"/>
          </a:xfrm>
          <a:prstGeom prst="rect">
            <a:avLst/>
          </a:prstGeom>
        </p:spPr>
      </p:pic>
    </p:spTree>
    <p:extLst>
      <p:ext uri="{BB962C8B-B14F-4D97-AF65-F5344CB8AC3E}">
        <p14:creationId xmlns:p14="http://schemas.microsoft.com/office/powerpoint/2010/main" val="323015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4" name="图片 3">
            <a:extLst>
              <a:ext uri="{FF2B5EF4-FFF2-40B4-BE49-F238E27FC236}">
                <a16:creationId xmlns:a16="http://schemas.microsoft.com/office/drawing/2014/main" id="{6428240E-5D59-AF25-1FB5-23F36748D575}"/>
              </a:ext>
            </a:extLst>
          </p:cNvPr>
          <p:cNvPicPr>
            <a:picLocks noChangeAspect="1"/>
          </p:cNvPicPr>
          <p:nvPr/>
        </p:nvPicPr>
        <p:blipFill>
          <a:blip r:embed="rId3"/>
          <a:stretch>
            <a:fillRect/>
          </a:stretch>
        </p:blipFill>
        <p:spPr>
          <a:xfrm>
            <a:off x="0" y="1862834"/>
            <a:ext cx="12192000" cy="3132332"/>
          </a:xfrm>
          <a:prstGeom prst="rect">
            <a:avLst/>
          </a:prstGeom>
        </p:spPr>
      </p:pic>
    </p:spTree>
    <p:extLst>
      <p:ext uri="{BB962C8B-B14F-4D97-AF65-F5344CB8AC3E}">
        <p14:creationId xmlns:p14="http://schemas.microsoft.com/office/powerpoint/2010/main" val="3943857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5" name="图片 4">
            <a:extLst>
              <a:ext uri="{FF2B5EF4-FFF2-40B4-BE49-F238E27FC236}">
                <a16:creationId xmlns:a16="http://schemas.microsoft.com/office/drawing/2014/main" id="{500DD6FC-75DF-0F6B-2059-87482C4D2FC5}"/>
              </a:ext>
            </a:extLst>
          </p:cNvPr>
          <p:cNvPicPr>
            <a:picLocks noChangeAspect="1"/>
          </p:cNvPicPr>
          <p:nvPr/>
        </p:nvPicPr>
        <p:blipFill>
          <a:blip r:embed="rId3"/>
          <a:stretch>
            <a:fillRect/>
          </a:stretch>
        </p:blipFill>
        <p:spPr>
          <a:xfrm>
            <a:off x="2657475" y="2209800"/>
            <a:ext cx="6877050" cy="2438400"/>
          </a:xfrm>
          <a:prstGeom prst="rect">
            <a:avLst/>
          </a:prstGeom>
        </p:spPr>
      </p:pic>
    </p:spTree>
    <p:extLst>
      <p:ext uri="{BB962C8B-B14F-4D97-AF65-F5344CB8AC3E}">
        <p14:creationId xmlns:p14="http://schemas.microsoft.com/office/powerpoint/2010/main" val="157469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4" name="图片 3">
            <a:extLst>
              <a:ext uri="{FF2B5EF4-FFF2-40B4-BE49-F238E27FC236}">
                <a16:creationId xmlns:a16="http://schemas.microsoft.com/office/drawing/2014/main" id="{A6EE9628-F548-8BD3-197B-DCD9ADAD1EEE}"/>
              </a:ext>
            </a:extLst>
          </p:cNvPr>
          <p:cNvPicPr>
            <a:picLocks noChangeAspect="1"/>
          </p:cNvPicPr>
          <p:nvPr/>
        </p:nvPicPr>
        <p:blipFill>
          <a:blip r:embed="rId3"/>
          <a:stretch>
            <a:fillRect/>
          </a:stretch>
        </p:blipFill>
        <p:spPr>
          <a:xfrm>
            <a:off x="2752725" y="1781175"/>
            <a:ext cx="6686550" cy="3295650"/>
          </a:xfrm>
          <a:prstGeom prst="rect">
            <a:avLst/>
          </a:prstGeom>
        </p:spPr>
      </p:pic>
    </p:spTree>
    <p:extLst>
      <p:ext uri="{BB962C8B-B14F-4D97-AF65-F5344CB8AC3E}">
        <p14:creationId xmlns:p14="http://schemas.microsoft.com/office/powerpoint/2010/main" val="1542702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5" name="图片 4">
            <a:extLst>
              <a:ext uri="{FF2B5EF4-FFF2-40B4-BE49-F238E27FC236}">
                <a16:creationId xmlns:a16="http://schemas.microsoft.com/office/drawing/2014/main" id="{CD3A725A-85E1-28E8-19BE-AF0456CC585B}"/>
              </a:ext>
            </a:extLst>
          </p:cNvPr>
          <p:cNvPicPr>
            <a:picLocks noChangeAspect="1"/>
          </p:cNvPicPr>
          <p:nvPr/>
        </p:nvPicPr>
        <p:blipFill>
          <a:blip r:embed="rId3"/>
          <a:stretch>
            <a:fillRect/>
          </a:stretch>
        </p:blipFill>
        <p:spPr>
          <a:xfrm>
            <a:off x="2543175" y="1824037"/>
            <a:ext cx="7105650" cy="3209925"/>
          </a:xfrm>
          <a:prstGeom prst="rect">
            <a:avLst/>
          </a:prstGeom>
        </p:spPr>
      </p:pic>
    </p:spTree>
    <p:extLst>
      <p:ext uri="{BB962C8B-B14F-4D97-AF65-F5344CB8AC3E}">
        <p14:creationId xmlns:p14="http://schemas.microsoft.com/office/powerpoint/2010/main" val="3517255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43088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6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altLang="zh-CN" sz="1800" dirty="0">
                <a:solidFill>
                  <a:srgbClr val="000000"/>
                </a:solidFill>
                <a:latin typeface="NimbusRomNo9L-Regu"/>
                <a:ea typeface="等线" panose="02010600030101010101" pitchFamily="2" charset="-122"/>
              </a:rPr>
              <a:t>Fast and efficient Baseline generation method;</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Pseudo-label generation method.</a:t>
            </a: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6486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22606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Motivation</a:t>
            </a:r>
          </a:p>
          <a:p>
            <a:pPr marR="0" lvl="0" algn="l" defTabSz="914400" rtl="0" eaLnBrk="1" fontAlgn="auto" latinLnBrk="0" hangingPunct="1">
              <a:lnSpc>
                <a:spcPct val="150000"/>
              </a:lnSpc>
              <a:spcBef>
                <a:spcPts val="0"/>
              </a:spcBef>
              <a:spcAft>
                <a:spcPts val="0"/>
              </a:spcAft>
              <a:buClrTx/>
              <a:buSzTx/>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For action segmentation, the ideal features should be consistent within an action and inconsistent across different actions. Therefore, we pinpoint temporal action boundary proposals based on the similarity between adjacent frames.</a:t>
            </a: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3" name="图片 2">
            <a:extLst>
              <a:ext uri="{FF2B5EF4-FFF2-40B4-BE49-F238E27FC236}">
                <a16:creationId xmlns:a16="http://schemas.microsoft.com/office/drawing/2014/main" id="{D42A68A4-E71C-6C1E-0E1E-702BB1638A86}"/>
              </a:ext>
            </a:extLst>
          </p:cNvPr>
          <p:cNvPicPr>
            <a:picLocks noChangeAspect="1"/>
          </p:cNvPicPr>
          <p:nvPr/>
        </p:nvPicPr>
        <p:blipFill>
          <a:blip r:embed="rId3"/>
          <a:stretch>
            <a:fillRect/>
          </a:stretch>
        </p:blipFill>
        <p:spPr>
          <a:xfrm>
            <a:off x="4268470" y="2706052"/>
            <a:ext cx="6438900" cy="3457575"/>
          </a:xfrm>
          <a:prstGeom prst="rect">
            <a:avLst/>
          </a:prstGeom>
        </p:spPr>
      </p:pic>
    </p:spTree>
    <p:extLst>
      <p:ext uri="{BB962C8B-B14F-4D97-AF65-F5344CB8AC3E}">
        <p14:creationId xmlns:p14="http://schemas.microsoft.com/office/powerpoint/2010/main" val="76738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36456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Motivation</a:t>
            </a:r>
          </a:p>
          <a:p>
            <a:pPr marR="0" lvl="0" algn="l" defTabSz="914400" rtl="0" eaLnBrk="1" fontAlgn="auto" latinLnBrk="0" hangingPunct="1">
              <a:lnSpc>
                <a:spcPct val="150000"/>
              </a:lnSpc>
              <a:spcBef>
                <a:spcPts val="0"/>
              </a:spcBef>
              <a:spcAft>
                <a:spcPts val="0"/>
              </a:spcAft>
              <a:buClrTx/>
              <a:buSzTx/>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For action segmentation, the ideal features should be consistent within an action and inconsistent across different actions. Therefore, we pinpoint temporal action boundary proposals based on the similarity between adjacent frames.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Due to the occlusion, changing viewpoint or lighting, the features within an action may fail to maintain strictly consistent as expected. Therefore, we first utilize a smoothing filter on original features to dilute the effect of noise. </a:t>
            </a: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75074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392261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S</a:t>
            </a:r>
            <a:r>
              <a:rPr kumimoji="0" lang="en-US" altLang="zh-CN" sz="2000" b="0" i="0" u="none" strike="noStrike" kern="1200" cap="none" spc="0" normalizeH="0" baseline="0" noProof="0" dirty="0" err="1">
                <a:ln>
                  <a:noFill/>
                </a:ln>
                <a:solidFill>
                  <a:srgbClr val="000000"/>
                </a:solidFill>
                <a:effectLst/>
                <a:uLnTx/>
                <a:uFillTx/>
                <a:latin typeface="NimbusRomNo9L-Regu"/>
                <a:ea typeface="等线" panose="02010600030101010101" pitchFamily="2" charset="-122"/>
                <a:cs typeface="+mn-cs"/>
              </a:rPr>
              <a:t>moothing</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filters along the temporal dimension to mitigate the noise for action boundary detection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C</a:t>
            </a:r>
            <a:r>
              <a:rPr kumimoji="0" lang="en-US" altLang="zh-CN" sz="2000" b="0" i="0" u="none" strike="noStrike" kern="1200" cap="none" spc="0" normalizeH="0" baseline="0" noProof="0" dirty="0" err="1">
                <a:ln>
                  <a:noFill/>
                </a:ln>
                <a:solidFill>
                  <a:srgbClr val="000000"/>
                </a:solidFill>
                <a:effectLst/>
                <a:uLnTx/>
                <a:uFillTx/>
                <a:latin typeface="NimbusRomNo9L-Regu"/>
                <a:ea typeface="等线" panose="02010600030101010101" pitchFamily="2" charset="-122"/>
                <a:cs typeface="+mn-cs"/>
              </a:rPr>
              <a:t>alculating</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the cosine similarity between adjacent frames in the temporal dimension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4" name="图片 3">
            <a:extLst>
              <a:ext uri="{FF2B5EF4-FFF2-40B4-BE49-F238E27FC236}">
                <a16:creationId xmlns:a16="http://schemas.microsoft.com/office/drawing/2014/main" id="{B19C1408-00CD-22D2-D37F-874CD182B0D6}"/>
              </a:ext>
            </a:extLst>
          </p:cNvPr>
          <p:cNvPicPr>
            <a:picLocks noChangeAspect="1"/>
          </p:cNvPicPr>
          <p:nvPr/>
        </p:nvPicPr>
        <p:blipFill>
          <a:blip r:embed="rId3"/>
          <a:stretch>
            <a:fillRect/>
          </a:stretch>
        </p:blipFill>
        <p:spPr>
          <a:xfrm>
            <a:off x="4710112" y="1647331"/>
            <a:ext cx="2771775" cy="1533525"/>
          </a:xfrm>
          <a:prstGeom prst="rect">
            <a:avLst/>
          </a:prstGeom>
        </p:spPr>
      </p:pic>
      <p:pic>
        <p:nvPicPr>
          <p:cNvPr id="8" name="图片 7">
            <a:extLst>
              <a:ext uri="{FF2B5EF4-FFF2-40B4-BE49-F238E27FC236}">
                <a16:creationId xmlns:a16="http://schemas.microsoft.com/office/drawing/2014/main" id="{0AA98295-3501-2530-65E4-1226B730C86F}"/>
              </a:ext>
            </a:extLst>
          </p:cNvPr>
          <p:cNvPicPr>
            <a:picLocks noChangeAspect="1"/>
          </p:cNvPicPr>
          <p:nvPr/>
        </p:nvPicPr>
        <p:blipFill>
          <a:blip r:embed="rId4"/>
          <a:stretch>
            <a:fillRect/>
          </a:stretch>
        </p:blipFill>
        <p:spPr>
          <a:xfrm>
            <a:off x="4986336" y="4075432"/>
            <a:ext cx="2219325" cy="762000"/>
          </a:xfrm>
          <a:prstGeom prst="rect">
            <a:avLst/>
          </a:prstGeom>
        </p:spPr>
      </p:pic>
    </p:spTree>
    <p:extLst>
      <p:ext uri="{BB962C8B-B14F-4D97-AF65-F5344CB8AC3E}">
        <p14:creationId xmlns:p14="http://schemas.microsoft.com/office/powerpoint/2010/main" val="32044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34609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S</a:t>
            </a:r>
            <a:r>
              <a:rPr kumimoji="0" lang="en-US" altLang="zh-CN" sz="2000" b="0" i="0" u="none" strike="noStrike" kern="1200" cap="none" spc="0" normalizeH="0" baseline="0" noProof="0" dirty="0" err="1">
                <a:ln>
                  <a:noFill/>
                </a:ln>
                <a:solidFill>
                  <a:srgbClr val="000000"/>
                </a:solidFill>
                <a:effectLst/>
                <a:uLnTx/>
                <a:uFillTx/>
                <a:latin typeface="NimbusRomNo9L-Regu"/>
                <a:ea typeface="等线" panose="02010600030101010101" pitchFamily="2" charset="-122"/>
                <a:cs typeface="+mn-cs"/>
              </a:rPr>
              <a:t>moothing</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filters along the temporal dimension to mitigate the noise for action boundary detection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4" name="图片 3">
            <a:extLst>
              <a:ext uri="{FF2B5EF4-FFF2-40B4-BE49-F238E27FC236}">
                <a16:creationId xmlns:a16="http://schemas.microsoft.com/office/drawing/2014/main" id="{B19C1408-00CD-22D2-D37F-874CD182B0D6}"/>
              </a:ext>
            </a:extLst>
          </p:cNvPr>
          <p:cNvPicPr>
            <a:picLocks noChangeAspect="1"/>
          </p:cNvPicPr>
          <p:nvPr/>
        </p:nvPicPr>
        <p:blipFill>
          <a:blip r:embed="rId3"/>
          <a:stretch>
            <a:fillRect/>
          </a:stretch>
        </p:blipFill>
        <p:spPr>
          <a:xfrm>
            <a:off x="4710112" y="1647331"/>
            <a:ext cx="2771775" cy="1533525"/>
          </a:xfrm>
          <a:prstGeom prst="rect">
            <a:avLst/>
          </a:prstGeom>
        </p:spPr>
      </p:pic>
      <p:pic>
        <p:nvPicPr>
          <p:cNvPr id="5" name="图片 4">
            <a:extLst>
              <a:ext uri="{FF2B5EF4-FFF2-40B4-BE49-F238E27FC236}">
                <a16:creationId xmlns:a16="http://schemas.microsoft.com/office/drawing/2014/main" id="{F04ADB2C-E642-DE21-9F8D-315136CCFF79}"/>
              </a:ext>
            </a:extLst>
          </p:cNvPr>
          <p:cNvPicPr>
            <a:picLocks noChangeAspect="1"/>
          </p:cNvPicPr>
          <p:nvPr/>
        </p:nvPicPr>
        <p:blipFill>
          <a:blip r:embed="rId4"/>
          <a:stretch>
            <a:fillRect/>
          </a:stretch>
        </p:blipFill>
        <p:spPr>
          <a:xfrm>
            <a:off x="2571749" y="3143631"/>
            <a:ext cx="7048500" cy="3505200"/>
          </a:xfrm>
          <a:prstGeom prst="rect">
            <a:avLst/>
          </a:prstGeom>
        </p:spPr>
      </p:pic>
    </p:spTree>
    <p:extLst>
      <p:ext uri="{BB962C8B-B14F-4D97-AF65-F5344CB8AC3E}">
        <p14:creationId xmlns:p14="http://schemas.microsoft.com/office/powerpoint/2010/main" val="1881618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43842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Red Box: To account for these spurious responses near boundaries, we </a:t>
            </a:r>
            <a:r>
              <a:rPr kumimoji="0" lang="en-US" altLang="zh-CN" sz="2000" b="0" i="0" u="none" strike="noStrike" kern="1200" cap="none" spc="0" normalizeH="0" baseline="0" noProof="0" dirty="0">
                <a:ln>
                  <a:noFill/>
                </a:ln>
                <a:solidFill>
                  <a:srgbClr val="FF0000"/>
                </a:solidFill>
                <a:effectLst/>
                <a:uLnTx/>
                <a:uFillTx/>
                <a:latin typeface="NimbusRomNo9L-Regu"/>
                <a:ea typeface="等线" panose="02010600030101010101" pitchFamily="2" charset="-122"/>
                <a:cs typeface="+mn-cs"/>
              </a:rPr>
              <a:t>utilize the NMS algorithm </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to reduce them.</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altLang="zh-CN" sz="2000" dirty="0">
                <a:solidFill>
                  <a:srgbClr val="000000"/>
                </a:solidFill>
                <a:latin typeface="NimbusRomNo9L-Regu"/>
                <a:ea typeface="等线" panose="02010600030101010101" pitchFamily="2" charset="-122"/>
              </a:rPr>
              <a:t>Blue Box: To deal with these spurious responses, we propose a bottom-up refinement to cluster these segments. </a:t>
            </a:r>
            <a:r>
              <a:rPr lang="en-US" altLang="zh-CN" sz="2000" dirty="0">
                <a:solidFill>
                  <a:srgbClr val="FF0000"/>
                </a:solidFill>
                <a:latin typeface="NimbusRomNo9L-Regu"/>
                <a:ea typeface="等线" panose="02010600030101010101" pitchFamily="2" charset="-122"/>
              </a:rPr>
              <a:t>Cluster M segments to K classes.</a:t>
            </a:r>
            <a:endParaRPr kumimoji="0" lang="en-US" altLang="zh-CN" sz="2000" b="0" i="0" u="none" strike="noStrike" kern="1200" cap="none" spc="0" normalizeH="0" baseline="0" noProof="0" dirty="0">
              <a:ln>
                <a:noFill/>
              </a:ln>
              <a:solidFill>
                <a:srgbClr val="FF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5" name="图片 4">
            <a:extLst>
              <a:ext uri="{FF2B5EF4-FFF2-40B4-BE49-F238E27FC236}">
                <a16:creationId xmlns:a16="http://schemas.microsoft.com/office/drawing/2014/main" id="{F04ADB2C-E642-DE21-9F8D-315136CCFF79}"/>
              </a:ext>
            </a:extLst>
          </p:cNvPr>
          <p:cNvPicPr>
            <a:picLocks noChangeAspect="1"/>
          </p:cNvPicPr>
          <p:nvPr/>
        </p:nvPicPr>
        <p:blipFill>
          <a:blip r:embed="rId3"/>
          <a:stretch>
            <a:fillRect/>
          </a:stretch>
        </p:blipFill>
        <p:spPr>
          <a:xfrm>
            <a:off x="2571749" y="3143631"/>
            <a:ext cx="7048500" cy="3505200"/>
          </a:xfrm>
          <a:prstGeom prst="rect">
            <a:avLst/>
          </a:prstGeom>
        </p:spPr>
      </p:pic>
    </p:spTree>
    <p:extLst>
      <p:ext uri="{BB962C8B-B14F-4D97-AF65-F5344CB8AC3E}">
        <p14:creationId xmlns:p14="http://schemas.microsoft.com/office/powerpoint/2010/main" val="1505156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43842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Online Action Boundary Detection:</a:t>
            </a:r>
          </a:p>
          <a:p>
            <a:pPr marL="457200" marR="0" lvl="0" indent="-457200" algn="l" defTabSz="914400" rtl="0" eaLnBrk="1" fontAlgn="auto" latinLnBrk="0" hangingPunct="1">
              <a:lnSpc>
                <a:spcPct val="150000"/>
              </a:lnSpc>
              <a:spcBef>
                <a:spcPts val="0"/>
              </a:spcBef>
              <a:spcAft>
                <a:spcPts val="0"/>
              </a:spcAft>
              <a:buClrTx/>
              <a:buSzTx/>
              <a:buAutoNum type="arabicPeriod"/>
              <a:tabLst/>
              <a:defRPr/>
            </a:pPr>
            <a:r>
              <a:rPr lang="en-US" altLang="zh-CN" sz="2000" dirty="0">
                <a:solidFill>
                  <a:srgbClr val="000000"/>
                </a:solidFill>
                <a:latin typeface="NimbusRomNo9L-Regu"/>
                <a:ea typeface="等线" panose="02010600030101010101" pitchFamily="2" charset="-122"/>
              </a:rPr>
              <a:t>S</a:t>
            </a:r>
            <a:r>
              <a:rPr kumimoji="0" lang="en-US" altLang="zh-CN" sz="2000" b="0" i="0" u="none" strike="noStrike" kern="1200" cap="none" spc="0" normalizeH="0" baseline="0" noProof="0" dirty="0" err="1">
                <a:ln>
                  <a:noFill/>
                </a:ln>
                <a:solidFill>
                  <a:srgbClr val="000000"/>
                </a:solidFill>
                <a:effectLst/>
                <a:uLnTx/>
                <a:uFillTx/>
                <a:latin typeface="NimbusRomNo9L-Regu"/>
                <a:ea typeface="等线" panose="02010600030101010101" pitchFamily="2" charset="-122"/>
                <a:cs typeface="+mn-cs"/>
              </a:rPr>
              <a:t>moothing</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features only using previous frames.</a:t>
            </a:r>
          </a:p>
          <a:p>
            <a:pPr marL="457200" marR="0" lvl="0" indent="-457200" algn="l" defTabSz="914400" rtl="0" eaLnBrk="1" fontAlgn="auto" latinLnBrk="0" hangingPunct="1">
              <a:lnSpc>
                <a:spcPct val="150000"/>
              </a:lnSpc>
              <a:spcBef>
                <a:spcPts val="0"/>
              </a:spcBef>
              <a:spcAft>
                <a:spcPts val="0"/>
              </a:spcAft>
              <a:buClrTx/>
              <a:buSzTx/>
              <a:buAutoNum type="arabicPeriod"/>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Centering NMS window at (t-L/2).</a:t>
            </a:r>
          </a:p>
          <a:p>
            <a:pPr marL="457200" marR="0" lvl="0" indent="-457200" algn="l" defTabSz="914400" rtl="0" eaLnBrk="1" fontAlgn="auto" latinLnBrk="0" hangingPunct="1">
              <a:lnSpc>
                <a:spcPct val="150000"/>
              </a:lnSpc>
              <a:spcBef>
                <a:spcPts val="0"/>
              </a:spcBef>
              <a:spcAft>
                <a:spcPts val="0"/>
              </a:spcAft>
              <a:buClrTx/>
              <a:buSzTx/>
              <a:buAutoNum type="arabicPeriod"/>
              <a:tabLst/>
              <a:defRPr/>
            </a:pP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No cluster. Turning cluster into a  threshold.</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78995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769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1"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Breakfast:</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a:t>
            </a:r>
            <a:r>
              <a:rPr kumimoji="0" lang="en-US" altLang="zh-CN" sz="2000" b="0" i="0" u="none" strike="noStrike" kern="1200" cap="none" spc="0" normalizeH="0" baseline="0" noProof="0" dirty="0">
                <a:ln>
                  <a:noFill/>
                </a:ln>
                <a:solidFill>
                  <a:srgbClr val="FF0000"/>
                </a:solidFill>
                <a:effectLst/>
                <a:uLnTx/>
                <a:uFillTx/>
                <a:latin typeface="NimbusRomNo9L-Regu"/>
                <a:ea typeface="等线" panose="02010600030101010101" pitchFamily="2" charset="-122"/>
                <a:cs typeface="+mn-cs"/>
              </a:rPr>
              <a:t>The dataset contains 1,712 videos</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of which the lengths vary from a few seconds to several minutes. The dataset contains 48 different actions for breakfast preparation where every video has 6.9 actions on average.</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1"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YouTube Instructional Videos: </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The dataset contains 150 videos and the average length is around 2 minutes. There are 5 activities in this dataset. </a:t>
            </a:r>
            <a:r>
              <a:rPr kumimoji="0" lang="en-US" altLang="zh-CN" sz="2000" b="0" i="0" u="none" strike="noStrike" kern="1200" cap="none" spc="0" normalizeH="0" baseline="0" noProof="0" dirty="0">
                <a:ln>
                  <a:noFill/>
                </a:ln>
                <a:solidFill>
                  <a:srgbClr val="FF0000"/>
                </a:solidFill>
                <a:effectLst/>
                <a:uLnTx/>
                <a:uFillTx/>
                <a:latin typeface="NimbusRomNo9L-Regu"/>
                <a:ea typeface="等线" panose="02010600030101010101" pitchFamily="2" charset="-122"/>
                <a:cs typeface="+mn-cs"/>
              </a:rPr>
              <a:t>The fraction of background is around 63.5%, </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which is the largest one in these four datasets.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1"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Hollywood Extended: </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The dataset has 937 video sequences with around 800,000 frames in total. The videos contain 16 different classes, and each video has about 2.5 action instances. There are roughly 61% background frames.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altLang="zh-CN" sz="2000" b="1"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50Salads:</a:t>
            </a:r>
            <a:r>
              <a:rPr kumimoji="0" lang="en-US" altLang="zh-CN" sz="2000" b="0" i="0" u="none" strike="noStrike" kern="1200" cap="none" spc="0" normalizeH="0" baseline="0" noProof="0" dirty="0">
                <a:ln>
                  <a:noFill/>
                </a:ln>
                <a:solidFill>
                  <a:srgbClr val="000000"/>
                </a:solidFill>
                <a:effectLst/>
                <a:uLnTx/>
                <a:uFillTx/>
                <a:latin typeface="NimbusRomNo9L-Regu"/>
                <a:ea typeface="等线" panose="02010600030101010101" pitchFamily="2" charset="-122"/>
                <a:cs typeface="+mn-cs"/>
              </a:rPr>
              <a:t> The dataset contains 4.5 hours of different people making salads and each video has about 10k frames on average. </a:t>
            </a: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32807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65C8DBC-366D-4A5D-B8B4-781ADF3E9010}"/>
              </a:ext>
            </a:extLst>
          </p:cNvPr>
          <p:cNvSpPr txBox="1"/>
          <p:nvPr/>
        </p:nvSpPr>
        <p:spPr>
          <a:xfrm>
            <a:off x="417250" y="362628"/>
            <a:ext cx="11448929" cy="57246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prstClr val="black"/>
                </a:solidFill>
                <a:effectLst/>
                <a:uLnTx/>
                <a:uFillTx/>
                <a:latin typeface="Lucida Sans" panose="020B0602030504020204" pitchFamily="34" charset="0"/>
                <a:ea typeface="等线" panose="02010600030101010101" pitchFamily="2" charset="-122"/>
                <a:cs typeface="+mn-cs"/>
              </a:rPr>
              <a:t>Experiment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solidFill>
                <a:prstClr val="black"/>
              </a:solidFill>
              <a:latin typeface="等线" panose="020F0502020204030204"/>
              <a:ea typeface="等线"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37.7%/51.3%</a:t>
            </a: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1" name="灯片编号占位符 10">
            <a:extLst>
              <a:ext uri="{FF2B5EF4-FFF2-40B4-BE49-F238E27FC236}">
                <a16:creationId xmlns:a16="http://schemas.microsoft.com/office/drawing/2014/main" id="{19B71C69-27BE-4D4E-B75C-140BCC1C12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7C4D0-E37E-4AA3-ABB3-54B4C023E6E4}"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pic>
        <p:nvPicPr>
          <p:cNvPr id="4" name="图片 3">
            <a:extLst>
              <a:ext uri="{FF2B5EF4-FFF2-40B4-BE49-F238E27FC236}">
                <a16:creationId xmlns:a16="http://schemas.microsoft.com/office/drawing/2014/main" id="{6905BD5A-0857-C5C2-B853-E838A11E38AE}"/>
              </a:ext>
            </a:extLst>
          </p:cNvPr>
          <p:cNvPicPr>
            <a:picLocks noChangeAspect="1"/>
          </p:cNvPicPr>
          <p:nvPr/>
        </p:nvPicPr>
        <p:blipFill>
          <a:blip r:embed="rId3"/>
          <a:stretch>
            <a:fillRect/>
          </a:stretch>
        </p:blipFill>
        <p:spPr>
          <a:xfrm>
            <a:off x="2633662" y="804862"/>
            <a:ext cx="6924675" cy="5248275"/>
          </a:xfrm>
          <a:prstGeom prst="rect">
            <a:avLst/>
          </a:prstGeom>
        </p:spPr>
      </p:pic>
    </p:spTree>
    <p:extLst>
      <p:ext uri="{BB962C8B-B14F-4D97-AF65-F5344CB8AC3E}">
        <p14:creationId xmlns:p14="http://schemas.microsoft.com/office/powerpoint/2010/main" val="180957944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444</Words>
  <Application>Microsoft Office PowerPoint</Application>
  <PresentationFormat>宽屏</PresentationFormat>
  <Paragraphs>222</Paragraphs>
  <Slides>17</Slides>
  <Notes>17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NimbusRomNo9L-Regu</vt:lpstr>
      <vt:lpstr>等线</vt:lpstr>
      <vt:lpstr>等线 Light</vt:lpstr>
      <vt:lpstr>Arial</vt:lpstr>
      <vt:lpstr>Lucida Sans</vt:lpstr>
      <vt:lpstr>Nirmala UI Semilight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杨 炎峰</dc:creator>
  <cp:lastModifiedBy>杨 炎峰</cp:lastModifiedBy>
  <cp:revision>41</cp:revision>
  <dcterms:created xsi:type="dcterms:W3CDTF">2022-11-01T00:11:08Z</dcterms:created>
  <dcterms:modified xsi:type="dcterms:W3CDTF">2022-11-01T01:50:09Z</dcterms:modified>
</cp:coreProperties>
</file>